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</p:sldMasterIdLst>
  <p:notesMasterIdLst>
    <p:notesMasterId r:id="rId66"/>
  </p:notesMasterIdLst>
  <p:sldIdLst>
    <p:sldId id="256" r:id="rId4"/>
    <p:sldId id="257" r:id="rId5"/>
    <p:sldId id="258" r:id="rId6"/>
    <p:sldId id="272" r:id="rId7"/>
    <p:sldId id="260" r:id="rId8"/>
    <p:sldId id="261" r:id="rId9"/>
    <p:sldId id="264" r:id="rId10"/>
    <p:sldId id="263" r:id="rId11"/>
    <p:sldId id="273" r:id="rId12"/>
    <p:sldId id="274" r:id="rId13"/>
    <p:sldId id="266" r:id="rId14"/>
    <p:sldId id="267" r:id="rId15"/>
    <p:sldId id="284" r:id="rId16"/>
    <p:sldId id="262" r:id="rId17"/>
    <p:sldId id="277" r:id="rId18"/>
    <p:sldId id="278" r:id="rId19"/>
    <p:sldId id="276" r:id="rId20"/>
    <p:sldId id="280" r:id="rId21"/>
    <p:sldId id="281" r:id="rId22"/>
    <p:sldId id="282" r:id="rId23"/>
    <p:sldId id="285" r:id="rId24"/>
    <p:sldId id="286" r:id="rId25"/>
    <p:sldId id="287" r:id="rId26"/>
    <p:sldId id="318" r:id="rId27"/>
    <p:sldId id="299" r:id="rId28"/>
    <p:sldId id="300" r:id="rId29"/>
    <p:sldId id="301" r:id="rId30"/>
    <p:sldId id="302" r:id="rId31"/>
    <p:sldId id="303" r:id="rId32"/>
    <p:sldId id="311" r:id="rId33"/>
    <p:sldId id="319" r:id="rId34"/>
    <p:sldId id="312" r:id="rId35"/>
    <p:sldId id="320" r:id="rId36"/>
    <p:sldId id="321" r:id="rId37"/>
    <p:sldId id="322" r:id="rId38"/>
    <p:sldId id="331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04" r:id="rId48"/>
    <p:sldId id="305" r:id="rId49"/>
    <p:sldId id="306" r:id="rId50"/>
    <p:sldId id="307" r:id="rId51"/>
    <p:sldId id="308" r:id="rId52"/>
    <p:sldId id="293" r:id="rId53"/>
    <p:sldId id="317" r:id="rId54"/>
    <p:sldId id="296" r:id="rId55"/>
    <p:sldId id="333" r:id="rId56"/>
    <p:sldId id="332" r:id="rId57"/>
    <p:sldId id="334" r:id="rId58"/>
    <p:sldId id="335" r:id="rId59"/>
    <p:sldId id="336" r:id="rId60"/>
    <p:sldId id="337" r:id="rId61"/>
    <p:sldId id="297" r:id="rId62"/>
    <p:sldId id="338" r:id="rId63"/>
    <p:sldId id="339" r:id="rId64"/>
    <p:sldId id="34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95" d="100"/>
          <a:sy n="195" d="100"/>
        </p:scale>
        <p:origin x="6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5E65-FEF6-4C78-BF1A-3750E4121374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5188-BEF8-435E-A8F4-3C0F81009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98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weavers.org/free-online-latex-equation-editor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weavers.org/free-online-latex-equation-edit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weavers.org/free-online-latex-equation-editor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trillion</a:t>
            </a:r>
            <a:r>
              <a:rPr lang="en-GB" baseline="0" dirty="0"/>
              <a:t> paths and 16D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39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  <a:r>
              <a:rPr lang="en-GB" dirty="0" err="1"/>
              <a:t>frac</a:t>
            </a:r>
            <a:r>
              <a:rPr lang="en-GB" dirty="0"/>
              <a:t> {\</a:t>
            </a:r>
            <a:r>
              <a:rPr lang="en-GB" dirty="0" err="1"/>
              <a:t>mathrm</a:t>
            </a:r>
            <a:r>
              <a:rPr lang="en-GB" dirty="0"/>
              <a:t> d} {\</a:t>
            </a:r>
            <a:r>
              <a:rPr lang="en-GB" dirty="0" err="1"/>
              <a:t>mathrm</a:t>
            </a:r>
            <a:r>
              <a:rPr lang="en-GB" dirty="0"/>
              <a:t> {d}x} e^{\lambda x} = \lambda e^{\lambda x}</a:t>
            </a:r>
          </a:p>
          <a:p>
            <a:r>
              <a:rPr lang="en-GB" dirty="0"/>
              <a:t>f(x) = \sum\limits_{</a:t>
            </a:r>
            <a:r>
              <a:rPr lang="en-GB" dirty="0" err="1"/>
              <a:t>i</a:t>
            </a:r>
            <a:r>
              <a:rPr lang="en-GB" dirty="0"/>
              <a:t>=1}^N e^{\</a:t>
            </a:r>
            <a:r>
              <a:rPr lang="en-GB" dirty="0" err="1"/>
              <a:t>lambda_i</a:t>
            </a:r>
            <a:r>
              <a:rPr lang="en-GB" dirty="0"/>
              <a:t> x}, \quad \</a:t>
            </a:r>
            <a:r>
              <a:rPr lang="en-GB" dirty="0" err="1"/>
              <a:t>frac</a:t>
            </a:r>
            <a:r>
              <a:rPr lang="en-GB" dirty="0"/>
              <a:t> {\</a:t>
            </a:r>
            <a:r>
              <a:rPr lang="en-GB" dirty="0" err="1"/>
              <a:t>mathrm</a:t>
            </a:r>
            <a:r>
              <a:rPr lang="en-GB" dirty="0"/>
              <a:t> d} {\</a:t>
            </a:r>
            <a:r>
              <a:rPr lang="en-GB" dirty="0" err="1"/>
              <a:t>mathrm</a:t>
            </a:r>
            <a:r>
              <a:rPr lang="en-GB" dirty="0"/>
              <a:t> {d}x} f(x) = \sum\limits_{</a:t>
            </a:r>
            <a:r>
              <a:rPr lang="en-GB" dirty="0" err="1"/>
              <a:t>i</a:t>
            </a:r>
            <a:r>
              <a:rPr lang="en-GB" dirty="0"/>
              <a:t>=1}^N \</a:t>
            </a:r>
            <a:r>
              <a:rPr lang="en-GB" dirty="0" err="1"/>
              <a:t>lambda_i</a:t>
            </a:r>
            <a:r>
              <a:rPr lang="en-GB" dirty="0"/>
              <a:t> e^{\</a:t>
            </a:r>
            <a:r>
              <a:rPr lang="en-GB" dirty="0" err="1"/>
              <a:t>lambda_i</a:t>
            </a:r>
            <a:r>
              <a:rPr lang="en-GB" dirty="0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\hat{f}(\omega)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f(x) e^{-2\pi \</a:t>
            </a:r>
            <a:r>
              <a:rPr lang="en-GB" dirty="0" err="1"/>
              <a:t>mathrm</a:t>
            </a:r>
            <a:r>
              <a:rPr lang="en-GB" dirty="0"/>
              <a:t>{\</a:t>
            </a:r>
            <a:r>
              <a:rPr lang="en-GB" dirty="0" err="1"/>
              <a:t>imath</a:t>
            </a:r>
            <a:r>
              <a:rPr lang="en-GB" dirty="0"/>
              <a:t>} \omega x} \</a:t>
            </a:r>
            <a:r>
              <a:rPr lang="en-GB" dirty="0" err="1"/>
              <a:t>mathrm</a:t>
            </a:r>
            <a:r>
              <a:rPr lang="en-GB" dirty="0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76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\hat{f}(\omega)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f(x) e^{-2\pi \</a:t>
            </a:r>
            <a:r>
              <a:rPr lang="en-GB" dirty="0" err="1"/>
              <a:t>mathrm</a:t>
            </a:r>
            <a:r>
              <a:rPr lang="en-GB" dirty="0"/>
              <a:t>{\</a:t>
            </a:r>
            <a:r>
              <a:rPr lang="en-GB" dirty="0" err="1"/>
              <a:t>imath</a:t>
            </a:r>
            <a:r>
              <a:rPr lang="en-GB" dirty="0"/>
              <a:t>} \omega x} \</a:t>
            </a:r>
            <a:r>
              <a:rPr lang="en-GB" dirty="0" err="1"/>
              <a:t>mathrm</a:t>
            </a:r>
            <a:r>
              <a:rPr lang="en-GB" dirty="0"/>
              <a:t>{d}x</a:t>
            </a:r>
          </a:p>
          <a:p>
            <a:r>
              <a:rPr lang="en-GB" dirty="0"/>
              <a:t>\hat{f}(\omega)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f(x) \cos ({2\pi  \omega x}) \</a:t>
            </a:r>
            <a:r>
              <a:rPr lang="en-GB" dirty="0" err="1"/>
              <a:t>mathrm</a:t>
            </a:r>
            <a:r>
              <a:rPr lang="en-GB" dirty="0"/>
              <a:t>{d}x + \</a:t>
            </a:r>
            <a:r>
              <a:rPr lang="en-GB" dirty="0" err="1"/>
              <a:t>mathrm</a:t>
            </a:r>
            <a:r>
              <a:rPr lang="en-GB" dirty="0"/>
              <a:t>{\</a:t>
            </a:r>
            <a:r>
              <a:rPr lang="en-GB" dirty="0" err="1"/>
              <a:t>imath</a:t>
            </a:r>
            <a:r>
              <a:rPr lang="en-GB" dirty="0"/>
              <a:t>}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f(x) \sin ({2\pi  \omega x}) \</a:t>
            </a:r>
            <a:r>
              <a:rPr lang="en-GB" dirty="0" err="1"/>
              <a:t>mathrm</a:t>
            </a:r>
            <a:r>
              <a:rPr lang="en-GB" dirty="0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116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\hat{f}(\omega)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f(x) e^{-2\pi \</a:t>
            </a:r>
            <a:r>
              <a:rPr lang="en-GB" dirty="0" err="1"/>
              <a:t>mathrm</a:t>
            </a:r>
            <a:r>
              <a:rPr lang="en-GB" dirty="0"/>
              <a:t>{\</a:t>
            </a:r>
            <a:r>
              <a:rPr lang="en-GB" dirty="0" err="1"/>
              <a:t>imath</a:t>
            </a:r>
            <a:r>
              <a:rPr lang="en-GB" dirty="0"/>
              <a:t>} \omega x} \</a:t>
            </a:r>
            <a:r>
              <a:rPr lang="en-GB" dirty="0" err="1"/>
              <a:t>mathrm</a:t>
            </a:r>
            <a:r>
              <a:rPr lang="en-GB" dirty="0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787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	\hat{f}(\omega)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f(x) e^{-2\pi \</a:t>
            </a:r>
            <a:r>
              <a:rPr lang="en-GB" dirty="0" err="1"/>
              <a:t>mathrm</a:t>
            </a:r>
            <a:r>
              <a:rPr lang="en-GB" dirty="0"/>
              <a:t>{\</a:t>
            </a:r>
            <a:r>
              <a:rPr lang="en-GB" dirty="0" err="1"/>
              <a:t>imath</a:t>
            </a:r>
            <a:r>
              <a:rPr lang="en-GB" dirty="0"/>
              <a:t>} \omega x} \</a:t>
            </a:r>
            <a:r>
              <a:rPr lang="en-GB" dirty="0" err="1"/>
              <a:t>mathrm</a:t>
            </a:r>
            <a:r>
              <a:rPr lang="en-GB" dirty="0"/>
              <a:t>{d}x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891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</a:t>
            </a:r>
            <a:r>
              <a:rPr lang="en-US" baseline="0" dirty="0"/>
              <a:t> abstract away these approaches, we </a:t>
            </a:r>
            <a:r>
              <a:rPr lang="en-US" baseline="0" dirty="0" err="1"/>
              <a:t>analyse</a:t>
            </a:r>
            <a:r>
              <a:rPr lang="en-US" baseline="0" dirty="0"/>
              <a:t> the estimators based on the signature of the sampling function in the Fourier domain. </a:t>
            </a:r>
            <a:r>
              <a:rPr lang="en-US" baseline="0" dirty="0" err="1"/>
              <a:t>eg</a:t>
            </a:r>
            <a:r>
              <a:rPr lang="en-US" baseline="0" dirty="0"/>
              <a:t>. This plot shows the amplitude (yellow) and phase (blue) of the sampling signal.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215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</a:t>
            </a:r>
            <a:r>
              <a:rPr lang="en-US" baseline="0" dirty="0"/>
              <a:t>  </a:t>
            </a:r>
            <a:r>
              <a:rPr lang="en-US" baseline="0" dirty="0" err="1"/>
              <a:t>unweighted</a:t>
            </a:r>
            <a:r>
              <a:rPr lang="en-US" baseline="0" dirty="0"/>
              <a:t>, sampling function can be expressed as the sum of impulses (or Dirac delta functions).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052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Fourier transform of a Dirac</a:t>
            </a:r>
            <a:r>
              <a:rPr lang="en-US" baseline="0" dirty="0"/>
              <a:t> delta function is a constant (amplitude) with a phase that is linear in frequency (before the modulo 2pi)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95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Fourier transform of a Dirac</a:t>
            </a:r>
            <a:r>
              <a:rPr lang="en-US" baseline="0" dirty="0"/>
              <a:t> delta function is a constant (amplitude) with a phase that is linear in frequency (before the modulo 2pi)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2268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sampling spectrum is therefore the sum of several spectra with constant amplitudes. How does this produce non-constant sampling spectra?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771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from SIGG course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579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imagine</a:t>
            </a:r>
            <a:r>
              <a:rPr lang="en-US" baseline="0" dirty="0"/>
              <a:t> adding more impulses. In this case, the five spikes cause five samples on the dotted circle in the complex plane.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825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to the linearity of the Fourier transform,</a:t>
            </a:r>
            <a:r>
              <a:rPr lang="en-US" baseline="0" dirty="0"/>
              <a:t> the vector sum of these samples (or the </a:t>
            </a:r>
            <a:r>
              <a:rPr lang="en-US" baseline="0" dirty="0" err="1"/>
              <a:t>centroid</a:t>
            </a:r>
            <a:r>
              <a:rPr lang="en-US" baseline="0" dirty="0"/>
              <a:t>) is the resulting sampling spectrum, sliced at a given frequency. The amplitude spectrum is the distance of the </a:t>
            </a:r>
            <a:r>
              <a:rPr lang="en-US" baseline="0" dirty="0" err="1"/>
              <a:t>centroid</a:t>
            </a:r>
            <a:r>
              <a:rPr lang="en-US" baseline="0" dirty="0"/>
              <a:t> to the Origin and the phase describes the angular offset from the real axis.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69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 multiple instances of the sampling spectrum, the location of the </a:t>
            </a:r>
            <a:r>
              <a:rPr lang="en-US" dirty="0" err="1"/>
              <a:t>centroid</a:t>
            </a:r>
            <a:r>
              <a:rPr lang="en-US" dirty="0"/>
              <a:t> has an expected value</a:t>
            </a:r>
            <a:r>
              <a:rPr lang="en-US" baseline="0" dirty="0"/>
              <a:t> </a:t>
            </a:r>
            <a:r>
              <a:rPr lang="en-US" dirty="0"/>
              <a:t>and a variance (or 2D covariance).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782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Here, the expected amplitude spectrum</a:t>
            </a:r>
            <a:r>
              <a:rPr lang="en-US" baseline="0" dirty="0"/>
              <a:t> is shown with a yellow line and the variance (at each frequency) is denoted using an orange blur.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569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</a:t>
            </a:r>
            <a:r>
              <a:rPr lang="en-US" baseline="0" dirty="0"/>
              <a:t> abstract away these approaches, we </a:t>
            </a:r>
            <a:r>
              <a:rPr lang="en-US" baseline="0" dirty="0" err="1"/>
              <a:t>analyse</a:t>
            </a:r>
            <a:r>
              <a:rPr lang="en-US" baseline="0" dirty="0"/>
              <a:t> the estimators based on the signature of the sampling function in the Fourier domain. </a:t>
            </a:r>
            <a:r>
              <a:rPr lang="en-US" baseline="0" dirty="0" err="1"/>
              <a:t>eg</a:t>
            </a:r>
            <a:r>
              <a:rPr lang="en-US" baseline="0" dirty="0"/>
              <a:t>. This plot shows the amplitude (yellow) and phase (blue) of the sampling signal.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1168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</a:t>
            </a:r>
            <a:r>
              <a:rPr lang="en-US" baseline="0" dirty="0"/>
              <a:t> that each instance of samples from the sampler produces a different sampling spectrum. Now given the many instances of sampling spectra from two different sampling strategies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122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question we</a:t>
            </a:r>
            <a:r>
              <a:rPr lang="en-US" baseline="0" dirty="0"/>
              <a:t> address is how we can compare the strategies, for use in numerical integration. </a:t>
            </a:r>
            <a:r>
              <a:rPr lang="en-US" dirty="0"/>
              <a:t>But what is the basis of comparison?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2057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</a:t>
            </a:r>
            <a:r>
              <a:rPr lang="en-US" baseline="0" dirty="0"/>
              <a:t> two estimators, we can now compare their respective biases and variances. But can we do such comparisons </a:t>
            </a:r>
            <a:r>
              <a:rPr lang="en-US" baseline="0" dirty="0" err="1"/>
              <a:t>predictively</a:t>
            </a:r>
            <a:r>
              <a:rPr lang="en-US" baseline="0" dirty="0"/>
              <a:t>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54023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So, we want to compute the integral of f(x) (shown in yellow). What if f(x) was </a:t>
            </a:r>
            <a:r>
              <a:rPr lang="en-US" baseline="0" dirty="0" err="1"/>
              <a:t>discretized</a:t>
            </a:r>
            <a:r>
              <a:rPr lang="en-US" baseline="0" dirty="0"/>
              <a:t> and stored in an array?</a:t>
            </a:r>
          </a:p>
          <a:p>
            <a:r>
              <a:rPr lang="en-GB" dirty="0">
                <a:hlinkClick r:id="rId3"/>
              </a:rPr>
              <a:t>http://www.sciweavers.org/free-online-latex-equation-editor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1057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  <a:r>
              <a:rPr lang="en-GB" dirty="0" err="1"/>
              <a:t>int</a:t>
            </a:r>
            <a:r>
              <a:rPr lang="en-GB" dirty="0"/>
              <a:t>\limits_0^1  \; f(x) \; \</a:t>
            </a:r>
            <a:r>
              <a:rPr lang="en-GB" dirty="0" err="1"/>
              <a:t>mathrm</a:t>
            </a:r>
            <a:r>
              <a:rPr lang="en-GB" dirty="0"/>
              <a:t>{d} x \</a:t>
            </a:r>
            <a:r>
              <a:rPr lang="en-GB" dirty="0" err="1"/>
              <a:t>approx</a:t>
            </a:r>
            <a:r>
              <a:rPr lang="en-GB" dirty="0"/>
              <a:t> \</a:t>
            </a:r>
            <a:r>
              <a:rPr lang="en-GB" dirty="0" err="1"/>
              <a:t>frac</a:t>
            </a:r>
            <a:r>
              <a:rPr lang="en-GB" dirty="0"/>
              <a:t> 1 N \sum\limits_{</a:t>
            </a:r>
            <a:r>
              <a:rPr lang="en-GB" dirty="0" err="1"/>
              <a:t>i</a:t>
            </a:r>
            <a:r>
              <a:rPr lang="en-GB" dirty="0"/>
              <a:t>=1}^N f(</a:t>
            </a:r>
            <a:r>
              <a:rPr lang="en-GB" dirty="0" err="1"/>
              <a:t>x_i</a:t>
            </a:r>
            <a:r>
              <a:rPr lang="en-GB" dirty="0"/>
              <a:t>), \quad </a:t>
            </a:r>
            <a:r>
              <a:rPr lang="en-GB" dirty="0" err="1"/>
              <a:t>x_i</a:t>
            </a:r>
            <a:r>
              <a:rPr lang="en-GB" dirty="0"/>
              <a:t> \sim \</a:t>
            </a:r>
            <a:r>
              <a:rPr lang="en-GB" dirty="0" err="1"/>
              <a:t>mathrm</a:t>
            </a:r>
            <a:r>
              <a:rPr lang="en-GB" dirty="0"/>
              <a:t>{</a:t>
            </a:r>
            <a:r>
              <a:rPr lang="en-GB" dirty="0" err="1"/>
              <a:t>Unif</a:t>
            </a:r>
            <a:r>
              <a:rPr lang="en-GB" dirty="0"/>
              <a:t>}([0,1])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6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from SIGG course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4F76B-3A61-4719-ACFC-8A6B54EC185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70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Figure from SIGG course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4F76B-3A61-4719-ACFC-8A6B54EC185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2525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S(x) = \sum\limits_{i=1}^N  \delta(x-x_i)</a:t>
            </a:r>
          </a:p>
          <a:p>
            <a:r>
              <a:rPr lang="pt-BR" dirty="0"/>
              <a:t>\frac 1 N \sum\limits_{i=1}^N f(x_i) = \int\limits_0^1 f(x) S(x) \; \mathrm{d}x</a:t>
            </a:r>
          </a:p>
          <a:p>
            <a:r>
              <a:rPr lang="pt-BR" dirty="0"/>
              <a:t>S(x) = \frac 1 N \sum\limits_{i=1}^N  \delta(x-x_i)</a:t>
            </a:r>
          </a:p>
          <a:p>
            <a:r>
              <a:rPr lang="en-GB" dirty="0"/>
              <a:t>\</a:t>
            </a:r>
            <a:r>
              <a:rPr lang="en-GB" dirty="0" err="1"/>
              <a:t>int</a:t>
            </a:r>
            <a:r>
              <a:rPr lang="en-GB" dirty="0"/>
              <a:t>\limits_0^1 f(x) S(x) \; \</a:t>
            </a:r>
            <a:r>
              <a:rPr lang="en-GB" dirty="0" err="1"/>
              <a:t>mathrm</a:t>
            </a:r>
            <a:r>
              <a:rPr lang="en-GB" dirty="0"/>
              <a:t>{d}x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\hat{f}(\omega) \hat{S}(-\omega) \; \</a:t>
            </a:r>
            <a:r>
              <a:rPr lang="en-GB" dirty="0" err="1"/>
              <a:t>mathrm</a:t>
            </a:r>
            <a:r>
              <a:rPr lang="en-GB" dirty="0"/>
              <a:t>{d}\omega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76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S(x) = \sum\limits_{i=1}^N  \delta(x-x_i)</a:t>
            </a:r>
          </a:p>
          <a:p>
            <a:r>
              <a:rPr lang="pt-BR" dirty="0"/>
              <a:t>\frac 1 N \sum\limits_{i=1}^N f(x_i) = \int\limits_0^1 f(x) S(x) \; \mathrm{d}x</a:t>
            </a:r>
          </a:p>
          <a:p>
            <a:r>
              <a:rPr lang="pt-BR" dirty="0"/>
              <a:t>S(x) = \frac 1 N \sum\limits_{i=1}^N  \delta(x-x_i)</a:t>
            </a:r>
          </a:p>
          <a:p>
            <a:r>
              <a:rPr lang="en-GB" dirty="0"/>
              <a:t>\</a:t>
            </a:r>
            <a:r>
              <a:rPr lang="en-GB" dirty="0" err="1"/>
              <a:t>int</a:t>
            </a:r>
            <a:r>
              <a:rPr lang="en-GB" dirty="0"/>
              <a:t>\limits_0^1 f(x) S(x) \; \</a:t>
            </a:r>
            <a:r>
              <a:rPr lang="en-GB" dirty="0" err="1"/>
              <a:t>mathrm</a:t>
            </a:r>
            <a:r>
              <a:rPr lang="en-GB" dirty="0"/>
              <a:t>{d}x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\hat{f}(\omega) \hat{S}(-\omega) \; \</a:t>
            </a:r>
            <a:r>
              <a:rPr lang="en-GB" dirty="0" err="1"/>
              <a:t>mathrm</a:t>
            </a:r>
            <a:r>
              <a:rPr lang="en-GB" dirty="0"/>
              <a:t>{d}\omega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06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S(x) = \sum\limits_{i=1}^N  \delta(x-x_i)</a:t>
            </a:r>
          </a:p>
          <a:p>
            <a:r>
              <a:rPr lang="pt-BR" dirty="0"/>
              <a:t>\frac 1 N \sum\limits_{i=1}^N f(x_i) = \int\limits_0^1 f(x) S(x) \; \mathrm{d}x</a:t>
            </a:r>
          </a:p>
          <a:p>
            <a:r>
              <a:rPr lang="pt-BR" dirty="0"/>
              <a:t>S(x) = \frac 1 N \sum\limits_{i=1}^N  \delta(x-x_i)</a:t>
            </a:r>
          </a:p>
          <a:p>
            <a:r>
              <a:rPr lang="en-GB" dirty="0"/>
              <a:t>\</a:t>
            </a:r>
            <a:r>
              <a:rPr lang="en-GB" dirty="0" err="1"/>
              <a:t>int</a:t>
            </a:r>
            <a:r>
              <a:rPr lang="en-GB" dirty="0"/>
              <a:t>\limits_0^1 f(x) S(x) \; \</a:t>
            </a:r>
            <a:r>
              <a:rPr lang="en-GB" dirty="0" err="1"/>
              <a:t>mathrm</a:t>
            </a:r>
            <a:r>
              <a:rPr lang="en-GB" dirty="0"/>
              <a:t>{d}x = \</a:t>
            </a:r>
            <a:r>
              <a:rPr lang="en-GB" dirty="0" err="1"/>
              <a:t>int</a:t>
            </a:r>
            <a:r>
              <a:rPr lang="en-GB" dirty="0"/>
              <a:t>\limits_{-\</a:t>
            </a:r>
            <a:r>
              <a:rPr lang="en-GB" dirty="0" err="1"/>
              <a:t>infty</a:t>
            </a:r>
            <a:r>
              <a:rPr lang="en-GB" dirty="0"/>
              <a:t>}^{\</a:t>
            </a:r>
            <a:r>
              <a:rPr lang="en-GB" dirty="0" err="1"/>
              <a:t>infty</a:t>
            </a:r>
            <a:r>
              <a:rPr lang="en-GB" dirty="0"/>
              <a:t>} \hat{f}(\omega) \hat{S}(-\omega) \; \</a:t>
            </a:r>
            <a:r>
              <a:rPr lang="en-GB" dirty="0" err="1"/>
              <a:t>mathrm</a:t>
            </a:r>
            <a:r>
              <a:rPr lang="en-GB" dirty="0"/>
              <a:t>{d}\omega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6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So, we want to compute the integral of f(x) (shown in yellow). What if f(x) was </a:t>
            </a:r>
            <a:r>
              <a:rPr lang="en-US" baseline="0" dirty="0" err="1"/>
              <a:t>discretized</a:t>
            </a:r>
            <a:r>
              <a:rPr lang="en-US" baseline="0" dirty="0"/>
              <a:t> and stored in an array?</a:t>
            </a:r>
          </a:p>
          <a:p>
            <a:r>
              <a:rPr lang="en-GB" dirty="0">
                <a:hlinkClick r:id="rId3"/>
              </a:rPr>
              <a:t>http://www.sciweavers.org/free-online-latex-equation-editor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540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called the sampled integrand</a:t>
            </a:r>
            <a:r>
              <a:rPr lang="en-US" baseline="0" dirty="0"/>
              <a:t>  </a:t>
            </a:r>
            <a:r>
              <a:rPr lang="en-US" dirty="0"/>
              <a:t>is simply the product of the function</a:t>
            </a:r>
            <a:r>
              <a:rPr lang="en-US" baseline="0" dirty="0"/>
              <a:t> and the sampling function, in this case a regular grid, or a piece of the Dirac comb or Shah function.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GB" dirty="0">
                <a:hlinkClick r:id="rId3"/>
              </a:rPr>
              <a:t>http://www.sciweavers.org/free-online-latex-equation-editor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539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</a:t>
            </a:r>
            <a:r>
              <a:rPr lang="en-US" baseline="0" dirty="0"/>
              <a:t> turns out, that this sampling function is vital in deciding the quality of numerical integration. There are two fundamental ways to improve this sampling function.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6899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</a:t>
            </a:r>
            <a:r>
              <a:rPr lang="en-US" dirty="0" err="1"/>
              <a:t>eg</a:t>
            </a:r>
            <a:r>
              <a:rPr lang="en-US" dirty="0"/>
              <a:t> =s to the middle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273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bring </a:t>
            </a:r>
            <a:r>
              <a:rPr lang="en-US" dirty="0" err="1"/>
              <a:t>fourier</a:t>
            </a:r>
            <a:r>
              <a:rPr lang="en-US" dirty="0"/>
              <a:t> chunk after</a:t>
            </a:r>
            <a:r>
              <a:rPr lang="en-US" baseline="0" dirty="0"/>
              <a:t>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BEEBD-B9F9-4B16-8ED2-315FC8D02902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989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  <a:r>
              <a:rPr lang="en-GB" dirty="0" err="1"/>
              <a:t>frac</a:t>
            </a:r>
            <a:r>
              <a:rPr lang="en-GB" dirty="0"/>
              <a:t> {\</a:t>
            </a:r>
            <a:r>
              <a:rPr lang="en-GB" dirty="0" err="1"/>
              <a:t>mathrm</a:t>
            </a:r>
            <a:r>
              <a:rPr lang="en-GB" dirty="0"/>
              <a:t> d} {\</a:t>
            </a:r>
            <a:r>
              <a:rPr lang="en-GB" dirty="0" err="1"/>
              <a:t>mathrm</a:t>
            </a:r>
            <a:r>
              <a:rPr lang="en-GB" dirty="0"/>
              <a:t> {d}x} e^{\lambda x} = \lambda e^{\lambda x}</a:t>
            </a:r>
          </a:p>
          <a:p>
            <a:r>
              <a:rPr lang="en-GB" dirty="0"/>
              <a:t>f(x) = \sum\limits_{</a:t>
            </a:r>
            <a:r>
              <a:rPr lang="en-GB" dirty="0" err="1"/>
              <a:t>i</a:t>
            </a:r>
            <a:r>
              <a:rPr lang="en-GB" dirty="0"/>
              <a:t>=1}^N e^{\</a:t>
            </a:r>
            <a:r>
              <a:rPr lang="en-GB" dirty="0" err="1"/>
              <a:t>lambda_i</a:t>
            </a:r>
            <a:r>
              <a:rPr lang="en-GB" dirty="0"/>
              <a:t> x}, \quad \</a:t>
            </a:r>
            <a:r>
              <a:rPr lang="en-GB" dirty="0" err="1"/>
              <a:t>frac</a:t>
            </a:r>
            <a:r>
              <a:rPr lang="en-GB" dirty="0"/>
              <a:t> {\</a:t>
            </a:r>
            <a:r>
              <a:rPr lang="en-GB" dirty="0" err="1"/>
              <a:t>mathrm</a:t>
            </a:r>
            <a:r>
              <a:rPr lang="en-GB" dirty="0"/>
              <a:t> d} {\</a:t>
            </a:r>
            <a:r>
              <a:rPr lang="en-GB" dirty="0" err="1"/>
              <a:t>mathrm</a:t>
            </a:r>
            <a:r>
              <a:rPr lang="en-GB" dirty="0"/>
              <a:t> {d}x} f(x) = \sum\limits_{</a:t>
            </a:r>
            <a:r>
              <a:rPr lang="en-GB" dirty="0" err="1"/>
              <a:t>i</a:t>
            </a:r>
            <a:r>
              <a:rPr lang="en-GB" dirty="0"/>
              <a:t>=1}^N \</a:t>
            </a:r>
            <a:r>
              <a:rPr lang="en-GB" dirty="0" err="1"/>
              <a:t>lambda_i</a:t>
            </a:r>
            <a:r>
              <a:rPr lang="en-GB" dirty="0"/>
              <a:t> e^{\</a:t>
            </a:r>
            <a:r>
              <a:rPr lang="en-GB" dirty="0" err="1"/>
              <a:t>lambda_i</a:t>
            </a:r>
            <a:r>
              <a:rPr lang="en-GB" dirty="0"/>
              <a:t> x}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75188-BEF8-435E-A8F4-3C0F8100957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4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0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6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85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7" y="1081297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2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0591-8E0F-439D-9E16-6C193E68B3B1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342"/>
            <a:ext cx="8496300" cy="698500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6F0E-16D2-4560-84E5-D6A764BDB994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1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2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4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1B88-8515-4366-9B71-04AE9B6889D2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7"/>
            <a:ext cx="8676216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3" y="1920877"/>
            <a:ext cx="8676217" cy="543083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1455-4BB4-4CCC-B4E3-79AC2FADC09D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6"/>
            <a:ext cx="538903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4" indent="0">
              <a:buNone/>
              <a:defRPr sz="1800" b="1"/>
            </a:lvl2pPr>
            <a:lvl3pPr marL="816368" indent="0">
              <a:buNone/>
              <a:defRPr sz="1600" b="1"/>
            </a:lvl3pPr>
            <a:lvl4pPr marL="1224551" indent="0">
              <a:buNone/>
              <a:defRPr sz="1400" b="1"/>
            </a:lvl4pPr>
            <a:lvl5pPr marL="1632735" indent="0">
              <a:buNone/>
              <a:defRPr sz="1400" b="1"/>
            </a:lvl5pPr>
            <a:lvl6pPr marL="2040918" indent="0">
              <a:buNone/>
              <a:defRPr sz="1400" b="1"/>
            </a:lvl6pPr>
            <a:lvl7pPr marL="2449102" indent="0">
              <a:buNone/>
              <a:defRPr sz="1400" b="1"/>
            </a:lvl7pPr>
            <a:lvl8pPr marL="2857286" indent="0">
              <a:buNone/>
              <a:defRPr sz="1400" b="1"/>
            </a:lvl8pPr>
            <a:lvl9pPr marL="3265469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0CEE-8476-42F6-9564-E07BE2284264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CC2F-D45E-4506-A31C-409688E27D22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E8A0-FBAC-4758-85F1-B17E0D8797BE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8E31-8B4D-40C1-A1FE-B831540DA6D1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13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08184" indent="0">
              <a:buNone/>
              <a:defRPr sz="2500"/>
            </a:lvl2pPr>
            <a:lvl3pPr marL="816368" indent="0">
              <a:buNone/>
              <a:defRPr sz="2100"/>
            </a:lvl3pPr>
            <a:lvl4pPr marL="1224551" indent="0">
              <a:buNone/>
              <a:defRPr sz="1800"/>
            </a:lvl4pPr>
            <a:lvl5pPr marL="1632735" indent="0">
              <a:buNone/>
              <a:defRPr sz="1800"/>
            </a:lvl5pPr>
            <a:lvl6pPr marL="2040918" indent="0">
              <a:buNone/>
              <a:defRPr sz="1800"/>
            </a:lvl6pPr>
            <a:lvl7pPr marL="2449102" indent="0">
              <a:buNone/>
              <a:defRPr sz="1800"/>
            </a:lvl7pPr>
            <a:lvl8pPr marL="2857286" indent="0">
              <a:buNone/>
              <a:defRPr sz="1800"/>
            </a:lvl8pPr>
            <a:lvl9pPr marL="326546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1"/>
          </a:xfrm>
        </p:spPr>
        <p:txBody>
          <a:bodyPr/>
          <a:lstStyle>
            <a:lvl1pPr marL="0" indent="0">
              <a:buNone/>
              <a:defRPr sz="1300"/>
            </a:lvl1pPr>
            <a:lvl2pPr marL="408184" indent="0">
              <a:buNone/>
              <a:defRPr sz="1100"/>
            </a:lvl2pPr>
            <a:lvl3pPr marL="816368" indent="0">
              <a:buNone/>
              <a:defRPr sz="900"/>
            </a:lvl3pPr>
            <a:lvl4pPr marL="1224551" indent="0">
              <a:buNone/>
              <a:defRPr sz="800"/>
            </a:lvl4pPr>
            <a:lvl5pPr marL="1632735" indent="0">
              <a:buNone/>
              <a:defRPr sz="800"/>
            </a:lvl5pPr>
            <a:lvl6pPr marL="2040918" indent="0">
              <a:buNone/>
              <a:defRPr sz="800"/>
            </a:lvl6pPr>
            <a:lvl7pPr marL="2449102" indent="0">
              <a:buNone/>
              <a:defRPr sz="800"/>
            </a:lvl7pPr>
            <a:lvl8pPr marL="2857286" indent="0">
              <a:buNone/>
              <a:defRPr sz="800"/>
            </a:lvl8pPr>
            <a:lvl9pPr marL="326546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EFED-F04D-4106-9394-1CC977A231EF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457E-6A38-4570-AFDD-D71BFD8486D4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3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7" y="330203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81A5-36BB-4E9E-840E-9B0CA9C4F55E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51002"/>
            <a:ext cx="8382000" cy="26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3566" y="1081295"/>
            <a:ext cx="8174935" cy="6000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0501" y="1718100"/>
            <a:ext cx="8191500" cy="440901"/>
          </a:xfrm>
        </p:spPr>
        <p:txBody>
          <a:bodyPr>
            <a:noAutofit/>
          </a:bodyPr>
          <a:lstStyle>
            <a:lvl1pPr marL="0" indent="0" algn="l">
              <a:buNone/>
              <a:defRPr sz="3067">
                <a:solidFill>
                  <a:schemeClr val="tx1">
                    <a:tint val="75000"/>
                  </a:schemeClr>
                </a:solidFill>
              </a:defRPr>
            </a:lvl1pPr>
            <a:lvl2pPr marL="5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9833"/>
            <a:ext cx="11031594" cy="698500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849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63273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17698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72122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26546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80971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35395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784" y="1920875"/>
            <a:ext cx="8676216" cy="5430839"/>
          </a:xfrm>
        </p:spPr>
        <p:txBody>
          <a:bodyPr/>
          <a:lstStyle>
            <a:lvl1pPr>
              <a:defRPr sz="3333"/>
            </a:lvl1pPr>
            <a:lvl2pPr>
              <a:defRPr sz="28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55202" y="1920875"/>
            <a:ext cx="8676217" cy="5430839"/>
          </a:xfrm>
        </p:spPr>
        <p:txBody>
          <a:bodyPr/>
          <a:lstStyle>
            <a:lvl1pPr>
              <a:defRPr sz="3333"/>
            </a:lvl1pPr>
            <a:lvl2pPr>
              <a:defRPr sz="28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4245" indent="0">
              <a:buNone/>
              <a:defRPr sz="2400" b="1"/>
            </a:lvl2pPr>
            <a:lvl3pPr marL="1088490" indent="0">
              <a:buNone/>
              <a:defRPr sz="2133" b="1"/>
            </a:lvl3pPr>
            <a:lvl4pPr marL="1632735" indent="0">
              <a:buNone/>
              <a:defRPr sz="1867" b="1"/>
            </a:lvl4pPr>
            <a:lvl5pPr marL="2176980" indent="0">
              <a:buNone/>
              <a:defRPr sz="1867" b="1"/>
            </a:lvl5pPr>
            <a:lvl6pPr marL="2721224" indent="0">
              <a:buNone/>
              <a:defRPr sz="1867" b="1"/>
            </a:lvl6pPr>
            <a:lvl7pPr marL="3265469" indent="0">
              <a:buNone/>
              <a:defRPr sz="1867" b="1"/>
            </a:lvl7pPr>
            <a:lvl8pPr marL="3809714" indent="0">
              <a:buNone/>
              <a:defRPr sz="1867" b="1"/>
            </a:lvl8pPr>
            <a:lvl9pPr marL="4353959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4245" indent="0">
              <a:buNone/>
              <a:defRPr sz="2400" b="1"/>
            </a:lvl2pPr>
            <a:lvl3pPr marL="1088490" indent="0">
              <a:buNone/>
              <a:defRPr sz="2133" b="1"/>
            </a:lvl3pPr>
            <a:lvl4pPr marL="1632735" indent="0">
              <a:buNone/>
              <a:defRPr sz="1867" b="1"/>
            </a:lvl4pPr>
            <a:lvl5pPr marL="2176980" indent="0">
              <a:buNone/>
              <a:defRPr sz="1867" b="1"/>
            </a:lvl5pPr>
            <a:lvl6pPr marL="2721224" indent="0">
              <a:buNone/>
              <a:defRPr sz="1867" b="1"/>
            </a:lvl6pPr>
            <a:lvl7pPr marL="3265469" indent="0">
              <a:buNone/>
              <a:defRPr sz="1867" b="1"/>
            </a:lvl7pPr>
            <a:lvl8pPr marL="3809714" indent="0">
              <a:buNone/>
              <a:defRPr sz="1867" b="1"/>
            </a:lvl8pPr>
            <a:lvl9pPr marL="4353959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2555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67"/>
            </a:lvl1pPr>
            <a:lvl2pPr>
              <a:defRPr sz="3333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0"/>
            <a:ext cx="4011084" cy="4691064"/>
          </a:xfrm>
        </p:spPr>
        <p:txBody>
          <a:bodyPr/>
          <a:lstStyle>
            <a:lvl1pPr marL="0" indent="0">
              <a:buNone/>
              <a:defRPr sz="1733"/>
            </a:lvl1pPr>
            <a:lvl2pPr marL="544245" indent="0">
              <a:buNone/>
              <a:defRPr sz="1467"/>
            </a:lvl2pPr>
            <a:lvl3pPr marL="1088490" indent="0">
              <a:buNone/>
              <a:defRPr sz="1200"/>
            </a:lvl3pPr>
            <a:lvl4pPr marL="1632735" indent="0">
              <a:buNone/>
              <a:defRPr sz="1067"/>
            </a:lvl4pPr>
            <a:lvl5pPr marL="2176980" indent="0">
              <a:buNone/>
              <a:defRPr sz="1067"/>
            </a:lvl5pPr>
            <a:lvl6pPr marL="2721224" indent="0">
              <a:buNone/>
              <a:defRPr sz="1067"/>
            </a:lvl6pPr>
            <a:lvl7pPr marL="3265469" indent="0">
              <a:buNone/>
              <a:defRPr sz="1067"/>
            </a:lvl7pPr>
            <a:lvl8pPr marL="3809714" indent="0">
              <a:buNone/>
              <a:defRPr sz="1067"/>
            </a:lvl8pPr>
            <a:lvl9pPr marL="435395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67"/>
            </a:lvl1pPr>
            <a:lvl2pPr marL="544245" indent="0">
              <a:buNone/>
              <a:defRPr sz="3333"/>
            </a:lvl2pPr>
            <a:lvl3pPr marL="1088490" indent="0">
              <a:buNone/>
              <a:defRPr sz="2800"/>
            </a:lvl3pPr>
            <a:lvl4pPr marL="1632735" indent="0">
              <a:buNone/>
              <a:defRPr sz="2400"/>
            </a:lvl4pPr>
            <a:lvl5pPr marL="2176980" indent="0">
              <a:buNone/>
              <a:defRPr sz="2400"/>
            </a:lvl5pPr>
            <a:lvl6pPr marL="2721224" indent="0">
              <a:buNone/>
              <a:defRPr sz="2400"/>
            </a:lvl6pPr>
            <a:lvl7pPr marL="3265469" indent="0">
              <a:buNone/>
              <a:defRPr sz="2400"/>
            </a:lvl7pPr>
            <a:lvl8pPr marL="3809714" indent="0">
              <a:buNone/>
              <a:defRPr sz="2400"/>
            </a:lvl8pPr>
            <a:lvl9pPr marL="4353959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733"/>
            </a:lvl1pPr>
            <a:lvl2pPr marL="544245" indent="0">
              <a:buNone/>
              <a:defRPr sz="1467"/>
            </a:lvl2pPr>
            <a:lvl3pPr marL="1088490" indent="0">
              <a:buNone/>
              <a:defRPr sz="1200"/>
            </a:lvl3pPr>
            <a:lvl4pPr marL="1632735" indent="0">
              <a:buNone/>
              <a:defRPr sz="1067"/>
            </a:lvl4pPr>
            <a:lvl5pPr marL="2176980" indent="0">
              <a:buNone/>
              <a:defRPr sz="1067"/>
            </a:lvl5pPr>
            <a:lvl6pPr marL="2721224" indent="0">
              <a:buNone/>
              <a:defRPr sz="1067"/>
            </a:lvl6pPr>
            <a:lvl7pPr marL="3265469" indent="0">
              <a:buNone/>
              <a:defRPr sz="1067"/>
            </a:lvl7pPr>
            <a:lvl8pPr marL="3809714" indent="0">
              <a:buNone/>
              <a:defRPr sz="1067"/>
            </a:lvl8pPr>
            <a:lvl9pPr marL="435395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43566" y="330201"/>
            <a:ext cx="4387851" cy="7021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786" y="330201"/>
            <a:ext cx="12964583" cy="7021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10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63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0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21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7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5131E-EFE6-4811-9C64-F3707C89457D}" type="datetimeFigureOut">
              <a:rPr lang="en-GB" smtClean="0"/>
              <a:t>23/07/2016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2CB0D-6F46-41BB-AFD2-C9619E54E8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716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2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B271C1C-1F53-4CEA-96DE-8E67EBA31500}" type="datetime1">
              <a:rPr lang="en-GB" smtClean="0">
                <a:solidFill>
                  <a:prstClr val="white"/>
                </a:solidFill>
              </a:rPr>
              <a:t>24/07/2016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2" y="6356353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2" y="6356353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81636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38" indent="-306138" algn="l" defTabSz="81636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299" indent="-255115" algn="l" defTabSz="81636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6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44" indent="-204092" algn="l" defTabSz="81636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27" indent="-204092" algn="l" defTabSz="81636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1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78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1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5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1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69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001" y="127001"/>
            <a:ext cx="8496300" cy="698500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79501"/>
            <a:ext cx="10972800" cy="527050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0414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4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>
                <a:solidFill>
                  <a:prstClr val="white"/>
                </a:solidFill>
              </a:rPr>
              <a:pPr/>
              <a:t>7/25/2016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1001" y="6356351"/>
            <a:ext cx="93345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4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5501" y="6356351"/>
            <a:ext cx="596900" cy="36512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4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3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108849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8184" indent="-408184" algn="l" defTabSz="1088490" rtl="0" eaLnBrk="1" latinLnBrk="0" hangingPunct="1">
        <a:spcBef>
          <a:spcPct val="20000"/>
        </a:spcBef>
        <a:buFont typeface="Arial" pitchFamily="34" charset="0"/>
        <a:buChar char="•"/>
        <a:defRPr sz="38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84398" indent="-340153" algn="l" defTabSz="1088490" rtl="0" eaLnBrk="1" latinLnBrk="0" hangingPunct="1">
        <a:spcBef>
          <a:spcPct val="20000"/>
        </a:spcBef>
        <a:buFont typeface="Arial" pitchFamily="34" charset="0"/>
        <a:buChar char="–"/>
        <a:defRPr sz="33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60613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904858" indent="-272123" algn="l" defTabSz="108849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49103" indent="-272123" algn="l" defTabSz="108849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93346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92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37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082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45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735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224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469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714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3959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FOURIER ANALYSIS </a:t>
            </a:r>
            <a:br>
              <a:rPr lang="en-GB" dirty="0"/>
            </a:br>
            <a:r>
              <a:rPr lang="en-GB" dirty="0"/>
              <a:t>OF NUMERICAL INTEGRATION IN MONTE CARLO RENDERING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8371"/>
            <a:ext cx="9144000" cy="1655762"/>
          </a:xfrm>
        </p:spPr>
        <p:txBody>
          <a:bodyPr/>
          <a:lstStyle/>
          <a:p>
            <a:r>
              <a:rPr lang="en-GB" dirty="0"/>
              <a:t>        Kartic Subr                      </a:t>
            </a:r>
            <a:r>
              <a:rPr lang="en-GB" dirty="0" err="1"/>
              <a:t>Gurprit</a:t>
            </a:r>
            <a:r>
              <a:rPr lang="en-GB" dirty="0"/>
              <a:t> Singh                   </a:t>
            </a:r>
            <a:r>
              <a:rPr lang="en-GB" dirty="0" err="1"/>
              <a:t>Wojciech</a:t>
            </a:r>
            <a:r>
              <a:rPr lang="en-GB" dirty="0"/>
              <a:t> </a:t>
            </a:r>
            <a:r>
              <a:rPr lang="en-GB" dirty="0" err="1"/>
              <a:t>Jarosz</a:t>
            </a:r>
            <a:endParaRPr lang="en-GB" dirty="0"/>
          </a:p>
          <a:p>
            <a:r>
              <a:rPr lang="en-GB" sz="2000" dirty="0"/>
              <a:t>Heriot Watt University                 Dartmouth College                   Dartmouth College</a:t>
            </a:r>
          </a:p>
        </p:txBody>
      </p:sp>
    </p:spTree>
    <p:extLst>
      <p:ext uri="{BB962C8B-B14F-4D97-AF65-F5344CB8AC3E}">
        <p14:creationId xmlns:p14="http://schemas.microsoft.com/office/powerpoint/2010/main" val="401791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reflection is modelled by an integration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10</a:t>
            </a:fld>
            <a:endParaRPr lang="en-GB"/>
          </a:p>
        </p:txBody>
      </p:sp>
      <p:pic>
        <p:nvPicPr>
          <p:cNvPr id="44" name="Picture 29" descr="g67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973" y="4722434"/>
            <a:ext cx="4982902" cy="1069898"/>
          </a:xfrm>
          <a:prstGeom prst="rect">
            <a:avLst/>
          </a:prstGeom>
          <a:noFill/>
        </p:spPr>
      </p:pic>
      <p:pic>
        <p:nvPicPr>
          <p:cNvPr id="39" name="Picture 24" descr="path483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9694" y="3104419"/>
            <a:ext cx="397601" cy="226679"/>
          </a:xfrm>
          <a:prstGeom prst="rect">
            <a:avLst/>
          </a:prstGeom>
          <a:noFill/>
        </p:spPr>
      </p:pic>
      <p:pic>
        <p:nvPicPr>
          <p:cNvPr id="40" name="Picture 25" descr="g5063"/>
          <p:cNvPicPr>
            <a:picLocks noChangeAspect="1" noChangeArrowheads="1"/>
          </p:cNvPicPr>
          <p:nvPr/>
        </p:nvPicPr>
        <p:blipFill>
          <a:blip r:embed="rId4" cstate="screen"/>
          <a:srcRect b="-8767"/>
          <a:stretch>
            <a:fillRect/>
          </a:stretch>
        </p:blipFill>
        <p:spPr bwMode="auto">
          <a:xfrm>
            <a:off x="8205779" y="2477741"/>
            <a:ext cx="455203" cy="377363"/>
          </a:xfrm>
          <a:prstGeom prst="rect">
            <a:avLst/>
          </a:prstGeom>
          <a:noFill/>
        </p:spPr>
      </p:pic>
      <p:pic>
        <p:nvPicPr>
          <p:cNvPr id="41" name="Picture 26" descr="g5063"/>
          <p:cNvPicPr>
            <a:picLocks noChangeAspect="1" noChangeArrowheads="1"/>
          </p:cNvPicPr>
          <p:nvPr/>
        </p:nvPicPr>
        <p:blipFill>
          <a:blip r:embed="rId5" cstate="screen"/>
          <a:srcRect b="-8767"/>
          <a:stretch>
            <a:fillRect/>
          </a:stretch>
        </p:blipFill>
        <p:spPr bwMode="auto">
          <a:xfrm>
            <a:off x="3383280" y="2973233"/>
            <a:ext cx="404625" cy="377363"/>
          </a:xfrm>
          <a:prstGeom prst="rect">
            <a:avLst/>
          </a:prstGeom>
          <a:noFill/>
        </p:spPr>
      </p:pic>
      <p:pic>
        <p:nvPicPr>
          <p:cNvPr id="42" name="Picture 27" descr="g5063"/>
          <p:cNvPicPr>
            <a:picLocks noChangeAspect="1" noChangeArrowheads="1"/>
          </p:cNvPicPr>
          <p:nvPr/>
        </p:nvPicPr>
        <p:blipFill>
          <a:blip r:embed="rId6" cstate="screen"/>
          <a:srcRect b="-8767"/>
          <a:stretch>
            <a:fillRect/>
          </a:stretch>
        </p:blipFill>
        <p:spPr bwMode="auto">
          <a:xfrm>
            <a:off x="5761523" y="2403710"/>
            <a:ext cx="494542" cy="377363"/>
          </a:xfrm>
          <a:prstGeom prst="rect">
            <a:avLst/>
          </a:prstGeom>
          <a:noFill/>
        </p:spPr>
      </p:pic>
      <p:pic>
        <p:nvPicPr>
          <p:cNvPr id="43" name="Picture 28" descr="g5063"/>
          <p:cNvPicPr>
            <a:picLocks noChangeAspect="1" noChangeArrowheads="1"/>
          </p:cNvPicPr>
          <p:nvPr/>
        </p:nvPicPr>
        <p:blipFill>
          <a:blip r:embed="rId7" cstate="screen"/>
          <a:srcRect b="-22342"/>
          <a:stretch>
            <a:fillRect/>
          </a:stretch>
        </p:blipFill>
        <p:spPr bwMode="auto">
          <a:xfrm>
            <a:off x="4744308" y="3216767"/>
            <a:ext cx="404625" cy="424533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8">
            <a:lum bright="-30000" contrast="-42000"/>
          </a:blip>
          <a:srcRect/>
          <a:stretch>
            <a:fillRect/>
          </a:stretch>
        </p:blipFill>
        <p:spPr bwMode="auto">
          <a:xfrm flipH="1">
            <a:off x="3383280" y="3774913"/>
            <a:ext cx="5300850" cy="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0" descr="rect54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035439" y="2164593"/>
            <a:ext cx="4648691" cy="2812841"/>
          </a:xfrm>
          <a:prstGeom prst="rect">
            <a:avLst/>
          </a:prstGeom>
          <a:noFill/>
        </p:spPr>
      </p:pic>
      <p:sp>
        <p:nvSpPr>
          <p:cNvPr id="36" name="Oval 21"/>
          <p:cNvSpPr>
            <a:spLocks noChangeArrowheads="1"/>
          </p:cNvSpPr>
          <p:nvPr/>
        </p:nvSpPr>
        <p:spPr bwMode="auto">
          <a:xfrm flipH="1">
            <a:off x="5952734" y="4041600"/>
            <a:ext cx="143266" cy="13361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3813079" y="3307267"/>
            <a:ext cx="2044724" cy="721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 flipH="1">
            <a:off x="8062513" y="2721490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4744309" y="2305166"/>
            <a:ext cx="1210655" cy="1630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 flipH="1">
            <a:off x="8074087" y="2714266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 flipH="1">
            <a:off x="6105337" y="2238360"/>
            <a:ext cx="644697" cy="169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Oval 35"/>
          <p:cNvSpPr>
            <a:spLocks noChangeArrowheads="1"/>
          </p:cNvSpPr>
          <p:nvPr/>
        </p:nvSpPr>
        <p:spPr bwMode="auto">
          <a:xfrm flipH="1">
            <a:off x="8062513" y="2721490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99890" y="4931742"/>
            <a:ext cx="115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radiance: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 flipH="1">
            <a:off x="3669813" y="5429595"/>
            <a:ext cx="143266" cy="133614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7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 transport: recursive integral equation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11</a:t>
            </a:fld>
            <a:endParaRPr lang="en-GB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00"/>
          <a:stretch/>
        </p:blipFill>
        <p:spPr bwMode="auto">
          <a:xfrm>
            <a:off x="2279578" y="2041418"/>
            <a:ext cx="7365661" cy="84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90002" y="1697593"/>
            <a:ext cx="108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976" y="3164262"/>
            <a:ext cx="194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integral operator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2210" y="3164262"/>
            <a:ext cx="195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emitted 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4945" y="5406823"/>
            <a:ext cx="349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Transport Operators [</a:t>
            </a:r>
            <a:r>
              <a:rPr lang="en-US" dirty="0" err="1"/>
              <a:t>Arvo</a:t>
            </a:r>
            <a:r>
              <a:rPr lang="en-US" dirty="0"/>
              <a:t> 94]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24945" y="5099895"/>
            <a:ext cx="346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Rendering equation [</a:t>
            </a:r>
            <a:r>
              <a:rPr lang="en-US" dirty="0" err="1"/>
              <a:t>Kajiya</a:t>
            </a:r>
            <a:r>
              <a:rPr lang="en-US" dirty="0"/>
              <a:t> 86]</a:t>
            </a:r>
          </a:p>
        </p:txBody>
      </p:sp>
      <p:cxnSp>
        <p:nvCxnSpPr>
          <p:cNvPr id="5" name="Straight Connector 4"/>
          <p:cNvCxnSpPr>
            <a:stCxn id="16" idx="1"/>
          </p:cNvCxnSpPr>
          <p:nvPr/>
        </p:nvCxnSpPr>
        <p:spPr>
          <a:xfrm flipH="1">
            <a:off x="4038213" y="1897648"/>
            <a:ext cx="251789" cy="36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6" idx="3"/>
          </p:cNvCxnSpPr>
          <p:nvPr/>
        </p:nvCxnSpPr>
        <p:spPr>
          <a:xfrm>
            <a:off x="5371901" y="1897648"/>
            <a:ext cx="253748" cy="334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668496" y="2808183"/>
            <a:ext cx="0" cy="400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71901" y="2808183"/>
            <a:ext cx="0" cy="400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L</a:t>
            </a:r>
            <a:r>
              <a:rPr lang="en-GB" dirty="0"/>
              <a:t> is a sum of high-dimensional integrals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12</a:t>
            </a:fld>
            <a:endParaRPr lang="en-GB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8" y="2041417"/>
            <a:ext cx="736566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08438" y="526184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One bounce</a:t>
            </a:r>
            <a:endParaRPr lang="en-GB" sz="2000" dirty="0">
              <a:solidFill>
                <a:srgbClr val="00B0F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231904" y="519795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56873" y="5261840"/>
            <a:ext cx="1721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Three bounces</a:t>
            </a:r>
            <a:endParaRPr lang="en-GB" sz="2000" dirty="0">
              <a:solidFill>
                <a:srgbClr val="00B0F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464152" y="5188664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79577" y="2805146"/>
            <a:ext cx="6588198" cy="1957355"/>
          </a:xfrm>
          <a:prstGeom prst="rect">
            <a:avLst/>
          </a:prstGeom>
          <a:solidFill>
            <a:srgbClr val="0000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TextBox 16"/>
          <p:cNvSpPr txBox="1"/>
          <p:nvPr/>
        </p:nvSpPr>
        <p:spPr>
          <a:xfrm>
            <a:off x="6238532" y="1831870"/>
            <a:ext cx="108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8137" y="2667435"/>
            <a:ext cx="194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integral operator</a:t>
            </a:r>
            <a:endParaRPr lang="en-GB" sz="2000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3712" y="2979461"/>
            <a:ext cx="195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emitted radiance</a:t>
            </a:r>
            <a:endParaRPr lang="en-GB" sz="2000" dirty="0">
              <a:solidFill>
                <a:srgbClr val="00B0F0"/>
              </a:solidFill>
            </a:endParaRPr>
          </a:p>
        </p:txBody>
      </p:sp>
      <p:cxnSp>
        <p:nvCxnSpPr>
          <p:cNvPr id="22" name="Straight Connector 21"/>
          <p:cNvCxnSpPr>
            <a:stCxn id="17" idx="1"/>
          </p:cNvCxnSpPr>
          <p:nvPr/>
        </p:nvCxnSpPr>
        <p:spPr>
          <a:xfrm flipH="1">
            <a:off x="4070705" y="2031925"/>
            <a:ext cx="2167827" cy="284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</p:cNvCxnSpPr>
          <p:nvPr/>
        </p:nvCxnSpPr>
        <p:spPr>
          <a:xfrm flipH="1">
            <a:off x="5663952" y="2031925"/>
            <a:ext cx="574580" cy="29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1" idx="1"/>
          </p:cNvCxnSpPr>
          <p:nvPr/>
        </p:nvCxnSpPr>
        <p:spPr>
          <a:xfrm>
            <a:off x="4739098" y="2743744"/>
            <a:ext cx="1434614" cy="43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8" idx="1"/>
          </p:cNvCxnSpPr>
          <p:nvPr/>
        </p:nvCxnSpPr>
        <p:spPr>
          <a:xfrm>
            <a:off x="5402851" y="2734252"/>
            <a:ext cx="775286" cy="13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47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Reconstruction and integration in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Reconstruction: estimate image samples</a:t>
            </a:r>
          </a:p>
        </p:txBody>
      </p:sp>
      <p:pic>
        <p:nvPicPr>
          <p:cNvPr id="4098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36473" r="21509" b="2708"/>
          <a:stretch/>
        </p:blipFill>
        <p:spPr bwMode="auto">
          <a:xfrm>
            <a:off x="1971767" y="2018357"/>
            <a:ext cx="3351253" cy="29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" name="Group 158"/>
          <p:cNvGrpSpPr/>
          <p:nvPr/>
        </p:nvGrpSpPr>
        <p:grpSpPr>
          <a:xfrm>
            <a:off x="1560387" y="1931638"/>
            <a:ext cx="3856389" cy="3520487"/>
            <a:chOff x="1560387" y="1931638"/>
            <a:chExt cx="3856389" cy="3520487"/>
          </a:xfrm>
        </p:grpSpPr>
        <p:cxnSp>
          <p:nvCxnSpPr>
            <p:cNvPr id="154" name="Straight Arrow Connector 15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001725" y="2335276"/>
            <a:ext cx="2211260" cy="2150948"/>
            <a:chOff x="4840768" y="2870152"/>
            <a:chExt cx="1552284" cy="1509946"/>
          </a:xfrm>
        </p:grpSpPr>
        <p:sp>
          <p:nvSpPr>
            <p:cNvPr id="90" name="Oval 89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020302" y="1868881"/>
            <a:ext cx="3856389" cy="3520487"/>
            <a:chOff x="1560387" y="1931638"/>
            <a:chExt cx="3856389" cy="3520487"/>
          </a:xfrm>
        </p:grpSpPr>
        <p:cxnSp>
          <p:nvCxnSpPr>
            <p:cNvPr id="174" name="Straight Arrow Connector 17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sp>
        <p:nvSpPr>
          <p:cNvPr id="180" name="TextBox 179"/>
          <p:cNvSpPr txBox="1"/>
          <p:nvPr/>
        </p:nvSpPr>
        <p:spPr>
          <a:xfrm>
            <a:off x="2054176" y="1599029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 (high-res) image</a:t>
            </a:r>
            <a:endParaRPr lang="en-GB" sz="2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7259414" y="1542089"/>
            <a:ext cx="369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reconstruct on (low-res) pixel grid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7952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method: sample image at grid locations</a:t>
            </a:r>
          </a:p>
        </p:txBody>
      </p:sp>
      <p:pic>
        <p:nvPicPr>
          <p:cNvPr id="4098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36473" r="21509" b="2708"/>
          <a:stretch/>
        </p:blipFill>
        <p:spPr bwMode="auto">
          <a:xfrm>
            <a:off x="1971767" y="2018357"/>
            <a:ext cx="3351253" cy="29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" name="Group 158"/>
          <p:cNvGrpSpPr/>
          <p:nvPr/>
        </p:nvGrpSpPr>
        <p:grpSpPr>
          <a:xfrm>
            <a:off x="1560387" y="1931638"/>
            <a:ext cx="3856389" cy="3520487"/>
            <a:chOff x="1560387" y="1931638"/>
            <a:chExt cx="3856389" cy="3520487"/>
          </a:xfrm>
        </p:grpSpPr>
        <p:cxnSp>
          <p:nvCxnSpPr>
            <p:cNvPr id="154" name="Straight Arrow Connector 15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001725" y="2335276"/>
            <a:ext cx="2211260" cy="2150948"/>
            <a:chOff x="4840768" y="2870152"/>
            <a:chExt cx="1552284" cy="1509946"/>
          </a:xfrm>
        </p:grpSpPr>
        <p:sp>
          <p:nvSpPr>
            <p:cNvPr id="90" name="Oval 89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020302" y="1868881"/>
            <a:ext cx="3856389" cy="3520487"/>
            <a:chOff x="1560387" y="1931638"/>
            <a:chExt cx="3856389" cy="3520487"/>
          </a:xfrm>
        </p:grpSpPr>
        <p:cxnSp>
          <p:nvCxnSpPr>
            <p:cNvPr id="174" name="Straight Arrow Connector 17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7259414" y="1542089"/>
            <a:ext cx="369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reconstruct on (low-res) pixel grid</a:t>
            </a:r>
            <a:endParaRPr lang="en-GB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2453206" y="2387672"/>
            <a:ext cx="2211260" cy="2150948"/>
            <a:chOff x="4840768" y="2870152"/>
            <a:chExt cx="1552284" cy="1509946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7" name="Oval 26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7639739" y="4001969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639740" y="3015568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639740" y="2071947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9625285" y="3989153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9626693" y="3030549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9625286" y="2071946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632513" y="2056665"/>
            <a:ext cx="858701" cy="799109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8632513" y="3015568"/>
            <a:ext cx="858701" cy="799109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8632513" y="4001969"/>
            <a:ext cx="858701" cy="799109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2054176" y="1599029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 (high-res) image</a:t>
            </a:r>
            <a:endParaRPr lang="en-GB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5644100" y="32254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  <a:endParaRPr lang="en-GB" dirty="0"/>
          </a:p>
        </p:txBody>
      </p:sp>
      <p:cxnSp>
        <p:nvCxnSpPr>
          <p:cNvPr id="4" name="Straight Connector 3"/>
          <p:cNvCxnSpPr>
            <a:stCxn id="56" idx="1"/>
          </p:cNvCxnSpPr>
          <p:nvPr/>
        </p:nvCxnSpPr>
        <p:spPr>
          <a:xfrm flipH="1" flipV="1">
            <a:off x="4644732" y="3408202"/>
            <a:ext cx="999368" cy="1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694633" y="3209298"/>
            <a:ext cx="674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copy</a:t>
            </a:r>
            <a:endParaRPr lang="en-GB" sz="2000" dirty="0"/>
          </a:p>
        </p:txBody>
      </p:sp>
      <p:cxnSp>
        <p:nvCxnSpPr>
          <p:cNvPr id="60" name="Straight Connector 59"/>
          <p:cNvCxnSpPr>
            <a:stCxn id="59" idx="1"/>
            <a:endCxn id="56" idx="3"/>
          </p:cNvCxnSpPr>
          <p:nvPr/>
        </p:nvCxnSpPr>
        <p:spPr>
          <a:xfrm flipH="1">
            <a:off x="6671945" y="3409353"/>
            <a:ext cx="3022688" cy="7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2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method: when sampling is increased</a:t>
            </a:r>
          </a:p>
        </p:txBody>
      </p:sp>
      <p:pic>
        <p:nvPicPr>
          <p:cNvPr id="4098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36473" r="21509" b="2708"/>
          <a:stretch/>
        </p:blipFill>
        <p:spPr bwMode="auto">
          <a:xfrm>
            <a:off x="1971767" y="2018357"/>
            <a:ext cx="3351253" cy="29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" name="Group 158"/>
          <p:cNvGrpSpPr/>
          <p:nvPr/>
        </p:nvGrpSpPr>
        <p:grpSpPr>
          <a:xfrm>
            <a:off x="1560387" y="1931638"/>
            <a:ext cx="3856389" cy="3520487"/>
            <a:chOff x="1560387" y="1931638"/>
            <a:chExt cx="3856389" cy="3520487"/>
          </a:xfrm>
        </p:grpSpPr>
        <p:cxnSp>
          <p:nvCxnSpPr>
            <p:cNvPr id="154" name="Straight Arrow Connector 15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001725" y="2335276"/>
            <a:ext cx="2211260" cy="2150948"/>
            <a:chOff x="4840768" y="2870152"/>
            <a:chExt cx="1552284" cy="1509946"/>
          </a:xfrm>
        </p:grpSpPr>
        <p:sp>
          <p:nvSpPr>
            <p:cNvPr id="90" name="Oval 89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020302" y="1868881"/>
            <a:ext cx="3856389" cy="3520487"/>
            <a:chOff x="1560387" y="1931638"/>
            <a:chExt cx="3856389" cy="3520487"/>
          </a:xfrm>
        </p:grpSpPr>
        <p:cxnSp>
          <p:nvCxnSpPr>
            <p:cNvPr id="174" name="Straight Arrow Connector 17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sp>
        <p:nvSpPr>
          <p:cNvPr id="180" name="TextBox 179"/>
          <p:cNvSpPr txBox="1"/>
          <p:nvPr/>
        </p:nvSpPr>
        <p:spPr>
          <a:xfrm>
            <a:off x="2054176" y="1599029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 (high-res) image</a:t>
            </a:r>
            <a:endParaRPr lang="en-GB" sz="2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7259414" y="1542089"/>
            <a:ext cx="369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reconstruct on (low-res) pixel grid</a:t>
            </a:r>
            <a:endParaRPr lang="en-GB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2453206" y="2387672"/>
            <a:ext cx="2211260" cy="2150948"/>
            <a:chOff x="4840768" y="2870152"/>
            <a:chExt cx="1552284" cy="1509946"/>
          </a:xfrm>
          <a:solidFill>
            <a:schemeClr val="bg1"/>
          </a:solidFill>
        </p:grpSpPr>
        <p:sp>
          <p:nvSpPr>
            <p:cNvPr id="27" name="Oval 26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7639741" y="4001969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639740" y="3015568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639740" y="2071947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9625285" y="3989153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9626693" y="3030549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9625286" y="2071946"/>
            <a:ext cx="858701" cy="79910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632513" y="2056665"/>
            <a:ext cx="858701" cy="799109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8632513" y="3015568"/>
            <a:ext cx="858701" cy="799109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8632513" y="4001969"/>
            <a:ext cx="858701" cy="799109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1186744" y="1497314"/>
            <a:ext cx="10167056" cy="415154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 descr="http://www.reedbeta.com/blog/wp-content/uploads/2014/11/aa-1spp-cen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961" y="1461900"/>
            <a:ext cx="4313976" cy="431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 flipV="1">
            <a:off x="6871982" y="1858004"/>
            <a:ext cx="1190520" cy="486130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6831491" y="1808528"/>
            <a:ext cx="1271502" cy="5232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aliasing</a:t>
            </a:r>
            <a:endParaRPr lang="en-GB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Antialiasing: assuming `square’ pixels</a:t>
            </a:r>
          </a:p>
        </p:txBody>
      </p:sp>
      <p:pic>
        <p:nvPicPr>
          <p:cNvPr id="4098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36473" r="21509" b="2708"/>
          <a:stretch/>
        </p:blipFill>
        <p:spPr bwMode="auto">
          <a:xfrm>
            <a:off x="1971767" y="2018357"/>
            <a:ext cx="3351253" cy="29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" name="Group 158"/>
          <p:cNvGrpSpPr/>
          <p:nvPr/>
        </p:nvGrpSpPr>
        <p:grpSpPr>
          <a:xfrm>
            <a:off x="1560387" y="1931638"/>
            <a:ext cx="3856389" cy="3520487"/>
            <a:chOff x="1560387" y="1931638"/>
            <a:chExt cx="3856389" cy="3520487"/>
          </a:xfrm>
        </p:grpSpPr>
        <p:cxnSp>
          <p:nvCxnSpPr>
            <p:cNvPr id="154" name="Straight Arrow Connector 15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001725" y="2335276"/>
            <a:ext cx="2211260" cy="2150948"/>
            <a:chOff x="4840768" y="2870152"/>
            <a:chExt cx="1552284" cy="1509946"/>
          </a:xfrm>
        </p:grpSpPr>
        <p:sp>
          <p:nvSpPr>
            <p:cNvPr id="90" name="Oval 89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020302" y="1868881"/>
            <a:ext cx="3856389" cy="3520487"/>
            <a:chOff x="1560387" y="1931638"/>
            <a:chExt cx="3856389" cy="3520487"/>
          </a:xfrm>
        </p:grpSpPr>
        <p:cxnSp>
          <p:nvCxnSpPr>
            <p:cNvPr id="174" name="Straight Arrow Connector 17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53206" y="2387672"/>
            <a:ext cx="2211260" cy="2150948"/>
            <a:chOff x="4840768" y="2870152"/>
            <a:chExt cx="1552284" cy="1509946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6" name="Oval 35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29408" y="1473144"/>
            <a:ext cx="4056160" cy="4113428"/>
            <a:chOff x="4287420" y="2166074"/>
            <a:chExt cx="2967437" cy="30093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/>
            <p:cNvCxnSpPr/>
            <p:nvPr/>
          </p:nvCxnSpPr>
          <p:spPr>
            <a:xfrm flipH="1" flipV="1">
              <a:off x="4539443" y="2246233"/>
              <a:ext cx="4126" cy="292917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242979" y="2166074"/>
              <a:ext cx="8" cy="292610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961017" y="2238115"/>
              <a:ext cx="9" cy="2854062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6722024" y="2267130"/>
              <a:ext cx="8469" cy="282504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87420" y="4671418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287422" y="3986407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7422" y="3275139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287423" y="2572699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7639741" y="4001969"/>
            <a:ext cx="858701" cy="79910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7639740" y="3015568"/>
            <a:ext cx="858701" cy="7991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7639740" y="2071947"/>
            <a:ext cx="858701" cy="799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9625285" y="3989153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9626693" y="3030549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9625286" y="2071946"/>
            <a:ext cx="858701" cy="79910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8632513" y="2056665"/>
            <a:ext cx="858701" cy="79910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8632513" y="3015568"/>
            <a:ext cx="858701" cy="79910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8632513" y="4001969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2111019" y="2110828"/>
            <a:ext cx="832249" cy="708942"/>
            <a:chOff x="6900477" y="2305960"/>
            <a:chExt cx="832249" cy="708942"/>
          </a:xfrm>
        </p:grpSpPr>
        <p:sp>
          <p:nvSpPr>
            <p:cNvPr id="66" name="Oval 6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138827" y="2081686"/>
            <a:ext cx="832249" cy="708942"/>
            <a:chOff x="6900477" y="2305960"/>
            <a:chExt cx="832249" cy="708942"/>
          </a:xfrm>
        </p:grpSpPr>
        <p:sp>
          <p:nvSpPr>
            <p:cNvPr id="76" name="Oval 7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193356" y="2089473"/>
            <a:ext cx="832249" cy="708942"/>
            <a:chOff x="6900477" y="2305960"/>
            <a:chExt cx="832249" cy="708942"/>
          </a:xfrm>
        </p:grpSpPr>
        <p:sp>
          <p:nvSpPr>
            <p:cNvPr id="86" name="Oval 8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182161" y="3113410"/>
            <a:ext cx="832249" cy="708942"/>
            <a:chOff x="6900477" y="2305960"/>
            <a:chExt cx="832249" cy="708942"/>
          </a:xfrm>
        </p:grpSpPr>
        <p:sp>
          <p:nvSpPr>
            <p:cNvPr id="105" name="Oval 10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140791" y="3111807"/>
            <a:ext cx="832249" cy="708942"/>
            <a:chOff x="6900477" y="2305960"/>
            <a:chExt cx="832249" cy="708942"/>
          </a:xfrm>
        </p:grpSpPr>
        <p:sp>
          <p:nvSpPr>
            <p:cNvPr id="115" name="Oval 11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110103" y="3118257"/>
            <a:ext cx="832249" cy="708942"/>
            <a:chOff x="6900477" y="2305960"/>
            <a:chExt cx="832249" cy="708942"/>
          </a:xfrm>
        </p:grpSpPr>
        <p:sp>
          <p:nvSpPr>
            <p:cNvPr id="125" name="Oval 12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193356" y="4106913"/>
            <a:ext cx="832249" cy="708942"/>
            <a:chOff x="6900477" y="2305960"/>
            <a:chExt cx="832249" cy="708942"/>
          </a:xfrm>
        </p:grpSpPr>
        <p:sp>
          <p:nvSpPr>
            <p:cNvPr id="135" name="Oval 13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146752" y="4106913"/>
            <a:ext cx="832249" cy="708942"/>
            <a:chOff x="6900477" y="2305960"/>
            <a:chExt cx="832249" cy="708942"/>
          </a:xfrm>
        </p:grpSpPr>
        <p:sp>
          <p:nvSpPr>
            <p:cNvPr id="146" name="Oval 14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114923" y="4100446"/>
            <a:ext cx="832249" cy="708942"/>
            <a:chOff x="6900477" y="2305960"/>
            <a:chExt cx="832249" cy="708942"/>
          </a:xfrm>
        </p:grpSpPr>
        <p:sp>
          <p:nvSpPr>
            <p:cNvPr id="158" name="Oval 157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6" name="TextBox 185"/>
          <p:cNvSpPr txBox="1"/>
          <p:nvPr/>
        </p:nvSpPr>
        <p:spPr>
          <a:xfrm>
            <a:off x="5453794" y="3225406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multi-sampling</a:t>
            </a:r>
            <a:endParaRPr lang="en-GB" sz="2000" dirty="0"/>
          </a:p>
        </p:txBody>
      </p:sp>
      <p:cxnSp>
        <p:nvCxnSpPr>
          <p:cNvPr id="187" name="Straight Connector 186"/>
          <p:cNvCxnSpPr>
            <a:stCxn id="186" idx="1"/>
          </p:cNvCxnSpPr>
          <p:nvPr/>
        </p:nvCxnSpPr>
        <p:spPr>
          <a:xfrm flipH="1">
            <a:off x="4616334" y="3425461"/>
            <a:ext cx="837460" cy="441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6" idx="1"/>
            <a:endCxn id="111" idx="5"/>
          </p:cNvCxnSpPr>
          <p:nvPr/>
        </p:nvCxnSpPr>
        <p:spPr>
          <a:xfrm flipH="1">
            <a:off x="4994292" y="3425461"/>
            <a:ext cx="459502" cy="2798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86" idx="1"/>
            <a:endCxn id="105" idx="6"/>
          </p:cNvCxnSpPr>
          <p:nvPr/>
        </p:nvCxnSpPr>
        <p:spPr>
          <a:xfrm flipH="1" flipV="1">
            <a:off x="5014410" y="3183561"/>
            <a:ext cx="439384" cy="2419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9578591" y="3209298"/>
            <a:ext cx="999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average</a:t>
            </a:r>
            <a:endParaRPr lang="en-GB" sz="2000" dirty="0"/>
          </a:p>
        </p:txBody>
      </p:sp>
      <p:cxnSp>
        <p:nvCxnSpPr>
          <p:cNvPr id="192" name="Straight Connector 191"/>
          <p:cNvCxnSpPr>
            <a:stCxn id="190" idx="1"/>
            <a:endCxn id="186" idx="3"/>
          </p:cNvCxnSpPr>
          <p:nvPr/>
        </p:nvCxnSpPr>
        <p:spPr>
          <a:xfrm flipH="1">
            <a:off x="7199785" y="3409353"/>
            <a:ext cx="2378806" cy="161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4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Antialiasing is costly due to multi-sampling</a:t>
            </a:r>
          </a:p>
        </p:txBody>
      </p:sp>
      <p:pic>
        <p:nvPicPr>
          <p:cNvPr id="4098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36473" r="21509" b="2708"/>
          <a:stretch/>
        </p:blipFill>
        <p:spPr bwMode="auto">
          <a:xfrm>
            <a:off x="1971767" y="2018357"/>
            <a:ext cx="3351253" cy="29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" name="Group 158"/>
          <p:cNvGrpSpPr/>
          <p:nvPr/>
        </p:nvGrpSpPr>
        <p:grpSpPr>
          <a:xfrm>
            <a:off x="1560387" y="1931638"/>
            <a:ext cx="3856389" cy="3520487"/>
            <a:chOff x="1560387" y="1931638"/>
            <a:chExt cx="3856389" cy="3520487"/>
          </a:xfrm>
        </p:grpSpPr>
        <p:cxnSp>
          <p:nvCxnSpPr>
            <p:cNvPr id="154" name="Straight Arrow Connector 15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001725" y="2335276"/>
            <a:ext cx="2211260" cy="2150948"/>
            <a:chOff x="4840768" y="2870152"/>
            <a:chExt cx="1552284" cy="1509946"/>
          </a:xfrm>
        </p:grpSpPr>
        <p:sp>
          <p:nvSpPr>
            <p:cNvPr id="90" name="Oval 89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020302" y="1868881"/>
            <a:ext cx="3856389" cy="3520487"/>
            <a:chOff x="1560387" y="1931638"/>
            <a:chExt cx="3856389" cy="3520487"/>
          </a:xfrm>
        </p:grpSpPr>
        <p:cxnSp>
          <p:nvCxnSpPr>
            <p:cNvPr id="174" name="Straight Arrow Connector 17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53206" y="2387672"/>
            <a:ext cx="2211260" cy="2150948"/>
            <a:chOff x="4840768" y="2870152"/>
            <a:chExt cx="1552284" cy="1509946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6" name="Oval 35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29408" y="1473144"/>
            <a:ext cx="4056160" cy="4113428"/>
            <a:chOff x="4287420" y="2166074"/>
            <a:chExt cx="2967437" cy="30093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/>
            <p:cNvCxnSpPr/>
            <p:nvPr/>
          </p:nvCxnSpPr>
          <p:spPr>
            <a:xfrm flipH="1" flipV="1">
              <a:off x="4539443" y="2246233"/>
              <a:ext cx="4126" cy="292917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242979" y="2166074"/>
              <a:ext cx="8" cy="292610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961017" y="2238115"/>
              <a:ext cx="9" cy="2854062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6722024" y="2267130"/>
              <a:ext cx="8469" cy="282504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87420" y="4671418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287422" y="3986407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7422" y="3275139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287423" y="2572699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7639741" y="4001969"/>
            <a:ext cx="858701" cy="79910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7639740" y="3015568"/>
            <a:ext cx="858701" cy="7991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7639740" y="2071947"/>
            <a:ext cx="858701" cy="799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9625285" y="3989153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9626693" y="3030549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9625286" y="2071946"/>
            <a:ext cx="858701" cy="79910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8632513" y="2056665"/>
            <a:ext cx="858701" cy="79910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8632513" y="3015568"/>
            <a:ext cx="858701" cy="79910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8632513" y="4001969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2111019" y="2110828"/>
            <a:ext cx="832249" cy="708942"/>
            <a:chOff x="6900477" y="2305960"/>
            <a:chExt cx="832249" cy="708942"/>
          </a:xfrm>
        </p:grpSpPr>
        <p:sp>
          <p:nvSpPr>
            <p:cNvPr id="66" name="Oval 6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138827" y="2081686"/>
            <a:ext cx="832249" cy="708942"/>
            <a:chOff x="6900477" y="2305960"/>
            <a:chExt cx="832249" cy="708942"/>
          </a:xfrm>
        </p:grpSpPr>
        <p:sp>
          <p:nvSpPr>
            <p:cNvPr id="76" name="Oval 7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193356" y="2089473"/>
            <a:ext cx="832249" cy="708942"/>
            <a:chOff x="6900477" y="2305960"/>
            <a:chExt cx="832249" cy="708942"/>
          </a:xfrm>
        </p:grpSpPr>
        <p:sp>
          <p:nvSpPr>
            <p:cNvPr id="86" name="Oval 8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182161" y="3113410"/>
            <a:ext cx="832249" cy="708942"/>
            <a:chOff x="6900477" y="2305960"/>
            <a:chExt cx="832249" cy="708942"/>
          </a:xfrm>
        </p:grpSpPr>
        <p:sp>
          <p:nvSpPr>
            <p:cNvPr id="105" name="Oval 10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140791" y="3111807"/>
            <a:ext cx="832249" cy="708942"/>
            <a:chOff x="6900477" y="2305960"/>
            <a:chExt cx="832249" cy="708942"/>
          </a:xfrm>
        </p:grpSpPr>
        <p:sp>
          <p:nvSpPr>
            <p:cNvPr id="115" name="Oval 11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110103" y="3118257"/>
            <a:ext cx="832249" cy="708942"/>
            <a:chOff x="6900477" y="2305960"/>
            <a:chExt cx="832249" cy="708942"/>
          </a:xfrm>
        </p:grpSpPr>
        <p:sp>
          <p:nvSpPr>
            <p:cNvPr id="125" name="Oval 12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193356" y="4106913"/>
            <a:ext cx="832249" cy="708942"/>
            <a:chOff x="6900477" y="2305960"/>
            <a:chExt cx="832249" cy="708942"/>
          </a:xfrm>
        </p:grpSpPr>
        <p:sp>
          <p:nvSpPr>
            <p:cNvPr id="135" name="Oval 13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146752" y="4106913"/>
            <a:ext cx="832249" cy="708942"/>
            <a:chOff x="6900477" y="2305960"/>
            <a:chExt cx="832249" cy="708942"/>
          </a:xfrm>
        </p:grpSpPr>
        <p:sp>
          <p:nvSpPr>
            <p:cNvPr id="146" name="Oval 14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114923" y="4100446"/>
            <a:ext cx="832249" cy="708942"/>
            <a:chOff x="6900477" y="2305960"/>
            <a:chExt cx="832249" cy="708942"/>
          </a:xfrm>
        </p:grpSpPr>
        <p:sp>
          <p:nvSpPr>
            <p:cNvPr id="158" name="Oval 157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186744" y="1497314"/>
            <a:ext cx="10167056" cy="415154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1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29" y="1461900"/>
            <a:ext cx="4320329" cy="43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Antialiasing using general reconstruction filter</a:t>
            </a:r>
          </a:p>
        </p:txBody>
      </p:sp>
      <p:pic>
        <p:nvPicPr>
          <p:cNvPr id="4098" name="Picture 2" descr="http://www.reedbeta.com/blog/wp-content/uploads/2014/11/ref-1Mspp-lanczos-2.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t="36473" r="21509" b="2708"/>
          <a:stretch/>
        </p:blipFill>
        <p:spPr bwMode="auto">
          <a:xfrm>
            <a:off x="1971767" y="2018357"/>
            <a:ext cx="3351253" cy="29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9" name="Group 158"/>
          <p:cNvGrpSpPr/>
          <p:nvPr/>
        </p:nvGrpSpPr>
        <p:grpSpPr>
          <a:xfrm>
            <a:off x="1560387" y="1931638"/>
            <a:ext cx="3856389" cy="3520487"/>
            <a:chOff x="1560387" y="1931638"/>
            <a:chExt cx="3856389" cy="3520487"/>
          </a:xfrm>
        </p:grpSpPr>
        <p:cxnSp>
          <p:nvCxnSpPr>
            <p:cNvPr id="154" name="Straight Arrow Connector 15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001725" y="2335276"/>
            <a:ext cx="2211260" cy="2150948"/>
            <a:chOff x="4840768" y="2870152"/>
            <a:chExt cx="1552284" cy="1509946"/>
          </a:xfrm>
        </p:grpSpPr>
        <p:sp>
          <p:nvSpPr>
            <p:cNvPr id="90" name="Oval 89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020302" y="1868881"/>
            <a:ext cx="3856389" cy="3520487"/>
            <a:chOff x="1560387" y="1931638"/>
            <a:chExt cx="3856389" cy="3520487"/>
          </a:xfrm>
        </p:grpSpPr>
        <p:cxnSp>
          <p:nvCxnSpPr>
            <p:cNvPr id="174" name="Straight Arrow Connector 173"/>
            <p:cNvCxnSpPr/>
            <p:nvPr/>
          </p:nvCxnSpPr>
          <p:spPr>
            <a:xfrm flipV="1">
              <a:off x="1878104" y="1970237"/>
              <a:ext cx="1754" cy="312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1878105" y="5092177"/>
              <a:ext cx="3538671" cy="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5005304" y="505201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  <a:endParaRPr lang="en-GB" sz="2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0387" y="1931638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endParaRPr lang="en-GB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453206" y="2387672"/>
            <a:ext cx="2211260" cy="2150948"/>
            <a:chOff x="4840768" y="2870152"/>
            <a:chExt cx="1552284" cy="1509946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6" name="Oval 35"/>
            <p:cNvSpPr/>
            <p:nvPr/>
          </p:nvSpPr>
          <p:spPr>
            <a:xfrm flipV="1">
              <a:off x="4840771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5554713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6298470" y="2870152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40768" y="3575716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5554711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/>
            <p:cNvSpPr/>
            <p:nvPr/>
          </p:nvSpPr>
          <p:spPr>
            <a:xfrm flipV="1">
              <a:off x="6298468" y="3575717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4840770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/>
            <p:cNvSpPr/>
            <p:nvPr/>
          </p:nvSpPr>
          <p:spPr>
            <a:xfrm flipV="1">
              <a:off x="5554711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 flipV="1">
              <a:off x="6298468" y="4283858"/>
              <a:ext cx="94582" cy="9624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29408" y="1473144"/>
            <a:ext cx="4056160" cy="4113428"/>
            <a:chOff x="4287420" y="2166074"/>
            <a:chExt cx="2967437" cy="30093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Straight Connector 26"/>
            <p:cNvCxnSpPr/>
            <p:nvPr/>
          </p:nvCxnSpPr>
          <p:spPr>
            <a:xfrm flipH="1" flipV="1">
              <a:off x="4539443" y="2246233"/>
              <a:ext cx="4126" cy="292917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242979" y="2166074"/>
              <a:ext cx="8" cy="292610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961017" y="2238115"/>
              <a:ext cx="9" cy="2854062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6722024" y="2267130"/>
              <a:ext cx="8469" cy="282504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87420" y="4671418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287422" y="3986407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7422" y="3275139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287423" y="2572699"/>
              <a:ext cx="2967434" cy="355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7639741" y="4001969"/>
            <a:ext cx="858701" cy="79910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7639740" y="3015568"/>
            <a:ext cx="858701" cy="7991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7639740" y="2071947"/>
            <a:ext cx="858701" cy="7991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9625285" y="3989153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9626693" y="3030549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9625286" y="2071946"/>
            <a:ext cx="858701" cy="79910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8632513" y="2056665"/>
            <a:ext cx="858701" cy="79910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8632513" y="3015568"/>
            <a:ext cx="858701" cy="79910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8632513" y="4001969"/>
            <a:ext cx="858701" cy="79910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5" name="Group 64"/>
          <p:cNvGrpSpPr/>
          <p:nvPr/>
        </p:nvGrpSpPr>
        <p:grpSpPr>
          <a:xfrm>
            <a:off x="2111019" y="2110828"/>
            <a:ext cx="832249" cy="708942"/>
            <a:chOff x="6900477" y="2305960"/>
            <a:chExt cx="832249" cy="708942"/>
          </a:xfrm>
        </p:grpSpPr>
        <p:sp>
          <p:nvSpPr>
            <p:cNvPr id="66" name="Oval 6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138827" y="2081686"/>
            <a:ext cx="832249" cy="708942"/>
            <a:chOff x="6900477" y="2305960"/>
            <a:chExt cx="832249" cy="708942"/>
          </a:xfrm>
        </p:grpSpPr>
        <p:sp>
          <p:nvSpPr>
            <p:cNvPr id="76" name="Oval 7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193356" y="2089473"/>
            <a:ext cx="832249" cy="708942"/>
            <a:chOff x="6900477" y="2305960"/>
            <a:chExt cx="832249" cy="708942"/>
          </a:xfrm>
        </p:grpSpPr>
        <p:sp>
          <p:nvSpPr>
            <p:cNvPr id="86" name="Oval 8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182161" y="3113410"/>
            <a:ext cx="832249" cy="708942"/>
            <a:chOff x="6900477" y="2305960"/>
            <a:chExt cx="832249" cy="708942"/>
          </a:xfrm>
        </p:grpSpPr>
        <p:sp>
          <p:nvSpPr>
            <p:cNvPr id="105" name="Oval 10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140791" y="3111807"/>
            <a:ext cx="832249" cy="708942"/>
            <a:chOff x="6900477" y="2305960"/>
            <a:chExt cx="832249" cy="708942"/>
          </a:xfrm>
        </p:grpSpPr>
        <p:sp>
          <p:nvSpPr>
            <p:cNvPr id="115" name="Oval 11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110103" y="3118257"/>
            <a:ext cx="832249" cy="708942"/>
            <a:chOff x="6900477" y="2305960"/>
            <a:chExt cx="832249" cy="708942"/>
          </a:xfrm>
        </p:grpSpPr>
        <p:sp>
          <p:nvSpPr>
            <p:cNvPr id="125" name="Oval 12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193356" y="4106913"/>
            <a:ext cx="832249" cy="708942"/>
            <a:chOff x="6900477" y="2305960"/>
            <a:chExt cx="832249" cy="708942"/>
          </a:xfrm>
        </p:grpSpPr>
        <p:sp>
          <p:nvSpPr>
            <p:cNvPr id="135" name="Oval 134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146752" y="4106913"/>
            <a:ext cx="832249" cy="708942"/>
            <a:chOff x="6900477" y="2305960"/>
            <a:chExt cx="832249" cy="708942"/>
          </a:xfrm>
        </p:grpSpPr>
        <p:sp>
          <p:nvSpPr>
            <p:cNvPr id="146" name="Oval 145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114923" y="4100446"/>
            <a:ext cx="832249" cy="708942"/>
            <a:chOff x="6900477" y="2305960"/>
            <a:chExt cx="832249" cy="708942"/>
          </a:xfrm>
        </p:grpSpPr>
        <p:sp>
          <p:nvSpPr>
            <p:cNvPr id="158" name="Oval 157"/>
            <p:cNvSpPr/>
            <p:nvPr/>
          </p:nvSpPr>
          <p:spPr>
            <a:xfrm flipV="1">
              <a:off x="7597992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 flipV="1">
              <a:off x="7240591" y="230756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6900864" y="230596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 flipV="1">
              <a:off x="7597605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 flipV="1">
              <a:off x="7240204" y="2596730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 flipV="1">
              <a:off x="6900477" y="2595127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 flipV="1">
              <a:off x="7597605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 flipV="1">
              <a:off x="7240204" y="2877806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6900477" y="2876203"/>
              <a:ext cx="134734" cy="137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6" name="TextBox 185"/>
          <p:cNvSpPr txBox="1"/>
          <p:nvPr/>
        </p:nvSpPr>
        <p:spPr>
          <a:xfrm>
            <a:off x="5987580" y="3225406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multi-sampling</a:t>
            </a:r>
            <a:endParaRPr lang="en-GB" sz="2000" dirty="0"/>
          </a:p>
        </p:txBody>
      </p:sp>
      <p:cxnSp>
        <p:nvCxnSpPr>
          <p:cNvPr id="187" name="Straight Connector 186"/>
          <p:cNvCxnSpPr>
            <a:stCxn id="186" idx="1"/>
          </p:cNvCxnSpPr>
          <p:nvPr/>
        </p:nvCxnSpPr>
        <p:spPr>
          <a:xfrm flipH="1">
            <a:off x="5150120" y="3425461"/>
            <a:ext cx="837460" cy="441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6" idx="1"/>
            <a:endCxn id="111" idx="5"/>
          </p:cNvCxnSpPr>
          <p:nvPr/>
        </p:nvCxnSpPr>
        <p:spPr>
          <a:xfrm flipH="1">
            <a:off x="4994292" y="3425461"/>
            <a:ext cx="993288" cy="2798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86" idx="1"/>
            <a:endCxn id="105" idx="6"/>
          </p:cNvCxnSpPr>
          <p:nvPr/>
        </p:nvCxnSpPr>
        <p:spPr>
          <a:xfrm flipH="1" flipV="1">
            <a:off x="5014410" y="3183561"/>
            <a:ext cx="973170" cy="2419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9578591" y="3125754"/>
            <a:ext cx="9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weighted</a:t>
            </a:r>
          </a:p>
          <a:p>
            <a:r>
              <a:rPr lang="en-US" sz="1600" dirty="0"/>
              <a:t>average</a:t>
            </a:r>
            <a:endParaRPr lang="en-GB" sz="1600" dirty="0"/>
          </a:p>
        </p:txBody>
      </p:sp>
      <p:cxnSp>
        <p:nvCxnSpPr>
          <p:cNvPr id="192" name="Straight Connector 191"/>
          <p:cNvCxnSpPr/>
          <p:nvPr/>
        </p:nvCxnSpPr>
        <p:spPr>
          <a:xfrm flipH="1">
            <a:off x="7733571" y="3418142"/>
            <a:ext cx="1845020" cy="73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3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course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Aims, objectives, etc.</a:t>
            </a:r>
          </a:p>
        </p:txBody>
      </p:sp>
    </p:spTree>
    <p:extLst>
      <p:ext uri="{BB962C8B-B14F-4D97-AF65-F5344CB8AC3E}">
        <p14:creationId xmlns:p14="http://schemas.microsoft.com/office/powerpoint/2010/main" val="4291322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6" descr="Image result for wood tex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91" y="4136789"/>
            <a:ext cx="1373174" cy="913785"/>
          </a:xfrm>
          <a:prstGeom prst="rect">
            <a:avLst/>
          </a:prstGeom>
          <a:noFill/>
          <a:scene3d>
            <a:camera prst="isometricOffAxis2To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0" descr="https://s-media-cache-ak0.pinimg.com/236x/6a/09/42/6a0942c935740f21fca9800f4d871a3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92" y="2190829"/>
            <a:ext cx="715812" cy="13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183" descr="http://www.photl.com/images/photos/2008/11/19/0505/wm75316t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964" y="2923800"/>
            <a:ext cx="1303851" cy="8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Rendering: Reconstructing integrals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19977" y="1945202"/>
            <a:ext cx="4225181" cy="4113428"/>
            <a:chOff x="1560387" y="1473144"/>
            <a:chExt cx="4225181" cy="4113428"/>
          </a:xfrm>
          <a:scene3d>
            <a:camera prst="isometricLeftDown"/>
            <a:lightRig rig="threePt" dir="t"/>
          </a:scene3d>
        </p:grpSpPr>
        <p:grpSp>
          <p:nvGrpSpPr>
            <p:cNvPr id="159" name="Group 158"/>
            <p:cNvGrpSpPr/>
            <p:nvPr/>
          </p:nvGrpSpPr>
          <p:grpSpPr>
            <a:xfrm>
              <a:off x="1560387" y="1931638"/>
              <a:ext cx="3856389" cy="3520487"/>
              <a:chOff x="1560387" y="1931638"/>
              <a:chExt cx="3856389" cy="3520487"/>
            </a:xfrm>
          </p:grpSpPr>
          <p:cxnSp>
            <p:nvCxnSpPr>
              <p:cNvPr id="154" name="Straight Arrow Connector 153"/>
              <p:cNvCxnSpPr/>
              <p:nvPr/>
            </p:nvCxnSpPr>
            <p:spPr>
              <a:xfrm flipV="1">
                <a:off x="1878104" y="1970237"/>
                <a:ext cx="1754" cy="312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1878105" y="5092177"/>
                <a:ext cx="3538671" cy="9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/>
              <p:cNvSpPr txBox="1"/>
              <p:nvPr/>
            </p:nvSpPr>
            <p:spPr>
              <a:xfrm>
                <a:off x="5005304" y="5052015"/>
                <a:ext cx="3177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X</a:t>
                </a:r>
                <a:endParaRPr lang="en-GB" sz="2000" dirty="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560387" y="1931638"/>
                <a:ext cx="3177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  <a:endParaRPr lang="en-GB" sz="20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453206" y="2387672"/>
              <a:ext cx="2211260" cy="2150948"/>
              <a:chOff x="4840768" y="2870152"/>
              <a:chExt cx="1552284" cy="1509946"/>
            </a:xfr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Oval 35"/>
              <p:cNvSpPr/>
              <p:nvPr/>
            </p:nvSpPr>
            <p:spPr>
              <a:xfrm flipV="1">
                <a:off x="4840771" y="2870152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/>
              <p:cNvSpPr/>
              <p:nvPr/>
            </p:nvSpPr>
            <p:spPr>
              <a:xfrm flipV="1">
                <a:off x="5554713" y="2870152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/>
              <p:cNvSpPr/>
              <p:nvPr/>
            </p:nvSpPr>
            <p:spPr>
              <a:xfrm flipV="1">
                <a:off x="6298470" y="2870152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/>
              <p:cNvSpPr/>
              <p:nvPr/>
            </p:nvSpPr>
            <p:spPr>
              <a:xfrm flipV="1">
                <a:off x="4840768" y="3575716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/>
              <p:cNvSpPr/>
              <p:nvPr/>
            </p:nvSpPr>
            <p:spPr>
              <a:xfrm flipV="1">
                <a:off x="5554711" y="3575717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/>
              <p:cNvSpPr/>
              <p:nvPr/>
            </p:nvSpPr>
            <p:spPr>
              <a:xfrm flipV="1">
                <a:off x="6298468" y="3575717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/>
              <p:cNvSpPr/>
              <p:nvPr/>
            </p:nvSpPr>
            <p:spPr>
              <a:xfrm flipV="1">
                <a:off x="4840770" y="4283858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/>
              <p:cNvSpPr/>
              <p:nvPr/>
            </p:nvSpPr>
            <p:spPr>
              <a:xfrm flipV="1">
                <a:off x="5554711" y="4283858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/>
              <p:cNvSpPr/>
              <p:nvPr/>
            </p:nvSpPr>
            <p:spPr>
              <a:xfrm flipV="1">
                <a:off x="6298468" y="4283858"/>
                <a:ext cx="94582" cy="96240"/>
              </a:xfrm>
              <a:prstGeom prst="ellipse">
                <a:avLst/>
              </a:pr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729408" y="1473144"/>
              <a:ext cx="4056160" cy="4113428"/>
              <a:chOff x="4287420" y="2166074"/>
              <a:chExt cx="2967437" cy="30093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4539443" y="2246233"/>
                <a:ext cx="4126" cy="2929176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5242979" y="2166074"/>
                <a:ext cx="8" cy="2926103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5961017" y="2238115"/>
                <a:ext cx="9" cy="2854062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6722024" y="2267130"/>
                <a:ext cx="8469" cy="2825047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87420" y="4671418"/>
                <a:ext cx="2967434" cy="3559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287422" y="3986407"/>
                <a:ext cx="2967434" cy="3559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287422" y="3275139"/>
                <a:ext cx="2967434" cy="3559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287423" y="2572699"/>
                <a:ext cx="2967434" cy="3559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2111019" y="2110828"/>
              <a:ext cx="832249" cy="708942"/>
              <a:chOff x="6900477" y="2305960"/>
              <a:chExt cx="832249" cy="708942"/>
            </a:xfrm>
          </p:grpSpPr>
          <p:sp>
            <p:nvSpPr>
              <p:cNvPr id="66" name="Oval 65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Oval 72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Oval 73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138827" y="2081686"/>
              <a:ext cx="832249" cy="708942"/>
              <a:chOff x="6900477" y="2305960"/>
              <a:chExt cx="832249" cy="708942"/>
            </a:xfrm>
          </p:grpSpPr>
          <p:sp>
            <p:nvSpPr>
              <p:cNvPr id="76" name="Oval 75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Oval 77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Oval 79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Oval 80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Oval 81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Oval 82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Oval 83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193356" y="2089473"/>
              <a:ext cx="832249" cy="708942"/>
              <a:chOff x="6900477" y="2305960"/>
              <a:chExt cx="832249" cy="708942"/>
            </a:xfrm>
          </p:grpSpPr>
          <p:sp>
            <p:nvSpPr>
              <p:cNvPr id="86" name="Oval 85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Oval 86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Oval 87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Oval 88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4182161" y="3113410"/>
              <a:ext cx="832249" cy="708942"/>
              <a:chOff x="6900477" y="2305960"/>
              <a:chExt cx="832249" cy="708942"/>
            </a:xfrm>
          </p:grpSpPr>
          <p:sp>
            <p:nvSpPr>
              <p:cNvPr id="105" name="Oval 104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Oval 107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140791" y="3111807"/>
              <a:ext cx="832249" cy="708942"/>
              <a:chOff x="6900477" y="2305960"/>
              <a:chExt cx="832249" cy="708942"/>
            </a:xfrm>
          </p:grpSpPr>
          <p:sp>
            <p:nvSpPr>
              <p:cNvPr id="115" name="Oval 114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Oval 116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Oval 119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2110103" y="3118257"/>
              <a:ext cx="832249" cy="708942"/>
              <a:chOff x="6900477" y="2305960"/>
              <a:chExt cx="832249" cy="708942"/>
            </a:xfrm>
          </p:grpSpPr>
          <p:sp>
            <p:nvSpPr>
              <p:cNvPr id="125" name="Oval 124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4193356" y="4106913"/>
              <a:ext cx="832249" cy="708942"/>
              <a:chOff x="6900477" y="2305960"/>
              <a:chExt cx="832249" cy="708942"/>
            </a:xfrm>
          </p:grpSpPr>
          <p:sp>
            <p:nvSpPr>
              <p:cNvPr id="135" name="Oval 134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Oval 137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Oval 138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Oval 139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Oval 141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Oval 142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Oval 143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3146752" y="4106913"/>
              <a:ext cx="832249" cy="708942"/>
              <a:chOff x="6900477" y="2305960"/>
              <a:chExt cx="832249" cy="708942"/>
            </a:xfrm>
          </p:grpSpPr>
          <p:sp>
            <p:nvSpPr>
              <p:cNvPr id="146" name="Oval 145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Oval 146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Oval 147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Oval 148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Oval 149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Oval 150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Oval 151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Oval 152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Oval 155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114923" y="4100446"/>
              <a:ext cx="832249" cy="708942"/>
              <a:chOff x="6900477" y="2305960"/>
              <a:chExt cx="832249" cy="708942"/>
            </a:xfrm>
          </p:grpSpPr>
          <p:sp>
            <p:nvSpPr>
              <p:cNvPr id="158" name="Oval 157"/>
              <p:cNvSpPr/>
              <p:nvPr/>
            </p:nvSpPr>
            <p:spPr>
              <a:xfrm flipV="1">
                <a:off x="7597992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Oval 161"/>
              <p:cNvSpPr/>
              <p:nvPr/>
            </p:nvSpPr>
            <p:spPr>
              <a:xfrm flipV="1">
                <a:off x="7240591" y="230756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Oval 162"/>
              <p:cNvSpPr/>
              <p:nvPr/>
            </p:nvSpPr>
            <p:spPr>
              <a:xfrm flipV="1">
                <a:off x="6900864" y="230596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4" name="Oval 163"/>
              <p:cNvSpPr/>
              <p:nvPr/>
            </p:nvSpPr>
            <p:spPr>
              <a:xfrm flipV="1">
                <a:off x="7597605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Oval 164"/>
              <p:cNvSpPr/>
              <p:nvPr/>
            </p:nvSpPr>
            <p:spPr>
              <a:xfrm flipV="1">
                <a:off x="7240204" y="2596730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Oval 165"/>
              <p:cNvSpPr/>
              <p:nvPr/>
            </p:nvSpPr>
            <p:spPr>
              <a:xfrm flipV="1">
                <a:off x="6900477" y="2595127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Oval 166"/>
              <p:cNvSpPr/>
              <p:nvPr/>
            </p:nvSpPr>
            <p:spPr>
              <a:xfrm flipV="1">
                <a:off x="7597605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Oval 167"/>
              <p:cNvSpPr/>
              <p:nvPr/>
            </p:nvSpPr>
            <p:spPr>
              <a:xfrm flipV="1">
                <a:off x="7240204" y="2877806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Oval 168"/>
              <p:cNvSpPr/>
              <p:nvPr/>
            </p:nvSpPr>
            <p:spPr>
              <a:xfrm flipV="1">
                <a:off x="6900477" y="2876203"/>
                <a:ext cx="134734" cy="1370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170" name="Straight Connector 169"/>
          <p:cNvCxnSpPr/>
          <p:nvPr/>
        </p:nvCxnSpPr>
        <p:spPr>
          <a:xfrm flipH="1">
            <a:off x="1921105" y="3503885"/>
            <a:ext cx="2953389" cy="1988518"/>
          </a:xfrm>
          <a:prstGeom prst="line">
            <a:avLst/>
          </a:prstGeom>
          <a:ln w="57150" cap="rnd">
            <a:headEnd type="none" w="sm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 flipV="1">
            <a:off x="5987863" y="2748769"/>
            <a:ext cx="1662094" cy="321101"/>
          </a:xfrm>
          <a:prstGeom prst="line">
            <a:avLst/>
          </a:prstGeom>
          <a:ln w="57150" cap="rnd">
            <a:solidFill>
              <a:schemeClr val="accent2"/>
            </a:solidFill>
            <a:headEnd type="none" w="sm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649957" y="2141009"/>
            <a:ext cx="812284" cy="936333"/>
          </a:xfrm>
          <a:prstGeom prst="line">
            <a:avLst/>
          </a:prstGeom>
          <a:ln w="57150" cap="rnd">
            <a:solidFill>
              <a:schemeClr val="accent2"/>
            </a:solidFill>
            <a:headEnd type="none" w="sm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5960404" y="2761092"/>
            <a:ext cx="2093374" cy="1832590"/>
          </a:xfrm>
          <a:prstGeom prst="line">
            <a:avLst/>
          </a:prstGeom>
          <a:ln w="57150" cap="rnd">
            <a:solidFill>
              <a:srgbClr val="7030A0"/>
            </a:solidFill>
            <a:headEnd type="none" w="sm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8058419" y="2311117"/>
            <a:ext cx="592079" cy="2312763"/>
          </a:xfrm>
          <a:prstGeom prst="line">
            <a:avLst/>
          </a:prstGeom>
          <a:ln w="57150" cap="rnd">
            <a:solidFill>
              <a:srgbClr val="7030A0"/>
            </a:solidFill>
            <a:headEnd type="none" w="sm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6" descr="http://icspm.com/wp-content/uploads/2015/09/LuzMund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12500" y="1517772"/>
            <a:ext cx="483962" cy="7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5" name="Straight Connector 184"/>
          <p:cNvCxnSpPr/>
          <p:nvPr/>
        </p:nvCxnSpPr>
        <p:spPr>
          <a:xfrm flipH="1">
            <a:off x="5955763" y="1951828"/>
            <a:ext cx="2393928" cy="809264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none" w="sm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421867" y="3236063"/>
            <a:ext cx="2064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multi-sampling</a:t>
            </a:r>
          </a:p>
          <a:p>
            <a:r>
              <a:rPr lang="en-US" sz="2000" dirty="0"/>
              <a:t>for reconstruction</a:t>
            </a:r>
            <a:endParaRPr lang="en-GB" sz="2000" dirty="0"/>
          </a:p>
        </p:txBody>
      </p:sp>
      <p:sp>
        <p:nvSpPr>
          <p:cNvPr id="193" name="TextBox 192"/>
          <p:cNvSpPr txBox="1"/>
          <p:nvPr/>
        </p:nvSpPr>
        <p:spPr>
          <a:xfrm>
            <a:off x="8630307" y="3128405"/>
            <a:ext cx="299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multi-path sampling</a:t>
            </a:r>
          </a:p>
          <a:p>
            <a:r>
              <a:rPr lang="en-US" sz="2000" dirty="0"/>
              <a:t>for integration</a:t>
            </a:r>
          </a:p>
          <a:p>
            <a:r>
              <a:rPr lang="en-US" sz="2000" dirty="0"/>
              <a:t>estimate per sampled pixel</a:t>
            </a:r>
            <a:endParaRPr lang="en-GB" sz="2000" dirty="0"/>
          </a:p>
        </p:txBody>
      </p:sp>
      <p:sp>
        <p:nvSpPr>
          <p:cNvPr id="194" name="TextBox 193"/>
          <p:cNvSpPr txBox="1"/>
          <p:nvPr/>
        </p:nvSpPr>
        <p:spPr>
          <a:xfrm>
            <a:off x="6879652" y="1872106"/>
            <a:ext cx="7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1</a:t>
            </a:r>
            <a:endParaRPr lang="en-GB" dirty="0"/>
          </a:p>
        </p:txBody>
      </p:sp>
      <p:sp>
        <p:nvSpPr>
          <p:cNvPr id="195" name="TextBox 194"/>
          <p:cNvSpPr txBox="1"/>
          <p:nvPr/>
        </p:nvSpPr>
        <p:spPr>
          <a:xfrm>
            <a:off x="7080175" y="2563637"/>
            <a:ext cx="7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2</a:t>
            </a:r>
            <a:endParaRPr lang="en-GB" dirty="0"/>
          </a:p>
        </p:txBody>
      </p:sp>
      <p:sp>
        <p:nvSpPr>
          <p:cNvPr id="196" name="TextBox 195"/>
          <p:cNvSpPr txBox="1"/>
          <p:nvPr/>
        </p:nvSpPr>
        <p:spPr>
          <a:xfrm>
            <a:off x="7478738" y="3794285"/>
            <a:ext cx="7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3</a:t>
            </a:r>
            <a:endParaRPr lang="en-GB" dirty="0"/>
          </a:p>
        </p:txBody>
      </p:sp>
      <p:cxnSp>
        <p:nvCxnSpPr>
          <p:cNvPr id="171" name="Straight Connector 170"/>
          <p:cNvCxnSpPr/>
          <p:nvPr/>
        </p:nvCxnSpPr>
        <p:spPr>
          <a:xfrm flipH="1">
            <a:off x="5178952" y="2755082"/>
            <a:ext cx="804270" cy="52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14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Function-space view: Sampling in path space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21</a:t>
            </a:fld>
            <a:endParaRPr lang="en-GB"/>
          </a:p>
        </p:txBody>
      </p:sp>
      <p:sp>
        <p:nvSpPr>
          <p:cNvPr id="8" name="Cube 7"/>
          <p:cNvSpPr/>
          <p:nvPr/>
        </p:nvSpPr>
        <p:spPr>
          <a:xfrm>
            <a:off x="2449621" y="2935687"/>
            <a:ext cx="1725019" cy="159459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16" descr="Image result for wood te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30" y="2173789"/>
            <a:ext cx="1373174" cy="91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cspm.com/wp-content/uploads/2015/09/LuzMund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72" y="2579675"/>
            <a:ext cx="483962" cy="72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img1.goodfon.su/wallpaper/big/6/22/fotoapparat-canon-eos-7d-ef-10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18312" b="9213"/>
          <a:stretch/>
        </p:blipFill>
        <p:spPr bwMode="auto">
          <a:xfrm rot="649728">
            <a:off x="8657967" y="4545293"/>
            <a:ext cx="1228748" cy="6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s-media-cache-ak0.pinimg.com/236x/6a/09/42/6a0942c935740f21fca9800f4d871a3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21" y="2522718"/>
            <a:ext cx="715812" cy="13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photl.com/images/photos/2008/11/19/0505/wm75316t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77" y="3778885"/>
            <a:ext cx="1303851" cy="8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967126" y="3665287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Oval 20"/>
          <p:cNvSpPr/>
          <p:nvPr/>
        </p:nvSpPr>
        <p:spPr>
          <a:xfrm>
            <a:off x="3582103" y="3110203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Oval 21"/>
          <p:cNvSpPr/>
          <p:nvPr/>
        </p:nvSpPr>
        <p:spPr>
          <a:xfrm>
            <a:off x="3430637" y="4156703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Freeform 22"/>
          <p:cNvSpPr/>
          <p:nvPr/>
        </p:nvSpPr>
        <p:spPr>
          <a:xfrm>
            <a:off x="6173136" y="2275131"/>
            <a:ext cx="2608564" cy="2284598"/>
          </a:xfrm>
          <a:custGeom>
            <a:avLst/>
            <a:gdLst>
              <a:gd name="connsiteX0" fmla="*/ 0 w 3607111"/>
              <a:gd name="connsiteY0" fmla="*/ 628299 h 3197595"/>
              <a:gd name="connsiteX1" fmla="*/ 2602954 w 3607111"/>
              <a:gd name="connsiteY1" fmla="*/ 0 h 3197595"/>
              <a:gd name="connsiteX2" fmla="*/ 1570748 w 3607111"/>
              <a:gd name="connsiteY2" fmla="*/ 1004157 h 3197595"/>
              <a:gd name="connsiteX3" fmla="*/ 3607111 w 3607111"/>
              <a:gd name="connsiteY3" fmla="*/ 3197595 h 3197595"/>
              <a:gd name="connsiteX0" fmla="*/ 0 w 3478085"/>
              <a:gd name="connsiteY0" fmla="*/ 628299 h 3046130"/>
              <a:gd name="connsiteX1" fmla="*/ 2602954 w 3478085"/>
              <a:gd name="connsiteY1" fmla="*/ 0 h 3046130"/>
              <a:gd name="connsiteX2" fmla="*/ 1570748 w 3478085"/>
              <a:gd name="connsiteY2" fmla="*/ 1004157 h 3046130"/>
              <a:gd name="connsiteX3" fmla="*/ 3478085 w 3478085"/>
              <a:gd name="connsiteY3" fmla="*/ 3046130 h 30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8085" h="3046130">
                <a:moveTo>
                  <a:pt x="0" y="628299"/>
                </a:moveTo>
                <a:lnTo>
                  <a:pt x="2602954" y="0"/>
                </a:lnTo>
                <a:lnTo>
                  <a:pt x="1570748" y="1004157"/>
                </a:lnTo>
                <a:lnTo>
                  <a:pt x="3478085" y="3046130"/>
                </a:lnTo>
              </a:path>
            </a:pathLst>
          </a:cu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Freeform 23"/>
          <p:cNvSpPr/>
          <p:nvPr/>
        </p:nvSpPr>
        <p:spPr>
          <a:xfrm>
            <a:off x="6198380" y="2889406"/>
            <a:ext cx="2482344" cy="1741848"/>
          </a:xfrm>
          <a:custGeom>
            <a:avLst/>
            <a:gdLst>
              <a:gd name="connsiteX0" fmla="*/ 0 w 3522964"/>
              <a:gd name="connsiteY0" fmla="*/ 0 h 2535637"/>
              <a:gd name="connsiteX1" fmla="*/ 1116353 w 3522964"/>
              <a:gd name="connsiteY1" fmla="*/ 263661 h 2535637"/>
              <a:gd name="connsiteX2" fmla="*/ 112196 w 3522964"/>
              <a:gd name="connsiteY2" fmla="*/ 1576358 h 2535637"/>
              <a:gd name="connsiteX3" fmla="*/ 3522964 w 3522964"/>
              <a:gd name="connsiteY3" fmla="*/ 2535637 h 2535637"/>
              <a:gd name="connsiteX0" fmla="*/ 0 w 3522964"/>
              <a:gd name="connsiteY0" fmla="*/ 0 h 2535637"/>
              <a:gd name="connsiteX1" fmla="*/ 1116353 w 3522964"/>
              <a:gd name="connsiteY1" fmla="*/ 263661 h 2535637"/>
              <a:gd name="connsiteX2" fmla="*/ 409516 w 3522964"/>
              <a:gd name="connsiteY2" fmla="*/ 1531479 h 2535637"/>
              <a:gd name="connsiteX3" fmla="*/ 3522964 w 3522964"/>
              <a:gd name="connsiteY3" fmla="*/ 2535637 h 2535637"/>
              <a:gd name="connsiteX0" fmla="*/ 0 w 3528574"/>
              <a:gd name="connsiteY0" fmla="*/ 0 h 2412221"/>
              <a:gd name="connsiteX1" fmla="*/ 1116353 w 3528574"/>
              <a:gd name="connsiteY1" fmla="*/ 263661 h 2412221"/>
              <a:gd name="connsiteX2" fmla="*/ 409516 w 3528574"/>
              <a:gd name="connsiteY2" fmla="*/ 1531479 h 2412221"/>
              <a:gd name="connsiteX3" fmla="*/ 3528574 w 3528574"/>
              <a:gd name="connsiteY3" fmla="*/ 2412221 h 2412221"/>
              <a:gd name="connsiteX0" fmla="*/ 0 w 3309792"/>
              <a:gd name="connsiteY0" fmla="*/ 0 h 2322464"/>
              <a:gd name="connsiteX1" fmla="*/ 1116353 w 3309792"/>
              <a:gd name="connsiteY1" fmla="*/ 263661 h 2322464"/>
              <a:gd name="connsiteX2" fmla="*/ 409516 w 3309792"/>
              <a:gd name="connsiteY2" fmla="*/ 1531479 h 2322464"/>
              <a:gd name="connsiteX3" fmla="*/ 3309792 w 3309792"/>
              <a:gd name="connsiteY3" fmla="*/ 2322464 h 232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792" h="2322464">
                <a:moveTo>
                  <a:pt x="0" y="0"/>
                </a:moveTo>
                <a:lnTo>
                  <a:pt x="1116353" y="263661"/>
                </a:lnTo>
                <a:lnTo>
                  <a:pt x="409516" y="1531479"/>
                </a:lnTo>
                <a:lnTo>
                  <a:pt x="3309792" y="2322464"/>
                </a:lnTo>
              </a:path>
            </a:pathLst>
          </a:cu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Freeform 25"/>
          <p:cNvSpPr/>
          <p:nvPr/>
        </p:nvSpPr>
        <p:spPr>
          <a:xfrm>
            <a:off x="6135270" y="2969347"/>
            <a:ext cx="2473929" cy="1771299"/>
          </a:xfrm>
          <a:custGeom>
            <a:avLst/>
            <a:gdLst>
              <a:gd name="connsiteX0" fmla="*/ 0 w 3618332"/>
              <a:gd name="connsiteY0" fmla="*/ 0 h 2384171"/>
              <a:gd name="connsiteX1" fmla="*/ 460005 w 3618332"/>
              <a:gd name="connsiteY1" fmla="*/ 1733433 h 2384171"/>
              <a:gd name="connsiteX2" fmla="*/ 3618332 w 3618332"/>
              <a:gd name="connsiteY2" fmla="*/ 2384171 h 2384171"/>
              <a:gd name="connsiteX0" fmla="*/ 0 w 3298572"/>
              <a:gd name="connsiteY0" fmla="*/ 0 h 2361732"/>
              <a:gd name="connsiteX1" fmla="*/ 460005 w 3298572"/>
              <a:gd name="connsiteY1" fmla="*/ 1733433 h 2361732"/>
              <a:gd name="connsiteX2" fmla="*/ 3298572 w 3298572"/>
              <a:gd name="connsiteY2" fmla="*/ 2361732 h 2361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572" h="2361732">
                <a:moveTo>
                  <a:pt x="0" y="0"/>
                </a:moveTo>
                <a:lnTo>
                  <a:pt x="460005" y="1733433"/>
                </a:lnTo>
                <a:lnTo>
                  <a:pt x="3298572" y="2361732"/>
                </a:lnTo>
              </a:path>
            </a:pathLst>
          </a:cu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TextBox 26"/>
          <p:cNvSpPr txBox="1"/>
          <p:nvPr/>
        </p:nvSpPr>
        <p:spPr>
          <a:xfrm>
            <a:off x="1772977" y="4553360"/>
            <a:ext cx="286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n-dimensional path space</a:t>
            </a:r>
            <a:endParaRPr lang="en-GB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10482" y="2383530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light</a:t>
            </a:r>
            <a:endParaRPr lang="en-GB" sz="1350" dirty="0"/>
          </a:p>
        </p:txBody>
      </p:sp>
      <p:sp>
        <p:nvSpPr>
          <p:cNvPr id="30" name="TextBox 29"/>
          <p:cNvSpPr txBox="1"/>
          <p:nvPr/>
        </p:nvSpPr>
        <p:spPr>
          <a:xfrm>
            <a:off x="8915818" y="4253278"/>
            <a:ext cx="705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camera</a:t>
            </a:r>
            <a:endParaRPr lang="en-GB" sz="1350" dirty="0"/>
          </a:p>
        </p:txBody>
      </p:sp>
      <p:sp>
        <p:nvSpPr>
          <p:cNvPr id="31" name="TextBox 30"/>
          <p:cNvSpPr txBox="1"/>
          <p:nvPr/>
        </p:nvSpPr>
        <p:spPr>
          <a:xfrm>
            <a:off x="7310273" y="3966085"/>
            <a:ext cx="9220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light paths</a:t>
            </a:r>
            <a:endParaRPr lang="en-GB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282298" y="2140543"/>
            <a:ext cx="4033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each sample represents a path</a:t>
            </a:r>
          </a:p>
          <a:p>
            <a:r>
              <a:rPr lang="en-US" sz="2000" dirty="0"/>
              <a:t>and has an associated radiance 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545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4900447" y="2306756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64" name="Oval 63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5" name="Oval 64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6" name="Oval 65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7" name="Oval 66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8" name="Oval 67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9" name="Oval 68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0" name="Oval 69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1" name="Oval 70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2" name="Oval 71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3" name="Oval 72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4" name="Oval 73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5" name="Oval 74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6" name="Oval 75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7" name="Oval 76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8" name="Oval 77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9" name="Oval 78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0" name="Oval 79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1" name="Oval 80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2" name="Oval 81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3" name="Oval 82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4" name="Oval 83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5" name="Oval 84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6" name="Oval 85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7" name="Oval 86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8" name="Oval 87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9" name="Oval 88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0" name="Oval 89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1" name="Oval 90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2" name="Oval 91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3" name="Oval 92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4" name="Oval 93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5" name="Oval 94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6" name="Oval 95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7" name="Oval 96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8" name="Oval 97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9" name="Oval 98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0" name="Oval 99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1" name="Oval 100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2" name="Oval 101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3" name="Oval 102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4" name="Oval 103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5" name="Oval 104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6" name="Oval 105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8" name="Oval 107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 locations shown in path-pixel space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22</a:t>
            </a:fld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69836" y="2344750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69837" y="493034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032260" y="3218747"/>
            <a:ext cx="292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n-dimensional path space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5221" y="4883479"/>
            <a:ext cx="184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pixels </a:t>
            </a:r>
            <a:r>
              <a:rPr lang="en-US" sz="2000"/>
              <a:t>on sensor</a:t>
            </a:r>
            <a:endParaRPr lang="en-GB" sz="2000" dirty="0"/>
          </a:p>
        </p:txBody>
      </p:sp>
      <p:sp>
        <p:nvSpPr>
          <p:cNvPr id="17" name="Oval 16"/>
          <p:cNvSpPr/>
          <p:nvPr/>
        </p:nvSpPr>
        <p:spPr>
          <a:xfrm>
            <a:off x="5034194" y="257732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Oval 17"/>
          <p:cNvSpPr/>
          <p:nvPr/>
        </p:nvSpPr>
        <p:spPr>
          <a:xfrm>
            <a:off x="5634092" y="252327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Oval 18"/>
          <p:cNvSpPr/>
          <p:nvPr/>
        </p:nvSpPr>
        <p:spPr>
          <a:xfrm>
            <a:off x="5375223" y="31559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Oval 19"/>
          <p:cNvSpPr/>
          <p:nvPr/>
        </p:nvSpPr>
        <p:spPr>
          <a:xfrm>
            <a:off x="6392305" y="268544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Oval 20"/>
          <p:cNvSpPr/>
          <p:nvPr/>
        </p:nvSpPr>
        <p:spPr>
          <a:xfrm>
            <a:off x="6040626" y="252327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Oval 21"/>
          <p:cNvSpPr/>
          <p:nvPr/>
        </p:nvSpPr>
        <p:spPr>
          <a:xfrm>
            <a:off x="5349856" y="273949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Oval 22"/>
          <p:cNvSpPr/>
          <p:nvPr/>
        </p:nvSpPr>
        <p:spPr>
          <a:xfrm>
            <a:off x="5065561" y="326404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Oval 23"/>
          <p:cNvSpPr/>
          <p:nvPr/>
        </p:nvSpPr>
        <p:spPr>
          <a:xfrm>
            <a:off x="5859852" y="345031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Oval 24"/>
          <p:cNvSpPr/>
          <p:nvPr/>
        </p:nvSpPr>
        <p:spPr>
          <a:xfrm>
            <a:off x="5749101" y="29212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Oval 25"/>
          <p:cNvSpPr/>
          <p:nvPr/>
        </p:nvSpPr>
        <p:spPr>
          <a:xfrm rot="19800000">
            <a:off x="5393681" y="368272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Oval 26"/>
          <p:cNvSpPr/>
          <p:nvPr/>
        </p:nvSpPr>
        <p:spPr>
          <a:xfrm rot="19800000">
            <a:off x="5993579" y="36286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Oval 27"/>
          <p:cNvSpPr/>
          <p:nvPr/>
        </p:nvSpPr>
        <p:spPr>
          <a:xfrm rot="19800000">
            <a:off x="5734710" y="426132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9" name="Oval 28"/>
          <p:cNvSpPr/>
          <p:nvPr/>
        </p:nvSpPr>
        <p:spPr>
          <a:xfrm rot="19800000">
            <a:off x="6751792" y="379084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Oval 29"/>
          <p:cNvSpPr/>
          <p:nvPr/>
        </p:nvSpPr>
        <p:spPr>
          <a:xfrm rot="19800000">
            <a:off x="6400113" y="36286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1" name="Oval 30"/>
          <p:cNvSpPr/>
          <p:nvPr/>
        </p:nvSpPr>
        <p:spPr>
          <a:xfrm rot="19800000">
            <a:off x="5709343" y="38448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Oval 31"/>
          <p:cNvSpPr/>
          <p:nvPr/>
        </p:nvSpPr>
        <p:spPr>
          <a:xfrm rot="19800000">
            <a:off x="5425048" y="436943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Oval 32"/>
          <p:cNvSpPr/>
          <p:nvPr/>
        </p:nvSpPr>
        <p:spPr>
          <a:xfrm rot="19800000">
            <a:off x="6219339" y="455571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4" name="Oval 33"/>
          <p:cNvSpPr/>
          <p:nvPr/>
        </p:nvSpPr>
        <p:spPr>
          <a:xfrm rot="19800000">
            <a:off x="6108588" y="402667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Oval 34"/>
          <p:cNvSpPr/>
          <p:nvPr/>
        </p:nvSpPr>
        <p:spPr>
          <a:xfrm rot="1800000">
            <a:off x="4900447" y="383173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6" name="Oval 35"/>
          <p:cNvSpPr/>
          <p:nvPr/>
        </p:nvSpPr>
        <p:spPr>
          <a:xfrm rot="1800000">
            <a:off x="5500345" y="377767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7" name="Oval 36"/>
          <p:cNvSpPr/>
          <p:nvPr/>
        </p:nvSpPr>
        <p:spPr>
          <a:xfrm rot="1800000">
            <a:off x="5241476" y="441033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8" name="Oval 37"/>
          <p:cNvSpPr/>
          <p:nvPr/>
        </p:nvSpPr>
        <p:spPr>
          <a:xfrm rot="1800000">
            <a:off x="6258558" y="393984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9" name="Oval 38"/>
          <p:cNvSpPr/>
          <p:nvPr/>
        </p:nvSpPr>
        <p:spPr>
          <a:xfrm rot="1800000">
            <a:off x="5906879" y="377767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0" name="Oval 39"/>
          <p:cNvSpPr/>
          <p:nvPr/>
        </p:nvSpPr>
        <p:spPr>
          <a:xfrm rot="1800000">
            <a:off x="5216109" y="399390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Oval 40"/>
          <p:cNvSpPr/>
          <p:nvPr/>
        </p:nvSpPr>
        <p:spPr>
          <a:xfrm rot="1800000">
            <a:off x="4931814" y="451844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2" name="Oval 41"/>
          <p:cNvSpPr/>
          <p:nvPr/>
        </p:nvSpPr>
        <p:spPr>
          <a:xfrm rot="1800000">
            <a:off x="5726105" y="470471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3" name="Oval 42"/>
          <p:cNvSpPr/>
          <p:nvPr/>
        </p:nvSpPr>
        <p:spPr>
          <a:xfrm rot="1800000">
            <a:off x="5615354" y="417568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4" name="Oval 43"/>
          <p:cNvSpPr/>
          <p:nvPr/>
        </p:nvSpPr>
        <p:spPr>
          <a:xfrm rot="900000">
            <a:off x="6211833" y="236081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5" name="Oval 44"/>
          <p:cNvSpPr/>
          <p:nvPr/>
        </p:nvSpPr>
        <p:spPr>
          <a:xfrm rot="900000">
            <a:off x="6811731" y="230675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6" name="Oval 45"/>
          <p:cNvSpPr/>
          <p:nvPr/>
        </p:nvSpPr>
        <p:spPr>
          <a:xfrm rot="900000">
            <a:off x="6552862" y="293941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7" name="Oval 46"/>
          <p:cNvSpPr/>
          <p:nvPr/>
        </p:nvSpPr>
        <p:spPr>
          <a:xfrm rot="900000">
            <a:off x="7569945" y="24689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8" name="Oval 47"/>
          <p:cNvSpPr/>
          <p:nvPr/>
        </p:nvSpPr>
        <p:spPr>
          <a:xfrm rot="900000">
            <a:off x="7218265" y="230675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9" name="Oval 48"/>
          <p:cNvSpPr/>
          <p:nvPr/>
        </p:nvSpPr>
        <p:spPr>
          <a:xfrm rot="900000">
            <a:off x="6527496" y="252298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Oval 49"/>
          <p:cNvSpPr/>
          <p:nvPr/>
        </p:nvSpPr>
        <p:spPr>
          <a:xfrm rot="900000">
            <a:off x="6243201" y="304752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1" name="Oval 50"/>
          <p:cNvSpPr/>
          <p:nvPr/>
        </p:nvSpPr>
        <p:spPr>
          <a:xfrm rot="900000">
            <a:off x="7037491" y="323380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2" name="Oval 51"/>
          <p:cNvSpPr/>
          <p:nvPr/>
        </p:nvSpPr>
        <p:spPr>
          <a:xfrm rot="900000">
            <a:off x="6926740" y="2704760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3" name="Oval 52"/>
          <p:cNvSpPr/>
          <p:nvPr/>
        </p:nvSpPr>
        <p:spPr>
          <a:xfrm rot="19800000">
            <a:off x="6584918" y="426374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4" name="Oval 53"/>
          <p:cNvSpPr/>
          <p:nvPr/>
        </p:nvSpPr>
        <p:spPr>
          <a:xfrm rot="19800000">
            <a:off x="7026090" y="369629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5" name="Oval 54"/>
          <p:cNvSpPr/>
          <p:nvPr/>
        </p:nvSpPr>
        <p:spPr>
          <a:xfrm rot="19800000">
            <a:off x="7127099" y="426132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6" name="Oval 55"/>
          <p:cNvSpPr/>
          <p:nvPr/>
        </p:nvSpPr>
        <p:spPr>
          <a:xfrm rot="19800000">
            <a:off x="6919235" y="446168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7" name="Oval 56"/>
          <p:cNvSpPr/>
          <p:nvPr/>
        </p:nvSpPr>
        <p:spPr>
          <a:xfrm rot="19800000">
            <a:off x="7403091" y="440405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8" name="Oval 57"/>
          <p:cNvSpPr/>
          <p:nvPr/>
        </p:nvSpPr>
        <p:spPr>
          <a:xfrm rot="19800000">
            <a:off x="7375866" y="35755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9" name="Oval 58"/>
          <p:cNvSpPr/>
          <p:nvPr/>
        </p:nvSpPr>
        <p:spPr>
          <a:xfrm>
            <a:off x="6860122" y="4111600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0" name="Oval 59"/>
          <p:cNvSpPr/>
          <p:nvPr/>
        </p:nvSpPr>
        <p:spPr>
          <a:xfrm>
            <a:off x="6614623" y="3306060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1" name="Oval 60"/>
          <p:cNvSpPr/>
          <p:nvPr/>
        </p:nvSpPr>
        <p:spPr>
          <a:xfrm>
            <a:off x="5888956" y="23454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50855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23</a:t>
            </a:fld>
            <a:endParaRPr lang="en-GB"/>
          </a:p>
        </p:txBody>
      </p:sp>
      <p:grpSp>
        <p:nvGrpSpPr>
          <p:cNvPr id="114" name="Group 113"/>
          <p:cNvGrpSpPr/>
          <p:nvPr/>
        </p:nvGrpSpPr>
        <p:grpSpPr>
          <a:xfrm>
            <a:off x="1965454" y="2341448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15" name="Oval 114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6" name="Oval 115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7" name="Oval 116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8" name="Oval 117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9" name="Oval 118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0" name="Oval 119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1" name="Oval 120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2" name="Oval 121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4" name="Oval 123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5" name="Oval 124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6" name="Oval 125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7" name="Oval 126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8" name="Oval 127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9" name="Oval 128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0" name="Oval 129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1" name="Oval 130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2" name="Oval 131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3" name="Oval 132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4" name="Oval 133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5" name="Oval 134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6" name="Oval 135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7" name="Oval 136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8" name="Oval 137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9" name="Oval 138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0" name="Oval 139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1" name="Oval 140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2" name="Oval 141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3" name="Oval 142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4" name="Oval 143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5" name="Oval 144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6" name="Oval 145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7" name="Oval 146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8" name="Oval 147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9" name="Oval 148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0" name="Oval 149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1" name="Oval 150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2" name="Oval 151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3" name="Oval 152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4" name="Oval 153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5" name="Oval 154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6" name="Oval 155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8" name="Oval 157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9" name="Oval 158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160" name="Straight Arrow Connector 159"/>
          <p:cNvCxnSpPr/>
          <p:nvPr/>
        </p:nvCxnSpPr>
        <p:spPr>
          <a:xfrm flipV="1">
            <a:off x="1834843" y="2387962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1834844" y="4973555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119950" y="3284642"/>
            <a:ext cx="2883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n-dimensional path space</a:t>
            </a:r>
            <a:endParaRPr lang="en-GB" sz="2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2440229" y="4926691"/>
            <a:ext cx="184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pixels on sensor</a:t>
            </a:r>
            <a:endParaRPr lang="en-GB" sz="2000" dirty="0"/>
          </a:p>
        </p:txBody>
      </p:sp>
      <p:sp>
        <p:nvSpPr>
          <p:cNvPr id="164" name="Oval 163"/>
          <p:cNvSpPr/>
          <p:nvPr/>
        </p:nvSpPr>
        <p:spPr>
          <a:xfrm>
            <a:off x="213728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5" name="Oval 164"/>
          <p:cNvSpPr/>
          <p:nvPr/>
        </p:nvSpPr>
        <p:spPr>
          <a:xfrm>
            <a:off x="2737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6" name="Oval 165"/>
          <p:cNvSpPr/>
          <p:nvPr/>
        </p:nvSpPr>
        <p:spPr>
          <a:xfrm>
            <a:off x="247831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7" name="Oval 166"/>
          <p:cNvSpPr/>
          <p:nvPr/>
        </p:nvSpPr>
        <p:spPr>
          <a:xfrm>
            <a:off x="349540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8" name="Oval 167"/>
          <p:cNvSpPr/>
          <p:nvPr/>
        </p:nvSpPr>
        <p:spPr>
          <a:xfrm>
            <a:off x="314372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9" name="Oval 168"/>
          <p:cNvSpPr/>
          <p:nvPr/>
        </p:nvSpPr>
        <p:spPr>
          <a:xfrm>
            <a:off x="245295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0" name="Oval 169"/>
          <p:cNvSpPr/>
          <p:nvPr/>
        </p:nvSpPr>
        <p:spPr>
          <a:xfrm>
            <a:off x="216865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1" name="Oval 170"/>
          <p:cNvSpPr/>
          <p:nvPr/>
        </p:nvSpPr>
        <p:spPr>
          <a:xfrm>
            <a:off x="296294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2" name="Oval 171"/>
          <p:cNvSpPr/>
          <p:nvPr/>
        </p:nvSpPr>
        <p:spPr>
          <a:xfrm>
            <a:off x="285219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3" name="Oval 172"/>
          <p:cNvSpPr/>
          <p:nvPr/>
        </p:nvSpPr>
        <p:spPr>
          <a:xfrm rot="19800000">
            <a:off x="249677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4" name="Oval 173"/>
          <p:cNvSpPr/>
          <p:nvPr/>
        </p:nvSpPr>
        <p:spPr>
          <a:xfrm rot="19800000">
            <a:off x="30966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5" name="Oval 174"/>
          <p:cNvSpPr/>
          <p:nvPr/>
        </p:nvSpPr>
        <p:spPr>
          <a:xfrm rot="19800000">
            <a:off x="283780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6" name="Oval 175"/>
          <p:cNvSpPr/>
          <p:nvPr/>
        </p:nvSpPr>
        <p:spPr>
          <a:xfrm rot="19800000">
            <a:off x="38548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7" name="Oval 176"/>
          <p:cNvSpPr/>
          <p:nvPr/>
        </p:nvSpPr>
        <p:spPr>
          <a:xfrm rot="19800000">
            <a:off x="350320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8" name="Oval 177"/>
          <p:cNvSpPr/>
          <p:nvPr/>
        </p:nvSpPr>
        <p:spPr>
          <a:xfrm rot="19800000">
            <a:off x="281243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9" name="Oval 178"/>
          <p:cNvSpPr/>
          <p:nvPr/>
        </p:nvSpPr>
        <p:spPr>
          <a:xfrm rot="19800000">
            <a:off x="252814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0" name="Oval 179"/>
          <p:cNvSpPr/>
          <p:nvPr/>
        </p:nvSpPr>
        <p:spPr>
          <a:xfrm rot="19800000">
            <a:off x="332243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1" name="Oval 180"/>
          <p:cNvSpPr/>
          <p:nvPr/>
        </p:nvSpPr>
        <p:spPr>
          <a:xfrm rot="19800000">
            <a:off x="321168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2" name="Oval 181"/>
          <p:cNvSpPr/>
          <p:nvPr/>
        </p:nvSpPr>
        <p:spPr>
          <a:xfrm rot="1800000">
            <a:off x="200354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3" name="Oval 182"/>
          <p:cNvSpPr/>
          <p:nvPr/>
        </p:nvSpPr>
        <p:spPr>
          <a:xfrm rot="1800000">
            <a:off x="260344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4" name="Oval 183"/>
          <p:cNvSpPr/>
          <p:nvPr/>
        </p:nvSpPr>
        <p:spPr>
          <a:xfrm rot="1800000">
            <a:off x="234457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5" name="Oval 184"/>
          <p:cNvSpPr/>
          <p:nvPr/>
        </p:nvSpPr>
        <p:spPr>
          <a:xfrm rot="1800000">
            <a:off x="336165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6" name="Oval 185"/>
          <p:cNvSpPr/>
          <p:nvPr/>
        </p:nvSpPr>
        <p:spPr>
          <a:xfrm rot="1800000">
            <a:off x="30099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7" name="Oval 186"/>
          <p:cNvSpPr/>
          <p:nvPr/>
        </p:nvSpPr>
        <p:spPr>
          <a:xfrm rot="1800000">
            <a:off x="231920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8" name="Oval 187"/>
          <p:cNvSpPr/>
          <p:nvPr/>
        </p:nvSpPr>
        <p:spPr>
          <a:xfrm rot="1800000">
            <a:off x="203491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9" name="Oval 188"/>
          <p:cNvSpPr/>
          <p:nvPr/>
        </p:nvSpPr>
        <p:spPr>
          <a:xfrm rot="1800000">
            <a:off x="282920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0" name="Oval 189"/>
          <p:cNvSpPr/>
          <p:nvPr/>
        </p:nvSpPr>
        <p:spPr>
          <a:xfrm rot="1800000">
            <a:off x="271844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1" name="Oval 190"/>
          <p:cNvSpPr/>
          <p:nvPr/>
        </p:nvSpPr>
        <p:spPr>
          <a:xfrm rot="900000">
            <a:off x="331492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2" name="Oval 191"/>
          <p:cNvSpPr/>
          <p:nvPr/>
        </p:nvSpPr>
        <p:spPr>
          <a:xfrm rot="900000">
            <a:off x="391482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3" name="Oval 192"/>
          <p:cNvSpPr/>
          <p:nvPr/>
        </p:nvSpPr>
        <p:spPr>
          <a:xfrm rot="900000">
            <a:off x="365595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4" name="Oval 193"/>
          <p:cNvSpPr/>
          <p:nvPr/>
        </p:nvSpPr>
        <p:spPr>
          <a:xfrm rot="900000">
            <a:off x="467304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5" name="Oval 194"/>
          <p:cNvSpPr/>
          <p:nvPr/>
        </p:nvSpPr>
        <p:spPr>
          <a:xfrm rot="900000">
            <a:off x="432136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6" name="Oval 195"/>
          <p:cNvSpPr/>
          <p:nvPr/>
        </p:nvSpPr>
        <p:spPr>
          <a:xfrm rot="900000">
            <a:off x="363059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7" name="Oval 196"/>
          <p:cNvSpPr/>
          <p:nvPr/>
        </p:nvSpPr>
        <p:spPr>
          <a:xfrm rot="900000">
            <a:off x="334629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8" name="Oval 197"/>
          <p:cNvSpPr/>
          <p:nvPr/>
        </p:nvSpPr>
        <p:spPr>
          <a:xfrm rot="900000">
            <a:off x="414058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9" name="Oval 198"/>
          <p:cNvSpPr/>
          <p:nvPr/>
        </p:nvSpPr>
        <p:spPr>
          <a:xfrm rot="900000">
            <a:off x="402983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0" name="Oval 199"/>
          <p:cNvSpPr/>
          <p:nvPr/>
        </p:nvSpPr>
        <p:spPr>
          <a:xfrm rot="19800000">
            <a:off x="368801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1" name="Oval 200"/>
          <p:cNvSpPr/>
          <p:nvPr/>
        </p:nvSpPr>
        <p:spPr>
          <a:xfrm rot="19800000">
            <a:off x="412918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2" name="Oval 201"/>
          <p:cNvSpPr/>
          <p:nvPr/>
        </p:nvSpPr>
        <p:spPr>
          <a:xfrm rot="19800000">
            <a:off x="423019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3" name="Oval 202"/>
          <p:cNvSpPr/>
          <p:nvPr/>
        </p:nvSpPr>
        <p:spPr>
          <a:xfrm rot="19800000">
            <a:off x="402233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4" name="Oval 203"/>
          <p:cNvSpPr/>
          <p:nvPr/>
        </p:nvSpPr>
        <p:spPr>
          <a:xfrm rot="19800000">
            <a:off x="4506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5" name="Oval 204"/>
          <p:cNvSpPr/>
          <p:nvPr/>
        </p:nvSpPr>
        <p:spPr>
          <a:xfrm rot="19800000">
            <a:off x="44789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6" name="Oval 205"/>
          <p:cNvSpPr/>
          <p:nvPr/>
        </p:nvSpPr>
        <p:spPr>
          <a:xfrm>
            <a:off x="3963218" y="4872636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7" name="Oval 206"/>
          <p:cNvSpPr/>
          <p:nvPr/>
        </p:nvSpPr>
        <p:spPr>
          <a:xfrm>
            <a:off x="3717718" y="4872636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8" name="Oval 207"/>
          <p:cNvSpPr/>
          <p:nvPr/>
        </p:nvSpPr>
        <p:spPr>
          <a:xfrm>
            <a:off x="2992051" y="4872636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9" name="TextBox 208"/>
          <p:cNvSpPr txBox="1"/>
          <p:nvPr/>
        </p:nvSpPr>
        <p:spPr>
          <a:xfrm>
            <a:off x="2052932" y="2530383"/>
            <a:ext cx="2538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path-space </a:t>
            </a:r>
            <a:r>
              <a:rPr lang="en-US" sz="2000" dirty="0">
                <a:solidFill>
                  <a:srgbClr val="FFFF00"/>
                </a:solidFill>
              </a:rPr>
              <a:t>integration</a:t>
            </a:r>
          </a:p>
          <a:p>
            <a:pPr algn="ctr"/>
            <a:r>
              <a:rPr lang="en-US" sz="2000" dirty="0"/>
              <a:t> (projection)</a:t>
            </a:r>
            <a:endParaRPr lang="en-GB" sz="2000" dirty="0"/>
          </a:p>
        </p:txBody>
      </p:sp>
      <p:sp>
        <p:nvSpPr>
          <p:cNvPr id="210" name="Down Arrow 209"/>
          <p:cNvSpPr/>
          <p:nvPr/>
        </p:nvSpPr>
        <p:spPr>
          <a:xfrm>
            <a:off x="3188946" y="3174422"/>
            <a:ext cx="369636" cy="1619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11" name="Straight Arrow Connector 210"/>
          <p:cNvCxnSpPr/>
          <p:nvPr/>
        </p:nvCxnSpPr>
        <p:spPr>
          <a:xfrm flipV="1">
            <a:off x="7427439" y="2380161"/>
            <a:ext cx="0" cy="26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7427440" y="498623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8032825" y="4939369"/>
            <a:ext cx="184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pixels on sensor</a:t>
            </a:r>
            <a:endParaRPr lang="en-GB" sz="2000" dirty="0"/>
          </a:p>
        </p:txBody>
      </p:sp>
      <p:sp>
        <p:nvSpPr>
          <p:cNvPr id="214" name="Oval 213"/>
          <p:cNvSpPr/>
          <p:nvPr/>
        </p:nvSpPr>
        <p:spPr>
          <a:xfrm>
            <a:off x="7723698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5" name="Oval 214"/>
          <p:cNvSpPr/>
          <p:nvPr/>
        </p:nvSpPr>
        <p:spPr>
          <a:xfrm>
            <a:off x="832359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6" name="Oval 215"/>
          <p:cNvSpPr/>
          <p:nvPr/>
        </p:nvSpPr>
        <p:spPr>
          <a:xfrm>
            <a:off x="806472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7" name="Oval 216"/>
          <p:cNvSpPr/>
          <p:nvPr/>
        </p:nvSpPr>
        <p:spPr>
          <a:xfrm>
            <a:off x="9101021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8" name="Oval 217"/>
          <p:cNvSpPr/>
          <p:nvPr/>
        </p:nvSpPr>
        <p:spPr>
          <a:xfrm>
            <a:off x="8732664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9" name="Oval 218"/>
          <p:cNvSpPr/>
          <p:nvPr/>
        </p:nvSpPr>
        <p:spPr>
          <a:xfrm>
            <a:off x="803936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0" name="Oval 219"/>
          <p:cNvSpPr/>
          <p:nvPr/>
        </p:nvSpPr>
        <p:spPr>
          <a:xfrm>
            <a:off x="7755065" y="433769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1" name="Oval 220"/>
          <p:cNvSpPr/>
          <p:nvPr/>
        </p:nvSpPr>
        <p:spPr>
          <a:xfrm>
            <a:off x="8551890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2" name="Oval 221"/>
          <p:cNvSpPr/>
          <p:nvPr/>
        </p:nvSpPr>
        <p:spPr>
          <a:xfrm>
            <a:off x="8441139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3" name="Oval 222"/>
          <p:cNvSpPr/>
          <p:nvPr/>
        </p:nvSpPr>
        <p:spPr>
          <a:xfrm rot="19800000">
            <a:off x="8083185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4" name="Oval 223"/>
          <p:cNvSpPr/>
          <p:nvPr/>
        </p:nvSpPr>
        <p:spPr>
          <a:xfrm rot="19800000">
            <a:off x="868561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5" name="Oval 224"/>
          <p:cNvSpPr/>
          <p:nvPr/>
        </p:nvSpPr>
        <p:spPr>
          <a:xfrm rot="19800000">
            <a:off x="9436245" y="401125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6" name="Oval 225"/>
          <p:cNvSpPr/>
          <p:nvPr/>
        </p:nvSpPr>
        <p:spPr>
          <a:xfrm rot="19800000">
            <a:off x="910882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7" name="Oval 226"/>
          <p:cNvSpPr/>
          <p:nvPr/>
        </p:nvSpPr>
        <p:spPr>
          <a:xfrm rot="19800000">
            <a:off x="8377923" y="400537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8" name="Oval 227"/>
          <p:cNvSpPr/>
          <p:nvPr/>
        </p:nvSpPr>
        <p:spPr>
          <a:xfrm rot="19800000">
            <a:off x="811455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9" name="Oval 228"/>
          <p:cNvSpPr/>
          <p:nvPr/>
        </p:nvSpPr>
        <p:spPr>
          <a:xfrm rot="19800000">
            <a:off x="8911377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0" name="Oval 229"/>
          <p:cNvSpPr/>
          <p:nvPr/>
        </p:nvSpPr>
        <p:spPr>
          <a:xfrm rot="19800000">
            <a:off x="8800626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1" name="Oval 230"/>
          <p:cNvSpPr/>
          <p:nvPr/>
        </p:nvSpPr>
        <p:spPr>
          <a:xfrm rot="1800000">
            <a:off x="7589951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2" name="Oval 231"/>
          <p:cNvSpPr/>
          <p:nvPr/>
        </p:nvSpPr>
        <p:spPr>
          <a:xfrm rot="1800000">
            <a:off x="8189849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3" name="Oval 232"/>
          <p:cNvSpPr/>
          <p:nvPr/>
        </p:nvSpPr>
        <p:spPr>
          <a:xfrm rot="1800000">
            <a:off x="793098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4" name="Oval 233"/>
          <p:cNvSpPr/>
          <p:nvPr/>
        </p:nvSpPr>
        <p:spPr>
          <a:xfrm rot="1800000">
            <a:off x="8967274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5" name="Oval 234"/>
          <p:cNvSpPr/>
          <p:nvPr/>
        </p:nvSpPr>
        <p:spPr>
          <a:xfrm rot="1800000">
            <a:off x="859891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6" name="Oval 235"/>
          <p:cNvSpPr/>
          <p:nvPr/>
        </p:nvSpPr>
        <p:spPr>
          <a:xfrm rot="1800000">
            <a:off x="7905613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7" name="Oval 236"/>
          <p:cNvSpPr/>
          <p:nvPr/>
        </p:nvSpPr>
        <p:spPr>
          <a:xfrm rot="1800000">
            <a:off x="7621318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8" name="Oval 237"/>
          <p:cNvSpPr/>
          <p:nvPr/>
        </p:nvSpPr>
        <p:spPr>
          <a:xfrm rot="1800000">
            <a:off x="8458215" y="39818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9" name="Oval 238"/>
          <p:cNvSpPr/>
          <p:nvPr/>
        </p:nvSpPr>
        <p:spPr>
          <a:xfrm rot="1800000">
            <a:off x="8304858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0" name="Oval 239"/>
          <p:cNvSpPr/>
          <p:nvPr/>
        </p:nvSpPr>
        <p:spPr>
          <a:xfrm rot="900000">
            <a:off x="890387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1" name="Oval 240"/>
          <p:cNvSpPr/>
          <p:nvPr/>
        </p:nvSpPr>
        <p:spPr>
          <a:xfrm rot="900000">
            <a:off x="9519330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2" name="Oval 241"/>
          <p:cNvSpPr/>
          <p:nvPr/>
        </p:nvSpPr>
        <p:spPr>
          <a:xfrm rot="900000">
            <a:off x="926157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3" name="Oval 242"/>
          <p:cNvSpPr/>
          <p:nvPr/>
        </p:nvSpPr>
        <p:spPr>
          <a:xfrm rot="900000">
            <a:off x="10207820" y="397536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4" name="Oval 243"/>
          <p:cNvSpPr/>
          <p:nvPr/>
        </p:nvSpPr>
        <p:spPr>
          <a:xfrm rot="900000">
            <a:off x="9902177" y="40385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5" name="Oval 244"/>
          <p:cNvSpPr/>
          <p:nvPr/>
        </p:nvSpPr>
        <p:spPr>
          <a:xfrm rot="900000">
            <a:off x="9236211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6" name="Oval 245"/>
          <p:cNvSpPr/>
          <p:nvPr/>
        </p:nvSpPr>
        <p:spPr>
          <a:xfrm rot="900000">
            <a:off x="8951916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7" name="Oval 246"/>
          <p:cNvSpPr/>
          <p:nvPr/>
        </p:nvSpPr>
        <p:spPr>
          <a:xfrm rot="900000">
            <a:off x="9745089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8" name="Oval 247"/>
          <p:cNvSpPr/>
          <p:nvPr/>
        </p:nvSpPr>
        <p:spPr>
          <a:xfrm rot="900000">
            <a:off x="9634338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9" name="Oval 248"/>
          <p:cNvSpPr/>
          <p:nvPr/>
        </p:nvSpPr>
        <p:spPr>
          <a:xfrm rot="19800000">
            <a:off x="9293634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0" name="Oval 249"/>
          <p:cNvSpPr/>
          <p:nvPr/>
        </p:nvSpPr>
        <p:spPr>
          <a:xfrm rot="19800000">
            <a:off x="9733688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1" name="Oval 250"/>
          <p:cNvSpPr/>
          <p:nvPr/>
        </p:nvSpPr>
        <p:spPr>
          <a:xfrm rot="19800000">
            <a:off x="9834697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2" name="Oval 251"/>
          <p:cNvSpPr/>
          <p:nvPr/>
        </p:nvSpPr>
        <p:spPr>
          <a:xfrm rot="19800000">
            <a:off x="9626833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3" name="Oval 252"/>
          <p:cNvSpPr/>
          <p:nvPr/>
        </p:nvSpPr>
        <p:spPr>
          <a:xfrm rot="19800000">
            <a:off x="10077183" y="422379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4" name="Oval 253"/>
          <p:cNvSpPr/>
          <p:nvPr/>
        </p:nvSpPr>
        <p:spPr>
          <a:xfrm rot="19800000">
            <a:off x="10022802" y="400537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5" name="Oval 254"/>
          <p:cNvSpPr/>
          <p:nvPr/>
        </p:nvSpPr>
        <p:spPr>
          <a:xfrm>
            <a:off x="9567721" y="4277854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6" name="Oval 255"/>
          <p:cNvSpPr/>
          <p:nvPr/>
        </p:nvSpPr>
        <p:spPr>
          <a:xfrm>
            <a:off x="9323338" y="3904854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7" name="Oval 256"/>
          <p:cNvSpPr/>
          <p:nvPr/>
        </p:nvSpPr>
        <p:spPr>
          <a:xfrm>
            <a:off x="8580994" y="39823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8" name="TextBox 257"/>
          <p:cNvSpPr txBox="1"/>
          <p:nvPr/>
        </p:nvSpPr>
        <p:spPr>
          <a:xfrm>
            <a:off x="8176114" y="3203297"/>
            <a:ext cx="2373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reconstruction</a:t>
            </a:r>
            <a:r>
              <a:rPr lang="en-US" sz="2000" dirty="0"/>
              <a:t> using </a:t>
            </a:r>
          </a:p>
          <a:p>
            <a:r>
              <a:rPr lang="en-US" sz="2000" dirty="0"/>
              <a:t>integrated radiance</a:t>
            </a:r>
            <a:endParaRPr lang="en-GB" sz="2000" dirty="0"/>
          </a:p>
        </p:txBody>
      </p:sp>
      <p:sp>
        <p:nvSpPr>
          <p:cNvPr id="259" name="Oval 258"/>
          <p:cNvSpPr/>
          <p:nvPr/>
        </p:nvSpPr>
        <p:spPr>
          <a:xfrm rot="19800000">
            <a:off x="8391476" y="397424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0" name="TextBox 259"/>
          <p:cNvSpPr txBox="1"/>
          <p:nvPr/>
        </p:nvSpPr>
        <p:spPr>
          <a:xfrm rot="16200000">
            <a:off x="5860715" y="3197494"/>
            <a:ext cx="270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pixel value (radiance)</a:t>
            </a:r>
            <a:endParaRPr lang="en-GB" sz="2000" dirty="0"/>
          </a:p>
        </p:txBody>
      </p:sp>
      <p:sp>
        <p:nvSpPr>
          <p:cNvPr id="261" name="Freeform 260"/>
          <p:cNvSpPr/>
          <p:nvPr/>
        </p:nvSpPr>
        <p:spPr>
          <a:xfrm>
            <a:off x="7654331" y="3924489"/>
            <a:ext cx="2696344" cy="545575"/>
          </a:xfrm>
          <a:custGeom>
            <a:avLst/>
            <a:gdLst>
              <a:gd name="connsiteX0" fmla="*/ 0 w 3595125"/>
              <a:gd name="connsiteY0" fmla="*/ 681541 h 727433"/>
              <a:gd name="connsiteX1" fmla="*/ 113590 w 3595125"/>
              <a:gd name="connsiteY1" fmla="*/ 664502 h 727433"/>
              <a:gd name="connsiteX2" fmla="*/ 153347 w 3595125"/>
              <a:gd name="connsiteY2" fmla="*/ 641784 h 727433"/>
              <a:gd name="connsiteX3" fmla="*/ 170385 w 3595125"/>
              <a:gd name="connsiteY3" fmla="*/ 636105 h 727433"/>
              <a:gd name="connsiteX4" fmla="*/ 204462 w 3595125"/>
              <a:gd name="connsiteY4" fmla="*/ 613387 h 727433"/>
              <a:gd name="connsiteX5" fmla="*/ 227180 w 3595125"/>
              <a:gd name="connsiteY5" fmla="*/ 602028 h 727433"/>
              <a:gd name="connsiteX6" fmla="*/ 244219 w 3595125"/>
              <a:gd name="connsiteY6" fmla="*/ 584989 h 727433"/>
              <a:gd name="connsiteX7" fmla="*/ 295334 w 3595125"/>
              <a:gd name="connsiteY7" fmla="*/ 573630 h 727433"/>
              <a:gd name="connsiteX8" fmla="*/ 346450 w 3595125"/>
              <a:gd name="connsiteY8" fmla="*/ 579310 h 727433"/>
              <a:gd name="connsiteX9" fmla="*/ 369168 w 3595125"/>
              <a:gd name="connsiteY9" fmla="*/ 584989 h 727433"/>
              <a:gd name="connsiteX10" fmla="*/ 380527 w 3595125"/>
              <a:gd name="connsiteY10" fmla="*/ 602028 h 727433"/>
              <a:gd name="connsiteX11" fmla="*/ 403245 w 3595125"/>
              <a:gd name="connsiteY11" fmla="*/ 613387 h 727433"/>
              <a:gd name="connsiteX12" fmla="*/ 437322 w 3595125"/>
              <a:gd name="connsiteY12" fmla="*/ 630425 h 727433"/>
              <a:gd name="connsiteX13" fmla="*/ 505476 w 3595125"/>
              <a:gd name="connsiteY13" fmla="*/ 675861 h 727433"/>
              <a:gd name="connsiteX14" fmla="*/ 522514 w 3595125"/>
              <a:gd name="connsiteY14" fmla="*/ 687220 h 727433"/>
              <a:gd name="connsiteX15" fmla="*/ 579309 w 3595125"/>
              <a:gd name="connsiteY15" fmla="*/ 704259 h 727433"/>
              <a:gd name="connsiteX16" fmla="*/ 602027 w 3595125"/>
              <a:gd name="connsiteY16" fmla="*/ 715618 h 727433"/>
              <a:gd name="connsiteX17" fmla="*/ 647463 w 3595125"/>
              <a:gd name="connsiteY17" fmla="*/ 726977 h 727433"/>
              <a:gd name="connsiteX18" fmla="*/ 744015 w 3595125"/>
              <a:gd name="connsiteY18" fmla="*/ 721297 h 727433"/>
              <a:gd name="connsiteX19" fmla="*/ 948477 w 3595125"/>
              <a:gd name="connsiteY19" fmla="*/ 721297 h 727433"/>
              <a:gd name="connsiteX20" fmla="*/ 954157 w 3595125"/>
              <a:gd name="connsiteY20" fmla="*/ 704259 h 727433"/>
              <a:gd name="connsiteX21" fmla="*/ 965516 w 3595125"/>
              <a:gd name="connsiteY21" fmla="*/ 687220 h 727433"/>
              <a:gd name="connsiteX22" fmla="*/ 959836 w 3595125"/>
              <a:gd name="connsiteY22" fmla="*/ 511156 h 727433"/>
              <a:gd name="connsiteX23" fmla="*/ 971195 w 3595125"/>
              <a:gd name="connsiteY23" fmla="*/ 306694 h 727433"/>
              <a:gd name="connsiteX24" fmla="*/ 982554 w 3595125"/>
              <a:gd name="connsiteY24" fmla="*/ 238540 h 727433"/>
              <a:gd name="connsiteX25" fmla="*/ 1010952 w 3595125"/>
              <a:gd name="connsiteY25" fmla="*/ 193104 h 727433"/>
              <a:gd name="connsiteX26" fmla="*/ 1022311 w 3595125"/>
              <a:gd name="connsiteY26" fmla="*/ 181744 h 727433"/>
              <a:gd name="connsiteX27" fmla="*/ 1056388 w 3595125"/>
              <a:gd name="connsiteY27" fmla="*/ 159026 h 727433"/>
              <a:gd name="connsiteX28" fmla="*/ 1294927 w 3595125"/>
              <a:gd name="connsiteY28" fmla="*/ 164706 h 727433"/>
              <a:gd name="connsiteX29" fmla="*/ 1329004 w 3595125"/>
              <a:gd name="connsiteY29" fmla="*/ 170385 h 727433"/>
              <a:gd name="connsiteX30" fmla="*/ 1431235 w 3595125"/>
              <a:gd name="connsiteY30" fmla="*/ 176065 h 727433"/>
              <a:gd name="connsiteX31" fmla="*/ 1675453 w 3595125"/>
              <a:gd name="connsiteY31" fmla="*/ 170385 h 727433"/>
              <a:gd name="connsiteX32" fmla="*/ 1692492 w 3595125"/>
              <a:gd name="connsiteY32" fmla="*/ 164706 h 727433"/>
              <a:gd name="connsiteX33" fmla="*/ 1703851 w 3595125"/>
              <a:gd name="connsiteY33" fmla="*/ 147667 h 727433"/>
              <a:gd name="connsiteX34" fmla="*/ 1720889 w 3595125"/>
              <a:gd name="connsiteY34" fmla="*/ 136308 h 727433"/>
              <a:gd name="connsiteX35" fmla="*/ 1743607 w 3595125"/>
              <a:gd name="connsiteY35" fmla="*/ 119270 h 727433"/>
              <a:gd name="connsiteX36" fmla="*/ 1754966 w 3595125"/>
              <a:gd name="connsiteY36" fmla="*/ 102231 h 727433"/>
              <a:gd name="connsiteX37" fmla="*/ 1789043 w 3595125"/>
              <a:gd name="connsiteY37" fmla="*/ 85193 h 727433"/>
              <a:gd name="connsiteX38" fmla="*/ 1806082 w 3595125"/>
              <a:gd name="connsiteY38" fmla="*/ 62475 h 727433"/>
              <a:gd name="connsiteX39" fmla="*/ 1840159 w 3595125"/>
              <a:gd name="connsiteY39" fmla="*/ 45436 h 727433"/>
              <a:gd name="connsiteX40" fmla="*/ 1857198 w 3595125"/>
              <a:gd name="connsiteY40" fmla="*/ 28398 h 727433"/>
              <a:gd name="connsiteX41" fmla="*/ 1919672 w 3595125"/>
              <a:gd name="connsiteY41" fmla="*/ 28398 h 727433"/>
              <a:gd name="connsiteX42" fmla="*/ 1982147 w 3595125"/>
              <a:gd name="connsiteY42" fmla="*/ 56795 h 727433"/>
              <a:gd name="connsiteX43" fmla="*/ 2084378 w 3595125"/>
              <a:gd name="connsiteY43" fmla="*/ 28398 h 727433"/>
              <a:gd name="connsiteX44" fmla="*/ 2112775 w 3595125"/>
              <a:gd name="connsiteY44" fmla="*/ 22718 h 727433"/>
              <a:gd name="connsiteX45" fmla="*/ 2158211 w 3595125"/>
              <a:gd name="connsiteY45" fmla="*/ 0 h 727433"/>
              <a:gd name="connsiteX46" fmla="*/ 2322917 w 3595125"/>
              <a:gd name="connsiteY46" fmla="*/ 22718 h 727433"/>
              <a:gd name="connsiteX47" fmla="*/ 2339955 w 3595125"/>
              <a:gd name="connsiteY47" fmla="*/ 39757 h 727433"/>
              <a:gd name="connsiteX48" fmla="*/ 2374032 w 3595125"/>
              <a:gd name="connsiteY48" fmla="*/ 90872 h 727433"/>
              <a:gd name="connsiteX49" fmla="*/ 2391071 w 3595125"/>
              <a:gd name="connsiteY49" fmla="*/ 102231 h 727433"/>
              <a:gd name="connsiteX50" fmla="*/ 2402430 w 3595125"/>
              <a:gd name="connsiteY50" fmla="*/ 119270 h 727433"/>
              <a:gd name="connsiteX51" fmla="*/ 2413789 w 3595125"/>
              <a:gd name="connsiteY51" fmla="*/ 141988 h 727433"/>
              <a:gd name="connsiteX52" fmla="*/ 2430827 w 3595125"/>
              <a:gd name="connsiteY52" fmla="*/ 159026 h 727433"/>
              <a:gd name="connsiteX53" fmla="*/ 2453545 w 3595125"/>
              <a:gd name="connsiteY53" fmla="*/ 193104 h 727433"/>
              <a:gd name="connsiteX54" fmla="*/ 2464904 w 3595125"/>
              <a:gd name="connsiteY54" fmla="*/ 210142 h 727433"/>
              <a:gd name="connsiteX55" fmla="*/ 2476263 w 3595125"/>
              <a:gd name="connsiteY55" fmla="*/ 238540 h 727433"/>
              <a:gd name="connsiteX56" fmla="*/ 2481943 w 3595125"/>
              <a:gd name="connsiteY56" fmla="*/ 255578 h 727433"/>
              <a:gd name="connsiteX57" fmla="*/ 2493302 w 3595125"/>
              <a:gd name="connsiteY57" fmla="*/ 272617 h 727433"/>
              <a:gd name="connsiteX58" fmla="*/ 2504661 w 3595125"/>
              <a:gd name="connsiteY58" fmla="*/ 306694 h 727433"/>
              <a:gd name="connsiteX59" fmla="*/ 2510340 w 3595125"/>
              <a:gd name="connsiteY59" fmla="*/ 335091 h 727433"/>
              <a:gd name="connsiteX60" fmla="*/ 2527379 w 3595125"/>
              <a:gd name="connsiteY60" fmla="*/ 352130 h 727433"/>
              <a:gd name="connsiteX61" fmla="*/ 2533058 w 3595125"/>
              <a:gd name="connsiteY61" fmla="*/ 380527 h 727433"/>
              <a:gd name="connsiteX62" fmla="*/ 2538738 w 3595125"/>
              <a:gd name="connsiteY62" fmla="*/ 397566 h 727433"/>
              <a:gd name="connsiteX63" fmla="*/ 2544417 w 3595125"/>
              <a:gd name="connsiteY63" fmla="*/ 425963 h 727433"/>
              <a:gd name="connsiteX64" fmla="*/ 2550097 w 3595125"/>
              <a:gd name="connsiteY64" fmla="*/ 448681 h 727433"/>
              <a:gd name="connsiteX65" fmla="*/ 2561456 w 3595125"/>
              <a:gd name="connsiteY65" fmla="*/ 505476 h 727433"/>
              <a:gd name="connsiteX66" fmla="*/ 2572815 w 3595125"/>
              <a:gd name="connsiteY66" fmla="*/ 522515 h 727433"/>
              <a:gd name="connsiteX67" fmla="*/ 2578494 w 3595125"/>
              <a:gd name="connsiteY67" fmla="*/ 545233 h 727433"/>
              <a:gd name="connsiteX68" fmla="*/ 2595533 w 3595125"/>
              <a:gd name="connsiteY68" fmla="*/ 550912 h 727433"/>
              <a:gd name="connsiteX69" fmla="*/ 2640969 w 3595125"/>
              <a:gd name="connsiteY69" fmla="*/ 562271 h 727433"/>
              <a:gd name="connsiteX70" fmla="*/ 2709123 w 3595125"/>
              <a:gd name="connsiteY70" fmla="*/ 556592 h 727433"/>
              <a:gd name="connsiteX71" fmla="*/ 2777277 w 3595125"/>
              <a:gd name="connsiteY71" fmla="*/ 499797 h 727433"/>
              <a:gd name="connsiteX72" fmla="*/ 2811354 w 3595125"/>
              <a:gd name="connsiteY72" fmla="*/ 488438 h 727433"/>
              <a:gd name="connsiteX73" fmla="*/ 2845431 w 3595125"/>
              <a:gd name="connsiteY73" fmla="*/ 482758 h 727433"/>
              <a:gd name="connsiteX74" fmla="*/ 2873829 w 3595125"/>
              <a:gd name="connsiteY74" fmla="*/ 477079 h 727433"/>
              <a:gd name="connsiteX75" fmla="*/ 3038534 w 3595125"/>
              <a:gd name="connsiteY75" fmla="*/ 482758 h 727433"/>
              <a:gd name="connsiteX76" fmla="*/ 3095329 w 3595125"/>
              <a:gd name="connsiteY76" fmla="*/ 477079 h 727433"/>
              <a:gd name="connsiteX77" fmla="*/ 3089650 w 3595125"/>
              <a:gd name="connsiteY77" fmla="*/ 374848 h 727433"/>
              <a:gd name="connsiteX78" fmla="*/ 3237317 w 3595125"/>
              <a:gd name="connsiteY78" fmla="*/ 232860 h 727433"/>
              <a:gd name="connsiteX79" fmla="*/ 3282753 w 3595125"/>
              <a:gd name="connsiteY79" fmla="*/ 238540 h 727433"/>
              <a:gd name="connsiteX80" fmla="*/ 3294112 w 3595125"/>
              <a:gd name="connsiteY80" fmla="*/ 318053 h 727433"/>
              <a:gd name="connsiteX81" fmla="*/ 3311150 w 3595125"/>
              <a:gd name="connsiteY81" fmla="*/ 397566 h 727433"/>
              <a:gd name="connsiteX82" fmla="*/ 3322509 w 3595125"/>
              <a:gd name="connsiteY82" fmla="*/ 488438 h 727433"/>
              <a:gd name="connsiteX83" fmla="*/ 3396343 w 3595125"/>
              <a:gd name="connsiteY83" fmla="*/ 482758 h 727433"/>
              <a:gd name="connsiteX84" fmla="*/ 3441779 w 3595125"/>
              <a:gd name="connsiteY84" fmla="*/ 477079 h 727433"/>
              <a:gd name="connsiteX85" fmla="*/ 3526971 w 3595125"/>
              <a:gd name="connsiteY85" fmla="*/ 471399 h 727433"/>
              <a:gd name="connsiteX86" fmla="*/ 3521292 w 3595125"/>
              <a:gd name="connsiteY86" fmla="*/ 374848 h 727433"/>
              <a:gd name="connsiteX87" fmla="*/ 3509933 w 3595125"/>
              <a:gd name="connsiteY87" fmla="*/ 283976 h 727433"/>
              <a:gd name="connsiteX88" fmla="*/ 3595125 w 3595125"/>
              <a:gd name="connsiteY88" fmla="*/ 141988 h 72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5125" h="727433">
                <a:moveTo>
                  <a:pt x="0" y="681541"/>
                </a:moveTo>
                <a:cubicBezTo>
                  <a:pt x="37863" y="675861"/>
                  <a:pt x="76108" y="672311"/>
                  <a:pt x="113590" y="664502"/>
                </a:cubicBezTo>
                <a:cubicBezTo>
                  <a:pt x="130659" y="660946"/>
                  <a:pt x="138741" y="649087"/>
                  <a:pt x="153347" y="641784"/>
                </a:cubicBezTo>
                <a:cubicBezTo>
                  <a:pt x="158702" y="639107"/>
                  <a:pt x="164706" y="637998"/>
                  <a:pt x="170385" y="636105"/>
                </a:cubicBezTo>
                <a:cubicBezTo>
                  <a:pt x="181744" y="628532"/>
                  <a:pt x="192251" y="619492"/>
                  <a:pt x="204462" y="613387"/>
                </a:cubicBezTo>
                <a:cubicBezTo>
                  <a:pt x="212035" y="609601"/>
                  <a:pt x="220291" y="606949"/>
                  <a:pt x="227180" y="602028"/>
                </a:cubicBezTo>
                <a:cubicBezTo>
                  <a:pt x="233716" y="597359"/>
                  <a:pt x="237536" y="589444"/>
                  <a:pt x="244219" y="584989"/>
                </a:cubicBezTo>
                <a:cubicBezTo>
                  <a:pt x="253538" y="578776"/>
                  <a:pt x="291215" y="574317"/>
                  <a:pt x="295334" y="573630"/>
                </a:cubicBezTo>
                <a:cubicBezTo>
                  <a:pt x="312373" y="575523"/>
                  <a:pt x="329506" y="576703"/>
                  <a:pt x="346450" y="579310"/>
                </a:cubicBezTo>
                <a:cubicBezTo>
                  <a:pt x="354165" y="580497"/>
                  <a:pt x="362673" y="580659"/>
                  <a:pt x="369168" y="584989"/>
                </a:cubicBezTo>
                <a:cubicBezTo>
                  <a:pt x="374848" y="588775"/>
                  <a:pt x="375283" y="597658"/>
                  <a:pt x="380527" y="602028"/>
                </a:cubicBezTo>
                <a:cubicBezTo>
                  <a:pt x="387031" y="607448"/>
                  <a:pt x="395894" y="609186"/>
                  <a:pt x="403245" y="613387"/>
                </a:cubicBezTo>
                <a:cubicBezTo>
                  <a:pt x="434071" y="631002"/>
                  <a:pt x="406083" y="620013"/>
                  <a:pt x="437322" y="630425"/>
                </a:cubicBezTo>
                <a:lnTo>
                  <a:pt x="505476" y="675861"/>
                </a:lnTo>
                <a:cubicBezTo>
                  <a:pt x="511155" y="679647"/>
                  <a:pt x="515892" y="685564"/>
                  <a:pt x="522514" y="687220"/>
                </a:cubicBezTo>
                <a:cubicBezTo>
                  <a:pt x="538817" y="691296"/>
                  <a:pt x="565484" y="697347"/>
                  <a:pt x="579309" y="704259"/>
                </a:cubicBezTo>
                <a:cubicBezTo>
                  <a:pt x="586882" y="708045"/>
                  <a:pt x="593995" y="712941"/>
                  <a:pt x="602027" y="715618"/>
                </a:cubicBezTo>
                <a:cubicBezTo>
                  <a:pt x="616837" y="720555"/>
                  <a:pt x="632318" y="723191"/>
                  <a:pt x="647463" y="726977"/>
                </a:cubicBezTo>
                <a:cubicBezTo>
                  <a:pt x="679647" y="725084"/>
                  <a:pt x="711775" y="721297"/>
                  <a:pt x="744015" y="721297"/>
                </a:cubicBezTo>
                <a:cubicBezTo>
                  <a:pt x="1003038" y="721297"/>
                  <a:pt x="727606" y="735103"/>
                  <a:pt x="948477" y="721297"/>
                </a:cubicBezTo>
                <a:cubicBezTo>
                  <a:pt x="950370" y="715618"/>
                  <a:pt x="951480" y="709614"/>
                  <a:pt x="954157" y="704259"/>
                </a:cubicBezTo>
                <a:cubicBezTo>
                  <a:pt x="957210" y="698154"/>
                  <a:pt x="965315" y="694043"/>
                  <a:pt x="965516" y="687220"/>
                </a:cubicBezTo>
                <a:cubicBezTo>
                  <a:pt x="967242" y="628527"/>
                  <a:pt x="961729" y="569844"/>
                  <a:pt x="959836" y="511156"/>
                </a:cubicBezTo>
                <a:cubicBezTo>
                  <a:pt x="963397" y="411453"/>
                  <a:pt x="959704" y="383303"/>
                  <a:pt x="971195" y="306694"/>
                </a:cubicBezTo>
                <a:cubicBezTo>
                  <a:pt x="974611" y="283917"/>
                  <a:pt x="975271" y="260389"/>
                  <a:pt x="982554" y="238540"/>
                </a:cubicBezTo>
                <a:cubicBezTo>
                  <a:pt x="998943" y="189373"/>
                  <a:pt x="982313" y="216015"/>
                  <a:pt x="1010952" y="193104"/>
                </a:cubicBezTo>
                <a:cubicBezTo>
                  <a:pt x="1015133" y="189759"/>
                  <a:pt x="1018027" y="184957"/>
                  <a:pt x="1022311" y="181744"/>
                </a:cubicBezTo>
                <a:cubicBezTo>
                  <a:pt x="1033232" y="173553"/>
                  <a:pt x="1056388" y="159026"/>
                  <a:pt x="1056388" y="159026"/>
                </a:cubicBezTo>
                <a:lnTo>
                  <a:pt x="1294927" y="164706"/>
                </a:lnTo>
                <a:cubicBezTo>
                  <a:pt x="1306433" y="165185"/>
                  <a:pt x="1317528" y="169429"/>
                  <a:pt x="1329004" y="170385"/>
                </a:cubicBezTo>
                <a:cubicBezTo>
                  <a:pt x="1363016" y="173219"/>
                  <a:pt x="1397158" y="174172"/>
                  <a:pt x="1431235" y="176065"/>
                </a:cubicBezTo>
                <a:cubicBezTo>
                  <a:pt x="1512641" y="174172"/>
                  <a:pt x="1594102" y="173922"/>
                  <a:pt x="1675453" y="170385"/>
                </a:cubicBezTo>
                <a:cubicBezTo>
                  <a:pt x="1681434" y="170125"/>
                  <a:pt x="1687817" y="168446"/>
                  <a:pt x="1692492" y="164706"/>
                </a:cubicBezTo>
                <a:cubicBezTo>
                  <a:pt x="1697822" y="160442"/>
                  <a:pt x="1699024" y="152494"/>
                  <a:pt x="1703851" y="147667"/>
                </a:cubicBezTo>
                <a:cubicBezTo>
                  <a:pt x="1708677" y="142840"/>
                  <a:pt x="1715335" y="140275"/>
                  <a:pt x="1720889" y="136308"/>
                </a:cubicBezTo>
                <a:cubicBezTo>
                  <a:pt x="1728592" y="130806"/>
                  <a:pt x="1736034" y="124949"/>
                  <a:pt x="1743607" y="119270"/>
                </a:cubicBezTo>
                <a:cubicBezTo>
                  <a:pt x="1747393" y="113590"/>
                  <a:pt x="1750139" y="107058"/>
                  <a:pt x="1754966" y="102231"/>
                </a:cubicBezTo>
                <a:cubicBezTo>
                  <a:pt x="1765976" y="91221"/>
                  <a:pt x="1775185" y="89812"/>
                  <a:pt x="1789043" y="85193"/>
                </a:cubicBezTo>
                <a:cubicBezTo>
                  <a:pt x="1794723" y="77620"/>
                  <a:pt x="1799389" y="69168"/>
                  <a:pt x="1806082" y="62475"/>
                </a:cubicBezTo>
                <a:cubicBezTo>
                  <a:pt x="1817092" y="51465"/>
                  <a:pt x="1826301" y="50056"/>
                  <a:pt x="1840159" y="45436"/>
                </a:cubicBezTo>
                <a:cubicBezTo>
                  <a:pt x="1845839" y="39757"/>
                  <a:pt x="1850224" y="32383"/>
                  <a:pt x="1857198" y="28398"/>
                </a:cubicBezTo>
                <a:cubicBezTo>
                  <a:pt x="1876837" y="17176"/>
                  <a:pt x="1899740" y="25550"/>
                  <a:pt x="1919672" y="28398"/>
                </a:cubicBezTo>
                <a:cubicBezTo>
                  <a:pt x="1940497" y="37864"/>
                  <a:pt x="1959435" y="54070"/>
                  <a:pt x="1982147" y="56795"/>
                </a:cubicBezTo>
                <a:cubicBezTo>
                  <a:pt x="2097213" y="70603"/>
                  <a:pt x="2030984" y="52129"/>
                  <a:pt x="2084378" y="28398"/>
                </a:cubicBezTo>
                <a:cubicBezTo>
                  <a:pt x="2093199" y="24477"/>
                  <a:pt x="2103529" y="25492"/>
                  <a:pt x="2112775" y="22718"/>
                </a:cubicBezTo>
                <a:cubicBezTo>
                  <a:pt x="2138039" y="15139"/>
                  <a:pt x="2139031" y="12787"/>
                  <a:pt x="2158211" y="0"/>
                </a:cubicBezTo>
                <a:cubicBezTo>
                  <a:pt x="2221654" y="3172"/>
                  <a:pt x="2268091" y="-4695"/>
                  <a:pt x="2322917" y="22718"/>
                </a:cubicBezTo>
                <a:cubicBezTo>
                  <a:pt x="2330101" y="26310"/>
                  <a:pt x="2335136" y="33331"/>
                  <a:pt x="2339955" y="39757"/>
                </a:cubicBezTo>
                <a:cubicBezTo>
                  <a:pt x="2352241" y="56139"/>
                  <a:pt x="2356993" y="79513"/>
                  <a:pt x="2374032" y="90872"/>
                </a:cubicBezTo>
                <a:lnTo>
                  <a:pt x="2391071" y="102231"/>
                </a:lnTo>
                <a:cubicBezTo>
                  <a:pt x="2394857" y="107911"/>
                  <a:pt x="2399043" y="113343"/>
                  <a:pt x="2402430" y="119270"/>
                </a:cubicBezTo>
                <a:cubicBezTo>
                  <a:pt x="2406631" y="126621"/>
                  <a:pt x="2408868" y="135099"/>
                  <a:pt x="2413789" y="141988"/>
                </a:cubicBezTo>
                <a:cubicBezTo>
                  <a:pt x="2418457" y="148524"/>
                  <a:pt x="2425896" y="152686"/>
                  <a:pt x="2430827" y="159026"/>
                </a:cubicBezTo>
                <a:cubicBezTo>
                  <a:pt x="2439208" y="169802"/>
                  <a:pt x="2445972" y="181745"/>
                  <a:pt x="2453545" y="193104"/>
                </a:cubicBezTo>
                <a:cubicBezTo>
                  <a:pt x="2457331" y="198783"/>
                  <a:pt x="2462369" y="203804"/>
                  <a:pt x="2464904" y="210142"/>
                </a:cubicBezTo>
                <a:cubicBezTo>
                  <a:pt x="2468690" y="219608"/>
                  <a:pt x="2472683" y="228994"/>
                  <a:pt x="2476263" y="238540"/>
                </a:cubicBezTo>
                <a:cubicBezTo>
                  <a:pt x="2478365" y="244145"/>
                  <a:pt x="2479266" y="250223"/>
                  <a:pt x="2481943" y="255578"/>
                </a:cubicBezTo>
                <a:cubicBezTo>
                  <a:pt x="2484996" y="261683"/>
                  <a:pt x="2489516" y="266937"/>
                  <a:pt x="2493302" y="272617"/>
                </a:cubicBezTo>
                <a:cubicBezTo>
                  <a:pt x="2497088" y="283976"/>
                  <a:pt x="2502313" y="294953"/>
                  <a:pt x="2504661" y="306694"/>
                </a:cubicBezTo>
                <a:cubicBezTo>
                  <a:pt x="2506554" y="316160"/>
                  <a:pt x="2506023" y="326457"/>
                  <a:pt x="2510340" y="335091"/>
                </a:cubicBezTo>
                <a:cubicBezTo>
                  <a:pt x="2513932" y="342275"/>
                  <a:pt x="2521699" y="346450"/>
                  <a:pt x="2527379" y="352130"/>
                </a:cubicBezTo>
                <a:cubicBezTo>
                  <a:pt x="2529272" y="361596"/>
                  <a:pt x="2530717" y="371162"/>
                  <a:pt x="2533058" y="380527"/>
                </a:cubicBezTo>
                <a:cubicBezTo>
                  <a:pt x="2534510" y="386335"/>
                  <a:pt x="2537286" y="391758"/>
                  <a:pt x="2538738" y="397566"/>
                </a:cubicBezTo>
                <a:cubicBezTo>
                  <a:pt x="2541079" y="406931"/>
                  <a:pt x="2542323" y="416540"/>
                  <a:pt x="2544417" y="425963"/>
                </a:cubicBezTo>
                <a:cubicBezTo>
                  <a:pt x="2546110" y="433583"/>
                  <a:pt x="2548566" y="441027"/>
                  <a:pt x="2550097" y="448681"/>
                </a:cubicBezTo>
                <a:cubicBezTo>
                  <a:pt x="2551860" y="457497"/>
                  <a:pt x="2556507" y="493928"/>
                  <a:pt x="2561456" y="505476"/>
                </a:cubicBezTo>
                <a:cubicBezTo>
                  <a:pt x="2564145" y="511750"/>
                  <a:pt x="2569029" y="516835"/>
                  <a:pt x="2572815" y="522515"/>
                </a:cubicBezTo>
                <a:cubicBezTo>
                  <a:pt x="2574708" y="530088"/>
                  <a:pt x="2573618" y="539138"/>
                  <a:pt x="2578494" y="545233"/>
                </a:cubicBezTo>
                <a:cubicBezTo>
                  <a:pt x="2582234" y="549908"/>
                  <a:pt x="2589725" y="549460"/>
                  <a:pt x="2595533" y="550912"/>
                </a:cubicBezTo>
                <a:lnTo>
                  <a:pt x="2640969" y="562271"/>
                </a:lnTo>
                <a:lnTo>
                  <a:pt x="2709123" y="556592"/>
                </a:lnTo>
                <a:cubicBezTo>
                  <a:pt x="2736006" y="544271"/>
                  <a:pt x="2749222" y="509149"/>
                  <a:pt x="2777277" y="499797"/>
                </a:cubicBezTo>
                <a:cubicBezTo>
                  <a:pt x="2788636" y="496011"/>
                  <a:pt x="2799738" y="491342"/>
                  <a:pt x="2811354" y="488438"/>
                </a:cubicBezTo>
                <a:cubicBezTo>
                  <a:pt x="2822526" y="485645"/>
                  <a:pt x="2834101" y="484818"/>
                  <a:pt x="2845431" y="482758"/>
                </a:cubicBezTo>
                <a:cubicBezTo>
                  <a:pt x="2854929" y="481031"/>
                  <a:pt x="2864363" y="478972"/>
                  <a:pt x="2873829" y="477079"/>
                </a:cubicBezTo>
                <a:cubicBezTo>
                  <a:pt x="2928731" y="478972"/>
                  <a:pt x="2983600" y="482758"/>
                  <a:pt x="3038534" y="482758"/>
                </a:cubicBezTo>
                <a:cubicBezTo>
                  <a:pt x="3057560" y="482758"/>
                  <a:pt x="3087184" y="494274"/>
                  <a:pt x="3095329" y="477079"/>
                </a:cubicBezTo>
                <a:cubicBezTo>
                  <a:pt x="3109940" y="446235"/>
                  <a:pt x="3091543" y="408925"/>
                  <a:pt x="3089650" y="374848"/>
                </a:cubicBezTo>
                <a:cubicBezTo>
                  <a:pt x="3096992" y="183937"/>
                  <a:pt x="3046261" y="221281"/>
                  <a:pt x="3237317" y="232860"/>
                </a:cubicBezTo>
                <a:cubicBezTo>
                  <a:pt x="3252552" y="233783"/>
                  <a:pt x="3267608" y="236647"/>
                  <a:pt x="3282753" y="238540"/>
                </a:cubicBezTo>
                <a:cubicBezTo>
                  <a:pt x="3290958" y="312393"/>
                  <a:pt x="3284247" y="265443"/>
                  <a:pt x="3294112" y="318053"/>
                </a:cubicBezTo>
                <a:cubicBezTo>
                  <a:pt x="3307431" y="389084"/>
                  <a:pt x="3298527" y="359693"/>
                  <a:pt x="3311150" y="397566"/>
                </a:cubicBezTo>
                <a:cubicBezTo>
                  <a:pt x="3314936" y="427857"/>
                  <a:pt x="3292073" y="490779"/>
                  <a:pt x="3322509" y="488438"/>
                </a:cubicBezTo>
                <a:lnTo>
                  <a:pt x="3396343" y="482758"/>
                </a:lnTo>
                <a:cubicBezTo>
                  <a:pt x="3411537" y="481311"/>
                  <a:pt x="3426573" y="478401"/>
                  <a:pt x="3441779" y="477079"/>
                </a:cubicBezTo>
                <a:cubicBezTo>
                  <a:pt x="3470132" y="474613"/>
                  <a:pt x="3498574" y="473292"/>
                  <a:pt x="3526971" y="471399"/>
                </a:cubicBezTo>
                <a:cubicBezTo>
                  <a:pt x="3525078" y="439215"/>
                  <a:pt x="3524211" y="406955"/>
                  <a:pt x="3521292" y="374848"/>
                </a:cubicBezTo>
                <a:cubicBezTo>
                  <a:pt x="3518528" y="344447"/>
                  <a:pt x="3509933" y="283976"/>
                  <a:pt x="3509933" y="283976"/>
                </a:cubicBezTo>
                <a:cubicBezTo>
                  <a:pt x="3516671" y="115505"/>
                  <a:pt x="3468245" y="141988"/>
                  <a:pt x="3595125" y="141988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Rendering = integration + reconstruction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0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Rendering = integration + reconstruction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696195" y="2600262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Shiny ball, out of focus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1092" y="257174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Shiny ball  in motion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0314" y="3857628"/>
            <a:ext cx="142876" cy="1428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67703" y="354990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10579" y="354990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3454" y="354990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96331" y="3549905"/>
            <a:ext cx="357190" cy="8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Connector 11"/>
          <p:cNvCxnSpPr/>
          <p:nvPr/>
        </p:nvCxnSpPr>
        <p:spPr>
          <a:xfrm rot="5400000" flipH="1" flipV="1">
            <a:off x="7310447" y="2999577"/>
            <a:ext cx="1588" cy="18573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39206" y="371475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</a:prstClr>
                </a:solidFill>
                <a:effectLst/>
                <a:uLnTx/>
                <a:uFillTx/>
              </a:rPr>
              <a:t>…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1647" y="3929066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image </a:t>
            </a:r>
          </a:p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FFF00"/>
                </a:solidFill>
              </a:rPr>
              <a:t>location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7638" y="4286256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multi-dim integral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66992" y="5100592"/>
            <a:ext cx="6771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Domain: shutter time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A6378"/>
                </a:solidFill>
                <a:effectLst/>
                <a:uLnTx/>
                <a:uFillTx/>
              </a:rPr>
              <a:t>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 aperture area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A6378"/>
                </a:solidFill>
                <a:effectLst/>
                <a:uLnTx/>
                <a:uFillTx/>
              </a:rPr>
              <a:t>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 1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 bounce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A6378"/>
                </a:solidFill>
                <a:effectLst/>
                <a:uLnTx/>
                <a:uFillTx/>
              </a:rPr>
              <a:t>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 2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nd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 bounce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D4D4D6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6846" y="4743402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Integrand: radiance (W m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-2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 Sr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-1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D4D4D6"/>
                </a:solidFill>
                <a:effectLst/>
                <a:uLnTx/>
                <a:uFillTx/>
              </a:rPr>
              <a:t>)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D4D4D6"/>
              </a:solidFill>
              <a:effectLst/>
              <a:uLnTx/>
              <a:uFillTx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06838" y="3786190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</a:rPr>
              <a:t>…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7768" y="5072074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</a:rPr>
              <a:t>…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8A20B-592B-45C2-9448-5F633C847010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92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/>
      <p:bldP spid="15" grpId="0"/>
      <p:bldP spid="28" grpId="0"/>
      <p:bldP spid="29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35852" y="1071558"/>
            <a:ext cx="7705780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Abstracting away the application…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855761" y="3417094"/>
            <a:ext cx="1786744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49530" y="4286256"/>
            <a:ext cx="3132156" cy="2381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49499" y="2809873"/>
            <a:ext cx="2814568" cy="1510121"/>
          </a:xfrm>
          <a:custGeom>
            <a:avLst/>
            <a:gdLst>
              <a:gd name="connsiteX0" fmla="*/ 0 w 2814536"/>
              <a:gd name="connsiteY0" fmla="*/ 1438701 h 1490582"/>
              <a:gd name="connsiteX1" fmla="*/ 32425 w 2814536"/>
              <a:gd name="connsiteY1" fmla="*/ 1399790 h 1490582"/>
              <a:gd name="connsiteX2" fmla="*/ 58366 w 2814536"/>
              <a:gd name="connsiteY2" fmla="*/ 1360880 h 1490582"/>
              <a:gd name="connsiteX3" fmla="*/ 103762 w 2814536"/>
              <a:gd name="connsiteY3" fmla="*/ 1283058 h 1490582"/>
              <a:gd name="connsiteX4" fmla="*/ 123217 w 2814536"/>
              <a:gd name="connsiteY4" fmla="*/ 1237663 h 1490582"/>
              <a:gd name="connsiteX5" fmla="*/ 129702 w 2814536"/>
              <a:gd name="connsiteY5" fmla="*/ 1218207 h 1490582"/>
              <a:gd name="connsiteX6" fmla="*/ 142672 w 2814536"/>
              <a:gd name="connsiteY6" fmla="*/ 1198752 h 1490582"/>
              <a:gd name="connsiteX7" fmla="*/ 155642 w 2814536"/>
              <a:gd name="connsiteY7" fmla="*/ 1159841 h 1490582"/>
              <a:gd name="connsiteX8" fmla="*/ 181583 w 2814536"/>
              <a:gd name="connsiteY8" fmla="*/ 1120931 h 1490582"/>
              <a:gd name="connsiteX9" fmla="*/ 207523 w 2814536"/>
              <a:gd name="connsiteY9" fmla="*/ 1056080 h 1490582"/>
              <a:gd name="connsiteX10" fmla="*/ 214008 w 2814536"/>
              <a:gd name="connsiteY10" fmla="*/ 1036624 h 1490582"/>
              <a:gd name="connsiteX11" fmla="*/ 226979 w 2814536"/>
              <a:gd name="connsiteY11" fmla="*/ 1010684 h 1490582"/>
              <a:gd name="connsiteX12" fmla="*/ 239949 w 2814536"/>
              <a:gd name="connsiteY12" fmla="*/ 965288 h 1490582"/>
              <a:gd name="connsiteX13" fmla="*/ 252919 w 2814536"/>
              <a:gd name="connsiteY13" fmla="*/ 926378 h 1490582"/>
              <a:gd name="connsiteX14" fmla="*/ 272374 w 2814536"/>
              <a:gd name="connsiteY14" fmla="*/ 887467 h 1490582"/>
              <a:gd name="connsiteX15" fmla="*/ 278859 w 2814536"/>
              <a:gd name="connsiteY15" fmla="*/ 848556 h 1490582"/>
              <a:gd name="connsiteX16" fmla="*/ 285345 w 2814536"/>
              <a:gd name="connsiteY16" fmla="*/ 816131 h 1490582"/>
              <a:gd name="connsiteX17" fmla="*/ 298315 w 2814536"/>
              <a:gd name="connsiteY17" fmla="*/ 738310 h 1490582"/>
              <a:gd name="connsiteX18" fmla="*/ 311285 w 2814536"/>
              <a:gd name="connsiteY18" fmla="*/ 654003 h 1490582"/>
              <a:gd name="connsiteX19" fmla="*/ 324255 w 2814536"/>
              <a:gd name="connsiteY19" fmla="*/ 602122 h 1490582"/>
              <a:gd name="connsiteX20" fmla="*/ 337225 w 2814536"/>
              <a:gd name="connsiteY20" fmla="*/ 576182 h 1490582"/>
              <a:gd name="connsiteX21" fmla="*/ 343710 w 2814536"/>
              <a:gd name="connsiteY21" fmla="*/ 556727 h 1490582"/>
              <a:gd name="connsiteX22" fmla="*/ 363166 w 2814536"/>
              <a:gd name="connsiteY22" fmla="*/ 524301 h 1490582"/>
              <a:gd name="connsiteX23" fmla="*/ 369651 w 2814536"/>
              <a:gd name="connsiteY23" fmla="*/ 498361 h 1490582"/>
              <a:gd name="connsiteX24" fmla="*/ 382621 w 2814536"/>
              <a:gd name="connsiteY24" fmla="*/ 478905 h 1490582"/>
              <a:gd name="connsiteX25" fmla="*/ 408562 w 2814536"/>
              <a:gd name="connsiteY25" fmla="*/ 427024 h 1490582"/>
              <a:gd name="connsiteX26" fmla="*/ 415047 w 2814536"/>
              <a:gd name="connsiteY26" fmla="*/ 407569 h 1490582"/>
              <a:gd name="connsiteX27" fmla="*/ 440987 w 2814536"/>
              <a:gd name="connsiteY27" fmla="*/ 368658 h 1490582"/>
              <a:gd name="connsiteX28" fmla="*/ 453957 w 2814536"/>
              <a:gd name="connsiteY28" fmla="*/ 342718 h 1490582"/>
              <a:gd name="connsiteX29" fmla="*/ 460442 w 2814536"/>
              <a:gd name="connsiteY29" fmla="*/ 323263 h 1490582"/>
              <a:gd name="connsiteX30" fmla="*/ 479898 w 2814536"/>
              <a:gd name="connsiteY30" fmla="*/ 303807 h 1490582"/>
              <a:gd name="connsiteX31" fmla="*/ 512323 w 2814536"/>
              <a:gd name="connsiteY31" fmla="*/ 271382 h 1490582"/>
              <a:gd name="connsiteX32" fmla="*/ 570689 w 2814536"/>
              <a:gd name="connsiteY32" fmla="*/ 284352 h 1490582"/>
              <a:gd name="connsiteX33" fmla="*/ 583659 w 2814536"/>
              <a:gd name="connsiteY33" fmla="*/ 303807 h 1490582"/>
              <a:gd name="connsiteX34" fmla="*/ 596630 w 2814536"/>
              <a:gd name="connsiteY34" fmla="*/ 316778 h 1490582"/>
              <a:gd name="connsiteX35" fmla="*/ 603115 w 2814536"/>
              <a:gd name="connsiteY35" fmla="*/ 336233 h 1490582"/>
              <a:gd name="connsiteX36" fmla="*/ 635540 w 2814536"/>
              <a:gd name="connsiteY36" fmla="*/ 375144 h 1490582"/>
              <a:gd name="connsiteX37" fmla="*/ 648510 w 2814536"/>
              <a:gd name="connsiteY37" fmla="*/ 420539 h 1490582"/>
              <a:gd name="connsiteX38" fmla="*/ 661481 w 2814536"/>
              <a:gd name="connsiteY38" fmla="*/ 465935 h 1490582"/>
              <a:gd name="connsiteX39" fmla="*/ 667966 w 2814536"/>
              <a:gd name="connsiteY39" fmla="*/ 498361 h 1490582"/>
              <a:gd name="connsiteX40" fmla="*/ 680936 w 2814536"/>
              <a:gd name="connsiteY40" fmla="*/ 537271 h 1490582"/>
              <a:gd name="connsiteX41" fmla="*/ 693906 w 2814536"/>
              <a:gd name="connsiteY41" fmla="*/ 608607 h 1490582"/>
              <a:gd name="connsiteX42" fmla="*/ 700391 w 2814536"/>
              <a:gd name="connsiteY42" fmla="*/ 634548 h 1490582"/>
              <a:gd name="connsiteX43" fmla="*/ 713362 w 2814536"/>
              <a:gd name="connsiteY43" fmla="*/ 673458 h 1490582"/>
              <a:gd name="connsiteX44" fmla="*/ 719847 w 2814536"/>
              <a:gd name="connsiteY44" fmla="*/ 712369 h 1490582"/>
              <a:gd name="connsiteX45" fmla="*/ 739302 w 2814536"/>
              <a:gd name="connsiteY45" fmla="*/ 770735 h 1490582"/>
              <a:gd name="connsiteX46" fmla="*/ 745787 w 2814536"/>
              <a:gd name="connsiteY46" fmla="*/ 790190 h 1490582"/>
              <a:gd name="connsiteX47" fmla="*/ 752272 w 2814536"/>
              <a:gd name="connsiteY47" fmla="*/ 816131 h 1490582"/>
              <a:gd name="connsiteX48" fmla="*/ 765242 w 2814536"/>
              <a:gd name="connsiteY48" fmla="*/ 842071 h 1490582"/>
              <a:gd name="connsiteX49" fmla="*/ 771727 w 2814536"/>
              <a:gd name="connsiteY49" fmla="*/ 874497 h 1490582"/>
              <a:gd name="connsiteX50" fmla="*/ 791183 w 2814536"/>
              <a:gd name="connsiteY50" fmla="*/ 926378 h 1490582"/>
              <a:gd name="connsiteX51" fmla="*/ 797668 w 2814536"/>
              <a:gd name="connsiteY51" fmla="*/ 965288 h 1490582"/>
              <a:gd name="connsiteX52" fmla="*/ 810638 w 2814536"/>
              <a:gd name="connsiteY52" fmla="*/ 997714 h 1490582"/>
              <a:gd name="connsiteX53" fmla="*/ 817123 w 2814536"/>
              <a:gd name="connsiteY53" fmla="*/ 1049595 h 1490582"/>
              <a:gd name="connsiteX54" fmla="*/ 830093 w 2814536"/>
              <a:gd name="connsiteY54" fmla="*/ 1094990 h 1490582"/>
              <a:gd name="connsiteX55" fmla="*/ 849549 w 2814536"/>
              <a:gd name="connsiteY55" fmla="*/ 1172812 h 1490582"/>
              <a:gd name="connsiteX56" fmla="*/ 856034 w 2814536"/>
              <a:gd name="connsiteY56" fmla="*/ 1192267 h 1490582"/>
              <a:gd name="connsiteX57" fmla="*/ 881974 w 2814536"/>
              <a:gd name="connsiteY57" fmla="*/ 1231178 h 1490582"/>
              <a:gd name="connsiteX58" fmla="*/ 901430 w 2814536"/>
              <a:gd name="connsiteY58" fmla="*/ 1296029 h 1490582"/>
              <a:gd name="connsiteX59" fmla="*/ 907915 w 2814536"/>
              <a:gd name="connsiteY59" fmla="*/ 1315484 h 1490582"/>
              <a:gd name="connsiteX60" fmla="*/ 927370 w 2814536"/>
              <a:gd name="connsiteY60" fmla="*/ 1328454 h 1490582"/>
              <a:gd name="connsiteX61" fmla="*/ 933855 w 2814536"/>
              <a:gd name="connsiteY61" fmla="*/ 1347910 h 1490582"/>
              <a:gd name="connsiteX62" fmla="*/ 1005191 w 2814536"/>
              <a:gd name="connsiteY62" fmla="*/ 1328454 h 1490582"/>
              <a:gd name="connsiteX63" fmla="*/ 1063557 w 2814536"/>
              <a:gd name="connsiteY63" fmla="*/ 1257118 h 1490582"/>
              <a:gd name="connsiteX64" fmla="*/ 1076527 w 2814536"/>
              <a:gd name="connsiteY64" fmla="*/ 1231178 h 1490582"/>
              <a:gd name="connsiteX65" fmla="*/ 1108953 w 2814536"/>
              <a:gd name="connsiteY65" fmla="*/ 1198752 h 1490582"/>
              <a:gd name="connsiteX66" fmla="*/ 1141379 w 2814536"/>
              <a:gd name="connsiteY66" fmla="*/ 1166327 h 1490582"/>
              <a:gd name="connsiteX67" fmla="*/ 1206230 w 2814536"/>
              <a:gd name="connsiteY67" fmla="*/ 1172812 h 1490582"/>
              <a:gd name="connsiteX68" fmla="*/ 1225685 w 2814536"/>
              <a:gd name="connsiteY68" fmla="*/ 1179297 h 1490582"/>
              <a:gd name="connsiteX69" fmla="*/ 1290536 w 2814536"/>
              <a:gd name="connsiteY69" fmla="*/ 1172812 h 1490582"/>
              <a:gd name="connsiteX70" fmla="*/ 1322962 w 2814536"/>
              <a:gd name="connsiteY70" fmla="*/ 1140386 h 1490582"/>
              <a:gd name="connsiteX71" fmla="*/ 1348902 w 2814536"/>
              <a:gd name="connsiteY71" fmla="*/ 1075535 h 1490582"/>
              <a:gd name="connsiteX72" fmla="*/ 1355387 w 2814536"/>
              <a:gd name="connsiteY72" fmla="*/ 1056080 h 1490582"/>
              <a:gd name="connsiteX73" fmla="*/ 1361872 w 2814536"/>
              <a:gd name="connsiteY73" fmla="*/ 1036624 h 1490582"/>
              <a:gd name="connsiteX74" fmla="*/ 1381327 w 2814536"/>
              <a:gd name="connsiteY74" fmla="*/ 984744 h 1490582"/>
              <a:gd name="connsiteX75" fmla="*/ 1387813 w 2814536"/>
              <a:gd name="connsiteY75" fmla="*/ 919892 h 1490582"/>
              <a:gd name="connsiteX76" fmla="*/ 1400783 w 2814536"/>
              <a:gd name="connsiteY76" fmla="*/ 855041 h 1490582"/>
              <a:gd name="connsiteX77" fmla="*/ 1407268 w 2814536"/>
              <a:gd name="connsiteY77" fmla="*/ 427024 h 1490582"/>
              <a:gd name="connsiteX78" fmla="*/ 1413753 w 2814536"/>
              <a:gd name="connsiteY78" fmla="*/ 401084 h 1490582"/>
              <a:gd name="connsiteX79" fmla="*/ 1420238 w 2814536"/>
              <a:gd name="connsiteY79" fmla="*/ 368658 h 1490582"/>
              <a:gd name="connsiteX80" fmla="*/ 1426723 w 2814536"/>
              <a:gd name="connsiteY80" fmla="*/ 323263 h 1490582"/>
              <a:gd name="connsiteX81" fmla="*/ 1439693 w 2814536"/>
              <a:gd name="connsiteY81" fmla="*/ 284352 h 1490582"/>
              <a:gd name="connsiteX82" fmla="*/ 1446179 w 2814536"/>
              <a:gd name="connsiteY82" fmla="*/ 251927 h 1490582"/>
              <a:gd name="connsiteX83" fmla="*/ 1452664 w 2814536"/>
              <a:gd name="connsiteY83" fmla="*/ 225986 h 1490582"/>
              <a:gd name="connsiteX84" fmla="*/ 1478604 w 2814536"/>
              <a:gd name="connsiteY84" fmla="*/ 187075 h 1490582"/>
              <a:gd name="connsiteX85" fmla="*/ 1491574 w 2814536"/>
              <a:gd name="connsiteY85" fmla="*/ 141680 h 1490582"/>
              <a:gd name="connsiteX86" fmla="*/ 1504545 w 2814536"/>
              <a:gd name="connsiteY86" fmla="*/ 115739 h 1490582"/>
              <a:gd name="connsiteX87" fmla="*/ 1524000 w 2814536"/>
              <a:gd name="connsiteY87" fmla="*/ 96284 h 1490582"/>
              <a:gd name="connsiteX88" fmla="*/ 1770434 w 2814536"/>
              <a:gd name="connsiteY88" fmla="*/ 70344 h 1490582"/>
              <a:gd name="connsiteX89" fmla="*/ 1809345 w 2814536"/>
              <a:gd name="connsiteY89" fmla="*/ 57373 h 1490582"/>
              <a:gd name="connsiteX90" fmla="*/ 1854740 w 2814536"/>
              <a:gd name="connsiteY90" fmla="*/ 50888 h 1490582"/>
              <a:gd name="connsiteX91" fmla="*/ 1893651 w 2814536"/>
              <a:gd name="connsiteY91" fmla="*/ 44403 h 1490582"/>
              <a:gd name="connsiteX92" fmla="*/ 2042808 w 2814536"/>
              <a:gd name="connsiteY92" fmla="*/ 37918 h 1490582"/>
              <a:gd name="connsiteX93" fmla="*/ 2081719 w 2814536"/>
              <a:gd name="connsiteY93" fmla="*/ 50888 h 1490582"/>
              <a:gd name="connsiteX94" fmla="*/ 2094689 w 2814536"/>
              <a:gd name="connsiteY94" fmla="*/ 83314 h 1490582"/>
              <a:gd name="connsiteX95" fmla="*/ 2114145 w 2814536"/>
              <a:gd name="connsiteY95" fmla="*/ 135195 h 1490582"/>
              <a:gd name="connsiteX96" fmla="*/ 2140085 w 2814536"/>
              <a:gd name="connsiteY96" fmla="*/ 187075 h 1490582"/>
              <a:gd name="connsiteX97" fmla="*/ 2159540 w 2814536"/>
              <a:gd name="connsiteY97" fmla="*/ 238956 h 1490582"/>
              <a:gd name="connsiteX98" fmla="*/ 2166025 w 2814536"/>
              <a:gd name="connsiteY98" fmla="*/ 264897 h 1490582"/>
              <a:gd name="connsiteX99" fmla="*/ 2172510 w 2814536"/>
              <a:gd name="connsiteY99" fmla="*/ 284352 h 1490582"/>
              <a:gd name="connsiteX100" fmla="*/ 2178996 w 2814536"/>
              <a:gd name="connsiteY100" fmla="*/ 342718 h 1490582"/>
              <a:gd name="connsiteX101" fmla="*/ 2191966 w 2814536"/>
              <a:gd name="connsiteY101" fmla="*/ 388114 h 1490582"/>
              <a:gd name="connsiteX102" fmla="*/ 2198451 w 2814536"/>
              <a:gd name="connsiteY102" fmla="*/ 420539 h 1490582"/>
              <a:gd name="connsiteX103" fmla="*/ 2204936 w 2814536"/>
              <a:gd name="connsiteY103" fmla="*/ 439995 h 1490582"/>
              <a:gd name="connsiteX104" fmla="*/ 2230876 w 2814536"/>
              <a:gd name="connsiteY104" fmla="*/ 517816 h 1490582"/>
              <a:gd name="connsiteX105" fmla="*/ 2237362 w 2814536"/>
              <a:gd name="connsiteY105" fmla="*/ 582667 h 1490582"/>
              <a:gd name="connsiteX106" fmla="*/ 2243847 w 2814536"/>
              <a:gd name="connsiteY106" fmla="*/ 602122 h 1490582"/>
              <a:gd name="connsiteX107" fmla="*/ 2250332 w 2814536"/>
              <a:gd name="connsiteY107" fmla="*/ 666973 h 1490582"/>
              <a:gd name="connsiteX108" fmla="*/ 2263302 w 2814536"/>
              <a:gd name="connsiteY108" fmla="*/ 744795 h 1490582"/>
              <a:gd name="connsiteX109" fmla="*/ 2276272 w 2814536"/>
              <a:gd name="connsiteY109" fmla="*/ 1036624 h 1490582"/>
              <a:gd name="connsiteX110" fmla="*/ 2282757 w 2814536"/>
              <a:gd name="connsiteY110" fmla="*/ 1179297 h 1490582"/>
              <a:gd name="connsiteX111" fmla="*/ 2295727 w 2814536"/>
              <a:gd name="connsiteY111" fmla="*/ 1250633 h 1490582"/>
              <a:gd name="connsiteX112" fmla="*/ 2302213 w 2814536"/>
              <a:gd name="connsiteY112" fmla="*/ 1276573 h 1490582"/>
              <a:gd name="connsiteX113" fmla="*/ 2315183 w 2814536"/>
              <a:gd name="connsiteY113" fmla="*/ 1341424 h 1490582"/>
              <a:gd name="connsiteX114" fmla="*/ 2328153 w 2814536"/>
              <a:gd name="connsiteY114" fmla="*/ 1354395 h 1490582"/>
              <a:gd name="connsiteX115" fmla="*/ 2347608 w 2814536"/>
              <a:gd name="connsiteY115" fmla="*/ 1367365 h 1490582"/>
              <a:gd name="connsiteX116" fmla="*/ 2354093 w 2814536"/>
              <a:gd name="connsiteY116" fmla="*/ 1399790 h 1490582"/>
              <a:gd name="connsiteX117" fmla="*/ 2367064 w 2814536"/>
              <a:gd name="connsiteY117" fmla="*/ 1412761 h 1490582"/>
              <a:gd name="connsiteX118" fmla="*/ 2412459 w 2814536"/>
              <a:gd name="connsiteY118" fmla="*/ 1464641 h 1490582"/>
              <a:gd name="connsiteX119" fmla="*/ 2425430 w 2814536"/>
              <a:gd name="connsiteY119" fmla="*/ 1477612 h 1490582"/>
              <a:gd name="connsiteX120" fmla="*/ 2464340 w 2814536"/>
              <a:gd name="connsiteY120" fmla="*/ 1490582 h 1490582"/>
              <a:gd name="connsiteX121" fmla="*/ 2529191 w 2814536"/>
              <a:gd name="connsiteY121" fmla="*/ 1477612 h 1490582"/>
              <a:gd name="connsiteX122" fmla="*/ 2548647 w 2814536"/>
              <a:gd name="connsiteY122" fmla="*/ 1471127 h 1490582"/>
              <a:gd name="connsiteX123" fmla="*/ 2607013 w 2814536"/>
              <a:gd name="connsiteY123" fmla="*/ 1458156 h 1490582"/>
              <a:gd name="connsiteX124" fmla="*/ 2736715 w 2814536"/>
              <a:gd name="connsiteY124" fmla="*/ 1464641 h 1490582"/>
              <a:gd name="connsiteX125" fmla="*/ 2775625 w 2814536"/>
              <a:gd name="connsiteY125" fmla="*/ 1477612 h 1490582"/>
              <a:gd name="connsiteX126" fmla="*/ 2814536 w 2814536"/>
              <a:gd name="connsiteY126" fmla="*/ 1490582 h 1490582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814568" h="1510121">
                <a:moveTo>
                  <a:pt x="0" y="1510121"/>
                </a:moveTo>
                <a:cubicBezTo>
                  <a:pt x="31922" y="1488839"/>
                  <a:pt x="10515" y="1436360"/>
                  <a:pt x="32457" y="1399790"/>
                </a:cubicBezTo>
                <a:cubicBezTo>
                  <a:pt x="40477" y="1386423"/>
                  <a:pt x="51427" y="1374823"/>
                  <a:pt x="58398" y="1360880"/>
                </a:cubicBezTo>
                <a:cubicBezTo>
                  <a:pt x="89172" y="1299331"/>
                  <a:pt x="72737" y="1324467"/>
                  <a:pt x="103794" y="1283058"/>
                </a:cubicBezTo>
                <a:cubicBezTo>
                  <a:pt x="117291" y="1229069"/>
                  <a:pt x="100856" y="1282450"/>
                  <a:pt x="123249" y="1237663"/>
                </a:cubicBezTo>
                <a:cubicBezTo>
                  <a:pt x="126306" y="1231549"/>
                  <a:pt x="126677" y="1224321"/>
                  <a:pt x="129734" y="1218207"/>
                </a:cubicBezTo>
                <a:cubicBezTo>
                  <a:pt x="133220" y="1211236"/>
                  <a:pt x="139539" y="1205874"/>
                  <a:pt x="142704" y="1198752"/>
                </a:cubicBezTo>
                <a:cubicBezTo>
                  <a:pt x="148257" y="1186258"/>
                  <a:pt x="148090" y="1171217"/>
                  <a:pt x="155674" y="1159841"/>
                </a:cubicBezTo>
                <a:lnTo>
                  <a:pt x="181615" y="1120931"/>
                </a:lnTo>
                <a:cubicBezTo>
                  <a:pt x="211138" y="1032358"/>
                  <a:pt x="178928" y="1122879"/>
                  <a:pt x="207555" y="1056080"/>
                </a:cubicBezTo>
                <a:cubicBezTo>
                  <a:pt x="210248" y="1049797"/>
                  <a:pt x="211347" y="1042907"/>
                  <a:pt x="214040" y="1036624"/>
                </a:cubicBezTo>
                <a:cubicBezTo>
                  <a:pt x="217848" y="1027738"/>
                  <a:pt x="223203" y="1019570"/>
                  <a:pt x="227011" y="1010684"/>
                </a:cubicBezTo>
                <a:cubicBezTo>
                  <a:pt x="234275" y="993735"/>
                  <a:pt x="234497" y="983569"/>
                  <a:pt x="239981" y="965288"/>
                </a:cubicBezTo>
                <a:cubicBezTo>
                  <a:pt x="243909" y="952193"/>
                  <a:pt x="245368" y="937754"/>
                  <a:pt x="252951" y="926378"/>
                </a:cubicBezTo>
                <a:cubicBezTo>
                  <a:pt x="269713" y="901234"/>
                  <a:pt x="263456" y="914316"/>
                  <a:pt x="272406" y="887467"/>
                </a:cubicBezTo>
                <a:cubicBezTo>
                  <a:pt x="274568" y="874497"/>
                  <a:pt x="276539" y="861493"/>
                  <a:pt x="278891" y="848556"/>
                </a:cubicBezTo>
                <a:cubicBezTo>
                  <a:pt x="280863" y="837711"/>
                  <a:pt x="283701" y="827025"/>
                  <a:pt x="285377" y="816131"/>
                </a:cubicBezTo>
                <a:cubicBezTo>
                  <a:pt x="297524" y="737179"/>
                  <a:pt x="285305" y="790479"/>
                  <a:pt x="298347" y="738310"/>
                </a:cubicBezTo>
                <a:cubicBezTo>
                  <a:pt x="303352" y="698268"/>
                  <a:pt x="303215" y="689113"/>
                  <a:pt x="311317" y="654003"/>
                </a:cubicBezTo>
                <a:cubicBezTo>
                  <a:pt x="315325" y="636634"/>
                  <a:pt x="316315" y="618066"/>
                  <a:pt x="324287" y="602122"/>
                </a:cubicBezTo>
                <a:cubicBezTo>
                  <a:pt x="328610" y="593475"/>
                  <a:pt x="333449" y="585068"/>
                  <a:pt x="337257" y="576182"/>
                </a:cubicBezTo>
                <a:cubicBezTo>
                  <a:pt x="339950" y="569899"/>
                  <a:pt x="340685" y="562841"/>
                  <a:pt x="343742" y="556727"/>
                </a:cubicBezTo>
                <a:cubicBezTo>
                  <a:pt x="349379" y="545453"/>
                  <a:pt x="356713" y="535110"/>
                  <a:pt x="363198" y="524301"/>
                </a:cubicBezTo>
                <a:cubicBezTo>
                  <a:pt x="365360" y="515654"/>
                  <a:pt x="366172" y="506553"/>
                  <a:pt x="369683" y="498361"/>
                </a:cubicBezTo>
                <a:cubicBezTo>
                  <a:pt x="372753" y="491197"/>
                  <a:pt x="378921" y="485748"/>
                  <a:pt x="382653" y="478905"/>
                </a:cubicBezTo>
                <a:cubicBezTo>
                  <a:pt x="391912" y="461931"/>
                  <a:pt x="402480" y="445367"/>
                  <a:pt x="408594" y="427024"/>
                </a:cubicBezTo>
                <a:cubicBezTo>
                  <a:pt x="410756" y="420539"/>
                  <a:pt x="411759" y="413545"/>
                  <a:pt x="415079" y="407569"/>
                </a:cubicBezTo>
                <a:cubicBezTo>
                  <a:pt x="422649" y="393942"/>
                  <a:pt x="434048" y="382601"/>
                  <a:pt x="441019" y="368658"/>
                </a:cubicBezTo>
                <a:cubicBezTo>
                  <a:pt x="445342" y="360011"/>
                  <a:pt x="450181" y="351604"/>
                  <a:pt x="453989" y="342718"/>
                </a:cubicBezTo>
                <a:cubicBezTo>
                  <a:pt x="456682" y="336435"/>
                  <a:pt x="456682" y="328951"/>
                  <a:pt x="460474" y="323263"/>
                </a:cubicBezTo>
                <a:cubicBezTo>
                  <a:pt x="465562" y="315632"/>
                  <a:pt x="474058" y="310853"/>
                  <a:pt x="479930" y="303807"/>
                </a:cubicBezTo>
                <a:cubicBezTo>
                  <a:pt x="506951" y="271382"/>
                  <a:pt x="476687" y="295161"/>
                  <a:pt x="512355" y="271382"/>
                </a:cubicBezTo>
                <a:cubicBezTo>
                  <a:pt x="512753" y="271448"/>
                  <a:pt x="562318" y="277630"/>
                  <a:pt x="570721" y="284352"/>
                </a:cubicBezTo>
                <a:cubicBezTo>
                  <a:pt x="576807" y="289221"/>
                  <a:pt x="578822" y="297721"/>
                  <a:pt x="583691" y="303807"/>
                </a:cubicBezTo>
                <a:cubicBezTo>
                  <a:pt x="587511" y="308582"/>
                  <a:pt x="592338" y="312454"/>
                  <a:pt x="596662" y="316778"/>
                </a:cubicBezTo>
                <a:cubicBezTo>
                  <a:pt x="598824" y="323263"/>
                  <a:pt x="600090" y="330119"/>
                  <a:pt x="603147" y="336233"/>
                </a:cubicBezTo>
                <a:cubicBezTo>
                  <a:pt x="612175" y="354289"/>
                  <a:pt x="621231" y="360802"/>
                  <a:pt x="635572" y="375144"/>
                </a:cubicBezTo>
                <a:cubicBezTo>
                  <a:pt x="651126" y="421805"/>
                  <a:pt x="632250" y="363520"/>
                  <a:pt x="648542" y="420539"/>
                </a:cubicBezTo>
                <a:cubicBezTo>
                  <a:pt x="659376" y="458457"/>
                  <a:pt x="651376" y="420316"/>
                  <a:pt x="661513" y="465935"/>
                </a:cubicBezTo>
                <a:cubicBezTo>
                  <a:pt x="663904" y="476695"/>
                  <a:pt x="665098" y="487727"/>
                  <a:pt x="667998" y="498361"/>
                </a:cubicBezTo>
                <a:cubicBezTo>
                  <a:pt x="671595" y="511551"/>
                  <a:pt x="680968" y="537271"/>
                  <a:pt x="680968" y="537271"/>
                </a:cubicBezTo>
                <a:cubicBezTo>
                  <a:pt x="685662" y="565433"/>
                  <a:pt x="687895" y="581412"/>
                  <a:pt x="693938" y="608607"/>
                </a:cubicBezTo>
                <a:cubicBezTo>
                  <a:pt x="695871" y="617308"/>
                  <a:pt x="697862" y="626011"/>
                  <a:pt x="700423" y="634548"/>
                </a:cubicBezTo>
                <a:cubicBezTo>
                  <a:pt x="704352" y="647643"/>
                  <a:pt x="713394" y="673458"/>
                  <a:pt x="713394" y="673458"/>
                </a:cubicBezTo>
                <a:cubicBezTo>
                  <a:pt x="715556" y="686428"/>
                  <a:pt x="716690" y="699612"/>
                  <a:pt x="719879" y="712369"/>
                </a:cubicBezTo>
                <a:cubicBezTo>
                  <a:pt x="719880" y="712374"/>
                  <a:pt x="736091" y="761005"/>
                  <a:pt x="739334" y="770735"/>
                </a:cubicBezTo>
                <a:cubicBezTo>
                  <a:pt x="741496" y="777220"/>
                  <a:pt x="744161" y="783558"/>
                  <a:pt x="745819" y="790190"/>
                </a:cubicBezTo>
                <a:cubicBezTo>
                  <a:pt x="747981" y="798837"/>
                  <a:pt x="749174" y="807785"/>
                  <a:pt x="752304" y="816131"/>
                </a:cubicBezTo>
                <a:cubicBezTo>
                  <a:pt x="755698" y="825183"/>
                  <a:pt x="760951" y="833424"/>
                  <a:pt x="765274" y="842071"/>
                </a:cubicBezTo>
                <a:cubicBezTo>
                  <a:pt x="767436" y="852880"/>
                  <a:pt x="769085" y="863803"/>
                  <a:pt x="771759" y="874497"/>
                </a:cubicBezTo>
                <a:cubicBezTo>
                  <a:pt x="775145" y="888041"/>
                  <a:pt x="787255" y="916477"/>
                  <a:pt x="791215" y="926378"/>
                </a:cubicBezTo>
                <a:cubicBezTo>
                  <a:pt x="793377" y="939348"/>
                  <a:pt x="794240" y="952602"/>
                  <a:pt x="797700" y="965288"/>
                </a:cubicBezTo>
                <a:cubicBezTo>
                  <a:pt x="800763" y="976519"/>
                  <a:pt x="808052" y="986371"/>
                  <a:pt x="810670" y="997714"/>
                </a:cubicBezTo>
                <a:cubicBezTo>
                  <a:pt x="814589" y="1014696"/>
                  <a:pt x="814290" y="1032404"/>
                  <a:pt x="817155" y="1049595"/>
                </a:cubicBezTo>
                <a:cubicBezTo>
                  <a:pt x="826568" y="1106074"/>
                  <a:pt x="819847" y="1048744"/>
                  <a:pt x="830125" y="1094990"/>
                </a:cubicBezTo>
                <a:cubicBezTo>
                  <a:pt x="847592" y="1173585"/>
                  <a:pt x="823373" y="1094187"/>
                  <a:pt x="849581" y="1172812"/>
                </a:cubicBezTo>
                <a:cubicBezTo>
                  <a:pt x="851743" y="1179297"/>
                  <a:pt x="852274" y="1186579"/>
                  <a:pt x="856066" y="1192267"/>
                </a:cubicBezTo>
                <a:cubicBezTo>
                  <a:pt x="864713" y="1205237"/>
                  <a:pt x="877076" y="1216390"/>
                  <a:pt x="882006" y="1231178"/>
                </a:cubicBezTo>
                <a:cubicBezTo>
                  <a:pt x="912822" y="1323619"/>
                  <a:pt x="881865" y="1227438"/>
                  <a:pt x="901462" y="1296029"/>
                </a:cubicBezTo>
                <a:cubicBezTo>
                  <a:pt x="903340" y="1302602"/>
                  <a:pt x="903677" y="1310146"/>
                  <a:pt x="907947" y="1315484"/>
                </a:cubicBezTo>
                <a:cubicBezTo>
                  <a:pt x="912816" y="1321570"/>
                  <a:pt x="920917" y="1324131"/>
                  <a:pt x="927402" y="1328454"/>
                </a:cubicBezTo>
                <a:cubicBezTo>
                  <a:pt x="929564" y="1334939"/>
                  <a:pt x="927214" y="1346427"/>
                  <a:pt x="933887" y="1347910"/>
                </a:cubicBezTo>
                <a:cubicBezTo>
                  <a:pt x="960219" y="1353761"/>
                  <a:pt x="986151" y="1345142"/>
                  <a:pt x="1005223" y="1328454"/>
                </a:cubicBezTo>
                <a:cubicBezTo>
                  <a:pt x="1028846" y="1307784"/>
                  <a:pt x="1049389" y="1285519"/>
                  <a:pt x="1063589" y="1257118"/>
                </a:cubicBezTo>
                <a:cubicBezTo>
                  <a:pt x="1067912" y="1248471"/>
                  <a:pt x="1070624" y="1238809"/>
                  <a:pt x="1076559" y="1231178"/>
                </a:cubicBezTo>
                <a:cubicBezTo>
                  <a:pt x="1085944" y="1219112"/>
                  <a:pt x="1100506" y="1211471"/>
                  <a:pt x="1108985" y="1198752"/>
                </a:cubicBezTo>
                <a:cubicBezTo>
                  <a:pt x="1126278" y="1172812"/>
                  <a:pt x="1115470" y="1183620"/>
                  <a:pt x="1141411" y="1166327"/>
                </a:cubicBezTo>
                <a:cubicBezTo>
                  <a:pt x="1163028" y="1168489"/>
                  <a:pt x="1184790" y="1169509"/>
                  <a:pt x="1206262" y="1172812"/>
                </a:cubicBezTo>
                <a:cubicBezTo>
                  <a:pt x="1213018" y="1173851"/>
                  <a:pt x="1218881" y="1179297"/>
                  <a:pt x="1225717" y="1179297"/>
                </a:cubicBezTo>
                <a:cubicBezTo>
                  <a:pt x="1247442" y="1179297"/>
                  <a:pt x="1268951" y="1174974"/>
                  <a:pt x="1290568" y="1172812"/>
                </a:cubicBezTo>
                <a:cubicBezTo>
                  <a:pt x="1301377" y="1162003"/>
                  <a:pt x="1316158" y="1154058"/>
                  <a:pt x="1322994" y="1140386"/>
                </a:cubicBezTo>
                <a:cubicBezTo>
                  <a:pt x="1342079" y="1102217"/>
                  <a:pt x="1332907" y="1123618"/>
                  <a:pt x="1348934" y="1075535"/>
                </a:cubicBezTo>
                <a:lnTo>
                  <a:pt x="1355419" y="1056080"/>
                </a:lnTo>
                <a:cubicBezTo>
                  <a:pt x="1357581" y="1049595"/>
                  <a:pt x="1358847" y="1042738"/>
                  <a:pt x="1361904" y="1036624"/>
                </a:cubicBezTo>
                <a:cubicBezTo>
                  <a:pt x="1378860" y="1002712"/>
                  <a:pt x="1372529" y="1020063"/>
                  <a:pt x="1381359" y="984744"/>
                </a:cubicBezTo>
                <a:cubicBezTo>
                  <a:pt x="1383521" y="963127"/>
                  <a:pt x="1384622" y="941377"/>
                  <a:pt x="1387845" y="919892"/>
                </a:cubicBezTo>
                <a:cubicBezTo>
                  <a:pt x="1391115" y="898091"/>
                  <a:pt x="1400815" y="855041"/>
                  <a:pt x="1400815" y="855041"/>
                </a:cubicBezTo>
                <a:cubicBezTo>
                  <a:pt x="1402977" y="712369"/>
                  <a:pt x="1403225" y="569655"/>
                  <a:pt x="1407300" y="427024"/>
                </a:cubicBezTo>
                <a:cubicBezTo>
                  <a:pt x="1407555" y="418115"/>
                  <a:pt x="1411852" y="409785"/>
                  <a:pt x="1413785" y="401084"/>
                </a:cubicBezTo>
                <a:cubicBezTo>
                  <a:pt x="1416176" y="390324"/>
                  <a:pt x="1418458" y="379531"/>
                  <a:pt x="1420270" y="368658"/>
                </a:cubicBezTo>
                <a:cubicBezTo>
                  <a:pt x="1422783" y="353581"/>
                  <a:pt x="1423318" y="338157"/>
                  <a:pt x="1426755" y="323263"/>
                </a:cubicBezTo>
                <a:cubicBezTo>
                  <a:pt x="1429829" y="309941"/>
                  <a:pt x="1437043" y="297758"/>
                  <a:pt x="1439725" y="284352"/>
                </a:cubicBezTo>
                <a:cubicBezTo>
                  <a:pt x="1441887" y="273544"/>
                  <a:pt x="1443820" y="262687"/>
                  <a:pt x="1446211" y="251927"/>
                </a:cubicBezTo>
                <a:cubicBezTo>
                  <a:pt x="1448145" y="243226"/>
                  <a:pt x="1448710" y="233958"/>
                  <a:pt x="1452696" y="225986"/>
                </a:cubicBezTo>
                <a:cubicBezTo>
                  <a:pt x="1459667" y="212043"/>
                  <a:pt x="1478636" y="187075"/>
                  <a:pt x="1478636" y="187075"/>
                </a:cubicBezTo>
                <a:cubicBezTo>
                  <a:pt x="1481927" y="173913"/>
                  <a:pt x="1486024" y="154704"/>
                  <a:pt x="1491606" y="141680"/>
                </a:cubicBezTo>
                <a:cubicBezTo>
                  <a:pt x="1495414" y="132794"/>
                  <a:pt x="1498958" y="123606"/>
                  <a:pt x="1504577" y="115739"/>
                </a:cubicBezTo>
                <a:cubicBezTo>
                  <a:pt x="1509908" y="108276"/>
                  <a:pt x="1517547" y="102769"/>
                  <a:pt x="1524032" y="96284"/>
                </a:cubicBezTo>
                <a:cubicBezTo>
                  <a:pt x="1556127" y="0"/>
                  <a:pt x="1520084" y="87813"/>
                  <a:pt x="1770466" y="70344"/>
                </a:cubicBezTo>
                <a:cubicBezTo>
                  <a:pt x="1784105" y="69392"/>
                  <a:pt x="1795842" y="59307"/>
                  <a:pt x="1809377" y="57373"/>
                </a:cubicBezTo>
                <a:lnTo>
                  <a:pt x="1854772" y="50888"/>
                </a:lnTo>
                <a:cubicBezTo>
                  <a:pt x="1867768" y="48889"/>
                  <a:pt x="1880565" y="45308"/>
                  <a:pt x="1893683" y="44403"/>
                </a:cubicBezTo>
                <a:cubicBezTo>
                  <a:pt x="1943331" y="40979"/>
                  <a:pt x="1993121" y="40080"/>
                  <a:pt x="2042840" y="37918"/>
                </a:cubicBezTo>
                <a:cubicBezTo>
                  <a:pt x="2055810" y="42241"/>
                  <a:pt x="2071462" y="41885"/>
                  <a:pt x="2081751" y="50888"/>
                </a:cubicBezTo>
                <a:cubicBezTo>
                  <a:pt x="2090512" y="58554"/>
                  <a:pt x="2089993" y="72676"/>
                  <a:pt x="2094721" y="83314"/>
                </a:cubicBezTo>
                <a:cubicBezTo>
                  <a:pt x="2130100" y="162917"/>
                  <a:pt x="2088361" y="57749"/>
                  <a:pt x="2114177" y="135195"/>
                </a:cubicBezTo>
                <a:cubicBezTo>
                  <a:pt x="2136621" y="202525"/>
                  <a:pt x="2116285" y="139409"/>
                  <a:pt x="2140117" y="187075"/>
                </a:cubicBezTo>
                <a:cubicBezTo>
                  <a:pt x="2144684" y="196209"/>
                  <a:pt x="2155831" y="225861"/>
                  <a:pt x="2159572" y="238956"/>
                </a:cubicBezTo>
                <a:cubicBezTo>
                  <a:pt x="2162021" y="247526"/>
                  <a:pt x="2163608" y="256327"/>
                  <a:pt x="2166057" y="264897"/>
                </a:cubicBezTo>
                <a:cubicBezTo>
                  <a:pt x="2167935" y="271470"/>
                  <a:pt x="2170380" y="277867"/>
                  <a:pt x="2172542" y="284352"/>
                </a:cubicBezTo>
                <a:cubicBezTo>
                  <a:pt x="2174704" y="303807"/>
                  <a:pt x="2176051" y="323371"/>
                  <a:pt x="2179028" y="342718"/>
                </a:cubicBezTo>
                <a:cubicBezTo>
                  <a:pt x="2183880" y="374255"/>
                  <a:pt x="2185219" y="360996"/>
                  <a:pt x="2191998" y="388114"/>
                </a:cubicBezTo>
                <a:cubicBezTo>
                  <a:pt x="2194671" y="398807"/>
                  <a:pt x="2195810" y="409846"/>
                  <a:pt x="2198483" y="420539"/>
                </a:cubicBezTo>
                <a:cubicBezTo>
                  <a:pt x="2200141" y="427171"/>
                  <a:pt x="2203169" y="433400"/>
                  <a:pt x="2204968" y="439995"/>
                </a:cubicBezTo>
                <a:cubicBezTo>
                  <a:pt x="2223345" y="507379"/>
                  <a:pt x="2208305" y="472609"/>
                  <a:pt x="2230908" y="517816"/>
                </a:cubicBezTo>
                <a:cubicBezTo>
                  <a:pt x="2233070" y="539433"/>
                  <a:pt x="2234090" y="561195"/>
                  <a:pt x="2237394" y="582667"/>
                </a:cubicBezTo>
                <a:cubicBezTo>
                  <a:pt x="2238433" y="589423"/>
                  <a:pt x="2242840" y="595366"/>
                  <a:pt x="2243879" y="602122"/>
                </a:cubicBezTo>
                <a:cubicBezTo>
                  <a:pt x="2247182" y="623594"/>
                  <a:pt x="2247826" y="645397"/>
                  <a:pt x="2250364" y="666973"/>
                </a:cubicBezTo>
                <a:cubicBezTo>
                  <a:pt x="2254960" y="706044"/>
                  <a:pt x="2256337" y="709810"/>
                  <a:pt x="2263334" y="744795"/>
                </a:cubicBezTo>
                <a:cubicBezTo>
                  <a:pt x="2267657" y="842071"/>
                  <a:pt x="2271948" y="939349"/>
                  <a:pt x="2276304" y="1036624"/>
                </a:cubicBezTo>
                <a:cubicBezTo>
                  <a:pt x="2278433" y="1084183"/>
                  <a:pt x="2271243" y="1133112"/>
                  <a:pt x="2282789" y="1179297"/>
                </a:cubicBezTo>
                <a:cubicBezTo>
                  <a:pt x="2297500" y="1238141"/>
                  <a:pt x="2280264" y="1165415"/>
                  <a:pt x="2295759" y="1250633"/>
                </a:cubicBezTo>
                <a:cubicBezTo>
                  <a:pt x="2297353" y="1259402"/>
                  <a:pt x="2300651" y="1267804"/>
                  <a:pt x="2302245" y="1276573"/>
                </a:cubicBezTo>
                <a:cubicBezTo>
                  <a:pt x="2303810" y="1285179"/>
                  <a:pt x="2306529" y="1326947"/>
                  <a:pt x="2315215" y="1341424"/>
                </a:cubicBezTo>
                <a:cubicBezTo>
                  <a:pt x="2318361" y="1346667"/>
                  <a:pt x="2323411" y="1350575"/>
                  <a:pt x="2328185" y="1354395"/>
                </a:cubicBezTo>
                <a:cubicBezTo>
                  <a:pt x="2334271" y="1359264"/>
                  <a:pt x="2341155" y="1363042"/>
                  <a:pt x="2347640" y="1367365"/>
                </a:cubicBezTo>
                <a:cubicBezTo>
                  <a:pt x="2349802" y="1378173"/>
                  <a:pt x="2349783" y="1389659"/>
                  <a:pt x="2354125" y="1399790"/>
                </a:cubicBezTo>
                <a:cubicBezTo>
                  <a:pt x="2356534" y="1405410"/>
                  <a:pt x="2363427" y="1407869"/>
                  <a:pt x="2367096" y="1412761"/>
                </a:cubicBezTo>
                <a:cubicBezTo>
                  <a:pt x="2423031" y="1487341"/>
                  <a:pt x="2367230" y="1428432"/>
                  <a:pt x="2412491" y="1464641"/>
                </a:cubicBezTo>
                <a:cubicBezTo>
                  <a:pt x="2417266" y="1468461"/>
                  <a:pt x="2419993" y="1474877"/>
                  <a:pt x="2425462" y="1477612"/>
                </a:cubicBezTo>
                <a:cubicBezTo>
                  <a:pt x="2437690" y="1483726"/>
                  <a:pt x="2464372" y="1490582"/>
                  <a:pt x="2464372" y="1490582"/>
                </a:cubicBezTo>
                <a:cubicBezTo>
                  <a:pt x="2485989" y="1486259"/>
                  <a:pt x="2508309" y="1484583"/>
                  <a:pt x="2529223" y="1477612"/>
                </a:cubicBezTo>
                <a:cubicBezTo>
                  <a:pt x="2535708" y="1475450"/>
                  <a:pt x="2542106" y="1473005"/>
                  <a:pt x="2548679" y="1471127"/>
                </a:cubicBezTo>
                <a:cubicBezTo>
                  <a:pt x="2570062" y="1465017"/>
                  <a:pt x="2584740" y="1462617"/>
                  <a:pt x="2607045" y="1458156"/>
                </a:cubicBezTo>
                <a:cubicBezTo>
                  <a:pt x="2650279" y="1460318"/>
                  <a:pt x="2693744" y="1459679"/>
                  <a:pt x="2736747" y="1464641"/>
                </a:cubicBezTo>
                <a:cubicBezTo>
                  <a:pt x="2750329" y="1466208"/>
                  <a:pt x="2762393" y="1474296"/>
                  <a:pt x="2775657" y="1477612"/>
                </a:cubicBezTo>
                <a:cubicBezTo>
                  <a:pt x="2806287" y="1485269"/>
                  <a:pt x="2793626" y="1480111"/>
                  <a:pt x="2814568" y="1490582"/>
                </a:cubicBezTo>
              </a:path>
            </a:pathLst>
          </a:custGeom>
          <a:solidFill>
            <a:srgbClr val="FFFF66">
              <a:alpha val="54902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378"/>
            <a:endParaRPr lang="en-GB" kern="0" dirty="0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749530" y="2799950"/>
            <a:ext cx="2814568" cy="1510121"/>
          </a:xfrm>
          <a:custGeom>
            <a:avLst/>
            <a:gdLst>
              <a:gd name="connsiteX0" fmla="*/ 0 w 2814536"/>
              <a:gd name="connsiteY0" fmla="*/ 1438701 h 1490582"/>
              <a:gd name="connsiteX1" fmla="*/ 32425 w 2814536"/>
              <a:gd name="connsiteY1" fmla="*/ 1399790 h 1490582"/>
              <a:gd name="connsiteX2" fmla="*/ 58366 w 2814536"/>
              <a:gd name="connsiteY2" fmla="*/ 1360880 h 1490582"/>
              <a:gd name="connsiteX3" fmla="*/ 103762 w 2814536"/>
              <a:gd name="connsiteY3" fmla="*/ 1283058 h 1490582"/>
              <a:gd name="connsiteX4" fmla="*/ 123217 w 2814536"/>
              <a:gd name="connsiteY4" fmla="*/ 1237663 h 1490582"/>
              <a:gd name="connsiteX5" fmla="*/ 129702 w 2814536"/>
              <a:gd name="connsiteY5" fmla="*/ 1218207 h 1490582"/>
              <a:gd name="connsiteX6" fmla="*/ 142672 w 2814536"/>
              <a:gd name="connsiteY6" fmla="*/ 1198752 h 1490582"/>
              <a:gd name="connsiteX7" fmla="*/ 155642 w 2814536"/>
              <a:gd name="connsiteY7" fmla="*/ 1159841 h 1490582"/>
              <a:gd name="connsiteX8" fmla="*/ 181583 w 2814536"/>
              <a:gd name="connsiteY8" fmla="*/ 1120931 h 1490582"/>
              <a:gd name="connsiteX9" fmla="*/ 207523 w 2814536"/>
              <a:gd name="connsiteY9" fmla="*/ 1056080 h 1490582"/>
              <a:gd name="connsiteX10" fmla="*/ 214008 w 2814536"/>
              <a:gd name="connsiteY10" fmla="*/ 1036624 h 1490582"/>
              <a:gd name="connsiteX11" fmla="*/ 226979 w 2814536"/>
              <a:gd name="connsiteY11" fmla="*/ 1010684 h 1490582"/>
              <a:gd name="connsiteX12" fmla="*/ 239949 w 2814536"/>
              <a:gd name="connsiteY12" fmla="*/ 965288 h 1490582"/>
              <a:gd name="connsiteX13" fmla="*/ 252919 w 2814536"/>
              <a:gd name="connsiteY13" fmla="*/ 926378 h 1490582"/>
              <a:gd name="connsiteX14" fmla="*/ 272374 w 2814536"/>
              <a:gd name="connsiteY14" fmla="*/ 887467 h 1490582"/>
              <a:gd name="connsiteX15" fmla="*/ 278859 w 2814536"/>
              <a:gd name="connsiteY15" fmla="*/ 848556 h 1490582"/>
              <a:gd name="connsiteX16" fmla="*/ 285345 w 2814536"/>
              <a:gd name="connsiteY16" fmla="*/ 816131 h 1490582"/>
              <a:gd name="connsiteX17" fmla="*/ 298315 w 2814536"/>
              <a:gd name="connsiteY17" fmla="*/ 738310 h 1490582"/>
              <a:gd name="connsiteX18" fmla="*/ 311285 w 2814536"/>
              <a:gd name="connsiteY18" fmla="*/ 654003 h 1490582"/>
              <a:gd name="connsiteX19" fmla="*/ 324255 w 2814536"/>
              <a:gd name="connsiteY19" fmla="*/ 602122 h 1490582"/>
              <a:gd name="connsiteX20" fmla="*/ 337225 w 2814536"/>
              <a:gd name="connsiteY20" fmla="*/ 576182 h 1490582"/>
              <a:gd name="connsiteX21" fmla="*/ 343710 w 2814536"/>
              <a:gd name="connsiteY21" fmla="*/ 556727 h 1490582"/>
              <a:gd name="connsiteX22" fmla="*/ 363166 w 2814536"/>
              <a:gd name="connsiteY22" fmla="*/ 524301 h 1490582"/>
              <a:gd name="connsiteX23" fmla="*/ 369651 w 2814536"/>
              <a:gd name="connsiteY23" fmla="*/ 498361 h 1490582"/>
              <a:gd name="connsiteX24" fmla="*/ 382621 w 2814536"/>
              <a:gd name="connsiteY24" fmla="*/ 478905 h 1490582"/>
              <a:gd name="connsiteX25" fmla="*/ 408562 w 2814536"/>
              <a:gd name="connsiteY25" fmla="*/ 427024 h 1490582"/>
              <a:gd name="connsiteX26" fmla="*/ 415047 w 2814536"/>
              <a:gd name="connsiteY26" fmla="*/ 407569 h 1490582"/>
              <a:gd name="connsiteX27" fmla="*/ 440987 w 2814536"/>
              <a:gd name="connsiteY27" fmla="*/ 368658 h 1490582"/>
              <a:gd name="connsiteX28" fmla="*/ 453957 w 2814536"/>
              <a:gd name="connsiteY28" fmla="*/ 342718 h 1490582"/>
              <a:gd name="connsiteX29" fmla="*/ 460442 w 2814536"/>
              <a:gd name="connsiteY29" fmla="*/ 323263 h 1490582"/>
              <a:gd name="connsiteX30" fmla="*/ 479898 w 2814536"/>
              <a:gd name="connsiteY30" fmla="*/ 303807 h 1490582"/>
              <a:gd name="connsiteX31" fmla="*/ 512323 w 2814536"/>
              <a:gd name="connsiteY31" fmla="*/ 271382 h 1490582"/>
              <a:gd name="connsiteX32" fmla="*/ 570689 w 2814536"/>
              <a:gd name="connsiteY32" fmla="*/ 284352 h 1490582"/>
              <a:gd name="connsiteX33" fmla="*/ 583659 w 2814536"/>
              <a:gd name="connsiteY33" fmla="*/ 303807 h 1490582"/>
              <a:gd name="connsiteX34" fmla="*/ 596630 w 2814536"/>
              <a:gd name="connsiteY34" fmla="*/ 316778 h 1490582"/>
              <a:gd name="connsiteX35" fmla="*/ 603115 w 2814536"/>
              <a:gd name="connsiteY35" fmla="*/ 336233 h 1490582"/>
              <a:gd name="connsiteX36" fmla="*/ 635540 w 2814536"/>
              <a:gd name="connsiteY36" fmla="*/ 375144 h 1490582"/>
              <a:gd name="connsiteX37" fmla="*/ 648510 w 2814536"/>
              <a:gd name="connsiteY37" fmla="*/ 420539 h 1490582"/>
              <a:gd name="connsiteX38" fmla="*/ 661481 w 2814536"/>
              <a:gd name="connsiteY38" fmla="*/ 465935 h 1490582"/>
              <a:gd name="connsiteX39" fmla="*/ 667966 w 2814536"/>
              <a:gd name="connsiteY39" fmla="*/ 498361 h 1490582"/>
              <a:gd name="connsiteX40" fmla="*/ 680936 w 2814536"/>
              <a:gd name="connsiteY40" fmla="*/ 537271 h 1490582"/>
              <a:gd name="connsiteX41" fmla="*/ 693906 w 2814536"/>
              <a:gd name="connsiteY41" fmla="*/ 608607 h 1490582"/>
              <a:gd name="connsiteX42" fmla="*/ 700391 w 2814536"/>
              <a:gd name="connsiteY42" fmla="*/ 634548 h 1490582"/>
              <a:gd name="connsiteX43" fmla="*/ 713362 w 2814536"/>
              <a:gd name="connsiteY43" fmla="*/ 673458 h 1490582"/>
              <a:gd name="connsiteX44" fmla="*/ 719847 w 2814536"/>
              <a:gd name="connsiteY44" fmla="*/ 712369 h 1490582"/>
              <a:gd name="connsiteX45" fmla="*/ 739302 w 2814536"/>
              <a:gd name="connsiteY45" fmla="*/ 770735 h 1490582"/>
              <a:gd name="connsiteX46" fmla="*/ 745787 w 2814536"/>
              <a:gd name="connsiteY46" fmla="*/ 790190 h 1490582"/>
              <a:gd name="connsiteX47" fmla="*/ 752272 w 2814536"/>
              <a:gd name="connsiteY47" fmla="*/ 816131 h 1490582"/>
              <a:gd name="connsiteX48" fmla="*/ 765242 w 2814536"/>
              <a:gd name="connsiteY48" fmla="*/ 842071 h 1490582"/>
              <a:gd name="connsiteX49" fmla="*/ 771727 w 2814536"/>
              <a:gd name="connsiteY49" fmla="*/ 874497 h 1490582"/>
              <a:gd name="connsiteX50" fmla="*/ 791183 w 2814536"/>
              <a:gd name="connsiteY50" fmla="*/ 926378 h 1490582"/>
              <a:gd name="connsiteX51" fmla="*/ 797668 w 2814536"/>
              <a:gd name="connsiteY51" fmla="*/ 965288 h 1490582"/>
              <a:gd name="connsiteX52" fmla="*/ 810638 w 2814536"/>
              <a:gd name="connsiteY52" fmla="*/ 997714 h 1490582"/>
              <a:gd name="connsiteX53" fmla="*/ 817123 w 2814536"/>
              <a:gd name="connsiteY53" fmla="*/ 1049595 h 1490582"/>
              <a:gd name="connsiteX54" fmla="*/ 830093 w 2814536"/>
              <a:gd name="connsiteY54" fmla="*/ 1094990 h 1490582"/>
              <a:gd name="connsiteX55" fmla="*/ 849549 w 2814536"/>
              <a:gd name="connsiteY55" fmla="*/ 1172812 h 1490582"/>
              <a:gd name="connsiteX56" fmla="*/ 856034 w 2814536"/>
              <a:gd name="connsiteY56" fmla="*/ 1192267 h 1490582"/>
              <a:gd name="connsiteX57" fmla="*/ 881974 w 2814536"/>
              <a:gd name="connsiteY57" fmla="*/ 1231178 h 1490582"/>
              <a:gd name="connsiteX58" fmla="*/ 901430 w 2814536"/>
              <a:gd name="connsiteY58" fmla="*/ 1296029 h 1490582"/>
              <a:gd name="connsiteX59" fmla="*/ 907915 w 2814536"/>
              <a:gd name="connsiteY59" fmla="*/ 1315484 h 1490582"/>
              <a:gd name="connsiteX60" fmla="*/ 927370 w 2814536"/>
              <a:gd name="connsiteY60" fmla="*/ 1328454 h 1490582"/>
              <a:gd name="connsiteX61" fmla="*/ 933855 w 2814536"/>
              <a:gd name="connsiteY61" fmla="*/ 1347910 h 1490582"/>
              <a:gd name="connsiteX62" fmla="*/ 1005191 w 2814536"/>
              <a:gd name="connsiteY62" fmla="*/ 1328454 h 1490582"/>
              <a:gd name="connsiteX63" fmla="*/ 1063557 w 2814536"/>
              <a:gd name="connsiteY63" fmla="*/ 1257118 h 1490582"/>
              <a:gd name="connsiteX64" fmla="*/ 1076527 w 2814536"/>
              <a:gd name="connsiteY64" fmla="*/ 1231178 h 1490582"/>
              <a:gd name="connsiteX65" fmla="*/ 1108953 w 2814536"/>
              <a:gd name="connsiteY65" fmla="*/ 1198752 h 1490582"/>
              <a:gd name="connsiteX66" fmla="*/ 1141379 w 2814536"/>
              <a:gd name="connsiteY66" fmla="*/ 1166327 h 1490582"/>
              <a:gd name="connsiteX67" fmla="*/ 1206230 w 2814536"/>
              <a:gd name="connsiteY67" fmla="*/ 1172812 h 1490582"/>
              <a:gd name="connsiteX68" fmla="*/ 1225685 w 2814536"/>
              <a:gd name="connsiteY68" fmla="*/ 1179297 h 1490582"/>
              <a:gd name="connsiteX69" fmla="*/ 1290536 w 2814536"/>
              <a:gd name="connsiteY69" fmla="*/ 1172812 h 1490582"/>
              <a:gd name="connsiteX70" fmla="*/ 1322962 w 2814536"/>
              <a:gd name="connsiteY70" fmla="*/ 1140386 h 1490582"/>
              <a:gd name="connsiteX71" fmla="*/ 1348902 w 2814536"/>
              <a:gd name="connsiteY71" fmla="*/ 1075535 h 1490582"/>
              <a:gd name="connsiteX72" fmla="*/ 1355387 w 2814536"/>
              <a:gd name="connsiteY72" fmla="*/ 1056080 h 1490582"/>
              <a:gd name="connsiteX73" fmla="*/ 1361872 w 2814536"/>
              <a:gd name="connsiteY73" fmla="*/ 1036624 h 1490582"/>
              <a:gd name="connsiteX74" fmla="*/ 1381327 w 2814536"/>
              <a:gd name="connsiteY74" fmla="*/ 984744 h 1490582"/>
              <a:gd name="connsiteX75" fmla="*/ 1387813 w 2814536"/>
              <a:gd name="connsiteY75" fmla="*/ 919892 h 1490582"/>
              <a:gd name="connsiteX76" fmla="*/ 1400783 w 2814536"/>
              <a:gd name="connsiteY76" fmla="*/ 855041 h 1490582"/>
              <a:gd name="connsiteX77" fmla="*/ 1407268 w 2814536"/>
              <a:gd name="connsiteY77" fmla="*/ 427024 h 1490582"/>
              <a:gd name="connsiteX78" fmla="*/ 1413753 w 2814536"/>
              <a:gd name="connsiteY78" fmla="*/ 401084 h 1490582"/>
              <a:gd name="connsiteX79" fmla="*/ 1420238 w 2814536"/>
              <a:gd name="connsiteY79" fmla="*/ 368658 h 1490582"/>
              <a:gd name="connsiteX80" fmla="*/ 1426723 w 2814536"/>
              <a:gd name="connsiteY80" fmla="*/ 323263 h 1490582"/>
              <a:gd name="connsiteX81" fmla="*/ 1439693 w 2814536"/>
              <a:gd name="connsiteY81" fmla="*/ 284352 h 1490582"/>
              <a:gd name="connsiteX82" fmla="*/ 1446179 w 2814536"/>
              <a:gd name="connsiteY82" fmla="*/ 251927 h 1490582"/>
              <a:gd name="connsiteX83" fmla="*/ 1452664 w 2814536"/>
              <a:gd name="connsiteY83" fmla="*/ 225986 h 1490582"/>
              <a:gd name="connsiteX84" fmla="*/ 1478604 w 2814536"/>
              <a:gd name="connsiteY84" fmla="*/ 187075 h 1490582"/>
              <a:gd name="connsiteX85" fmla="*/ 1491574 w 2814536"/>
              <a:gd name="connsiteY85" fmla="*/ 141680 h 1490582"/>
              <a:gd name="connsiteX86" fmla="*/ 1504545 w 2814536"/>
              <a:gd name="connsiteY86" fmla="*/ 115739 h 1490582"/>
              <a:gd name="connsiteX87" fmla="*/ 1524000 w 2814536"/>
              <a:gd name="connsiteY87" fmla="*/ 96284 h 1490582"/>
              <a:gd name="connsiteX88" fmla="*/ 1770434 w 2814536"/>
              <a:gd name="connsiteY88" fmla="*/ 70344 h 1490582"/>
              <a:gd name="connsiteX89" fmla="*/ 1809345 w 2814536"/>
              <a:gd name="connsiteY89" fmla="*/ 57373 h 1490582"/>
              <a:gd name="connsiteX90" fmla="*/ 1854740 w 2814536"/>
              <a:gd name="connsiteY90" fmla="*/ 50888 h 1490582"/>
              <a:gd name="connsiteX91" fmla="*/ 1893651 w 2814536"/>
              <a:gd name="connsiteY91" fmla="*/ 44403 h 1490582"/>
              <a:gd name="connsiteX92" fmla="*/ 2042808 w 2814536"/>
              <a:gd name="connsiteY92" fmla="*/ 37918 h 1490582"/>
              <a:gd name="connsiteX93" fmla="*/ 2081719 w 2814536"/>
              <a:gd name="connsiteY93" fmla="*/ 50888 h 1490582"/>
              <a:gd name="connsiteX94" fmla="*/ 2094689 w 2814536"/>
              <a:gd name="connsiteY94" fmla="*/ 83314 h 1490582"/>
              <a:gd name="connsiteX95" fmla="*/ 2114145 w 2814536"/>
              <a:gd name="connsiteY95" fmla="*/ 135195 h 1490582"/>
              <a:gd name="connsiteX96" fmla="*/ 2140085 w 2814536"/>
              <a:gd name="connsiteY96" fmla="*/ 187075 h 1490582"/>
              <a:gd name="connsiteX97" fmla="*/ 2159540 w 2814536"/>
              <a:gd name="connsiteY97" fmla="*/ 238956 h 1490582"/>
              <a:gd name="connsiteX98" fmla="*/ 2166025 w 2814536"/>
              <a:gd name="connsiteY98" fmla="*/ 264897 h 1490582"/>
              <a:gd name="connsiteX99" fmla="*/ 2172510 w 2814536"/>
              <a:gd name="connsiteY99" fmla="*/ 284352 h 1490582"/>
              <a:gd name="connsiteX100" fmla="*/ 2178996 w 2814536"/>
              <a:gd name="connsiteY100" fmla="*/ 342718 h 1490582"/>
              <a:gd name="connsiteX101" fmla="*/ 2191966 w 2814536"/>
              <a:gd name="connsiteY101" fmla="*/ 388114 h 1490582"/>
              <a:gd name="connsiteX102" fmla="*/ 2198451 w 2814536"/>
              <a:gd name="connsiteY102" fmla="*/ 420539 h 1490582"/>
              <a:gd name="connsiteX103" fmla="*/ 2204936 w 2814536"/>
              <a:gd name="connsiteY103" fmla="*/ 439995 h 1490582"/>
              <a:gd name="connsiteX104" fmla="*/ 2230876 w 2814536"/>
              <a:gd name="connsiteY104" fmla="*/ 517816 h 1490582"/>
              <a:gd name="connsiteX105" fmla="*/ 2237362 w 2814536"/>
              <a:gd name="connsiteY105" fmla="*/ 582667 h 1490582"/>
              <a:gd name="connsiteX106" fmla="*/ 2243847 w 2814536"/>
              <a:gd name="connsiteY106" fmla="*/ 602122 h 1490582"/>
              <a:gd name="connsiteX107" fmla="*/ 2250332 w 2814536"/>
              <a:gd name="connsiteY107" fmla="*/ 666973 h 1490582"/>
              <a:gd name="connsiteX108" fmla="*/ 2263302 w 2814536"/>
              <a:gd name="connsiteY108" fmla="*/ 744795 h 1490582"/>
              <a:gd name="connsiteX109" fmla="*/ 2276272 w 2814536"/>
              <a:gd name="connsiteY109" fmla="*/ 1036624 h 1490582"/>
              <a:gd name="connsiteX110" fmla="*/ 2282757 w 2814536"/>
              <a:gd name="connsiteY110" fmla="*/ 1179297 h 1490582"/>
              <a:gd name="connsiteX111" fmla="*/ 2295727 w 2814536"/>
              <a:gd name="connsiteY111" fmla="*/ 1250633 h 1490582"/>
              <a:gd name="connsiteX112" fmla="*/ 2302213 w 2814536"/>
              <a:gd name="connsiteY112" fmla="*/ 1276573 h 1490582"/>
              <a:gd name="connsiteX113" fmla="*/ 2315183 w 2814536"/>
              <a:gd name="connsiteY113" fmla="*/ 1341424 h 1490582"/>
              <a:gd name="connsiteX114" fmla="*/ 2328153 w 2814536"/>
              <a:gd name="connsiteY114" fmla="*/ 1354395 h 1490582"/>
              <a:gd name="connsiteX115" fmla="*/ 2347608 w 2814536"/>
              <a:gd name="connsiteY115" fmla="*/ 1367365 h 1490582"/>
              <a:gd name="connsiteX116" fmla="*/ 2354093 w 2814536"/>
              <a:gd name="connsiteY116" fmla="*/ 1399790 h 1490582"/>
              <a:gd name="connsiteX117" fmla="*/ 2367064 w 2814536"/>
              <a:gd name="connsiteY117" fmla="*/ 1412761 h 1490582"/>
              <a:gd name="connsiteX118" fmla="*/ 2412459 w 2814536"/>
              <a:gd name="connsiteY118" fmla="*/ 1464641 h 1490582"/>
              <a:gd name="connsiteX119" fmla="*/ 2425430 w 2814536"/>
              <a:gd name="connsiteY119" fmla="*/ 1477612 h 1490582"/>
              <a:gd name="connsiteX120" fmla="*/ 2464340 w 2814536"/>
              <a:gd name="connsiteY120" fmla="*/ 1490582 h 1490582"/>
              <a:gd name="connsiteX121" fmla="*/ 2529191 w 2814536"/>
              <a:gd name="connsiteY121" fmla="*/ 1477612 h 1490582"/>
              <a:gd name="connsiteX122" fmla="*/ 2548647 w 2814536"/>
              <a:gd name="connsiteY122" fmla="*/ 1471127 h 1490582"/>
              <a:gd name="connsiteX123" fmla="*/ 2607013 w 2814536"/>
              <a:gd name="connsiteY123" fmla="*/ 1458156 h 1490582"/>
              <a:gd name="connsiteX124" fmla="*/ 2736715 w 2814536"/>
              <a:gd name="connsiteY124" fmla="*/ 1464641 h 1490582"/>
              <a:gd name="connsiteX125" fmla="*/ 2775625 w 2814536"/>
              <a:gd name="connsiteY125" fmla="*/ 1477612 h 1490582"/>
              <a:gd name="connsiteX126" fmla="*/ 2814536 w 2814536"/>
              <a:gd name="connsiteY126" fmla="*/ 1490582 h 1490582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814568" h="1510121">
                <a:moveTo>
                  <a:pt x="0" y="1510121"/>
                </a:moveTo>
                <a:cubicBezTo>
                  <a:pt x="31922" y="1488839"/>
                  <a:pt x="10515" y="1436360"/>
                  <a:pt x="32457" y="1399790"/>
                </a:cubicBezTo>
                <a:cubicBezTo>
                  <a:pt x="40477" y="1386423"/>
                  <a:pt x="51427" y="1374823"/>
                  <a:pt x="58398" y="1360880"/>
                </a:cubicBezTo>
                <a:cubicBezTo>
                  <a:pt x="89172" y="1299331"/>
                  <a:pt x="72737" y="1324467"/>
                  <a:pt x="103794" y="1283058"/>
                </a:cubicBezTo>
                <a:cubicBezTo>
                  <a:pt x="117291" y="1229069"/>
                  <a:pt x="100856" y="1282450"/>
                  <a:pt x="123249" y="1237663"/>
                </a:cubicBezTo>
                <a:cubicBezTo>
                  <a:pt x="126306" y="1231549"/>
                  <a:pt x="126677" y="1224321"/>
                  <a:pt x="129734" y="1218207"/>
                </a:cubicBezTo>
                <a:cubicBezTo>
                  <a:pt x="133220" y="1211236"/>
                  <a:pt x="139539" y="1205874"/>
                  <a:pt x="142704" y="1198752"/>
                </a:cubicBezTo>
                <a:cubicBezTo>
                  <a:pt x="148257" y="1186258"/>
                  <a:pt x="148090" y="1171217"/>
                  <a:pt x="155674" y="1159841"/>
                </a:cubicBezTo>
                <a:lnTo>
                  <a:pt x="181615" y="1120931"/>
                </a:lnTo>
                <a:cubicBezTo>
                  <a:pt x="211138" y="1032358"/>
                  <a:pt x="178928" y="1122879"/>
                  <a:pt x="207555" y="1056080"/>
                </a:cubicBezTo>
                <a:cubicBezTo>
                  <a:pt x="210248" y="1049797"/>
                  <a:pt x="211347" y="1042907"/>
                  <a:pt x="214040" y="1036624"/>
                </a:cubicBezTo>
                <a:cubicBezTo>
                  <a:pt x="217848" y="1027738"/>
                  <a:pt x="223203" y="1019570"/>
                  <a:pt x="227011" y="1010684"/>
                </a:cubicBezTo>
                <a:cubicBezTo>
                  <a:pt x="234275" y="993735"/>
                  <a:pt x="234497" y="983569"/>
                  <a:pt x="239981" y="965288"/>
                </a:cubicBezTo>
                <a:cubicBezTo>
                  <a:pt x="243909" y="952193"/>
                  <a:pt x="245368" y="937754"/>
                  <a:pt x="252951" y="926378"/>
                </a:cubicBezTo>
                <a:cubicBezTo>
                  <a:pt x="269713" y="901234"/>
                  <a:pt x="263456" y="914316"/>
                  <a:pt x="272406" y="887467"/>
                </a:cubicBezTo>
                <a:cubicBezTo>
                  <a:pt x="274568" y="874497"/>
                  <a:pt x="276539" y="861493"/>
                  <a:pt x="278891" y="848556"/>
                </a:cubicBezTo>
                <a:cubicBezTo>
                  <a:pt x="280863" y="837711"/>
                  <a:pt x="283701" y="827025"/>
                  <a:pt x="285377" y="816131"/>
                </a:cubicBezTo>
                <a:cubicBezTo>
                  <a:pt x="297524" y="737179"/>
                  <a:pt x="285305" y="790479"/>
                  <a:pt x="298347" y="738310"/>
                </a:cubicBezTo>
                <a:cubicBezTo>
                  <a:pt x="303352" y="698268"/>
                  <a:pt x="303215" y="689113"/>
                  <a:pt x="311317" y="654003"/>
                </a:cubicBezTo>
                <a:cubicBezTo>
                  <a:pt x="315325" y="636634"/>
                  <a:pt x="316315" y="618066"/>
                  <a:pt x="324287" y="602122"/>
                </a:cubicBezTo>
                <a:cubicBezTo>
                  <a:pt x="328610" y="593475"/>
                  <a:pt x="333449" y="585068"/>
                  <a:pt x="337257" y="576182"/>
                </a:cubicBezTo>
                <a:cubicBezTo>
                  <a:pt x="339950" y="569899"/>
                  <a:pt x="340685" y="562841"/>
                  <a:pt x="343742" y="556727"/>
                </a:cubicBezTo>
                <a:cubicBezTo>
                  <a:pt x="349379" y="545453"/>
                  <a:pt x="356713" y="535110"/>
                  <a:pt x="363198" y="524301"/>
                </a:cubicBezTo>
                <a:cubicBezTo>
                  <a:pt x="365360" y="515654"/>
                  <a:pt x="366172" y="506553"/>
                  <a:pt x="369683" y="498361"/>
                </a:cubicBezTo>
                <a:cubicBezTo>
                  <a:pt x="372753" y="491197"/>
                  <a:pt x="378921" y="485748"/>
                  <a:pt x="382653" y="478905"/>
                </a:cubicBezTo>
                <a:cubicBezTo>
                  <a:pt x="391912" y="461931"/>
                  <a:pt x="402480" y="445367"/>
                  <a:pt x="408594" y="427024"/>
                </a:cubicBezTo>
                <a:cubicBezTo>
                  <a:pt x="410756" y="420539"/>
                  <a:pt x="411759" y="413545"/>
                  <a:pt x="415079" y="407569"/>
                </a:cubicBezTo>
                <a:cubicBezTo>
                  <a:pt x="422649" y="393942"/>
                  <a:pt x="434048" y="382601"/>
                  <a:pt x="441019" y="368658"/>
                </a:cubicBezTo>
                <a:cubicBezTo>
                  <a:pt x="445342" y="360011"/>
                  <a:pt x="450181" y="351604"/>
                  <a:pt x="453989" y="342718"/>
                </a:cubicBezTo>
                <a:cubicBezTo>
                  <a:pt x="456682" y="336435"/>
                  <a:pt x="456682" y="328951"/>
                  <a:pt x="460474" y="323263"/>
                </a:cubicBezTo>
                <a:cubicBezTo>
                  <a:pt x="465562" y="315632"/>
                  <a:pt x="474058" y="310853"/>
                  <a:pt x="479930" y="303807"/>
                </a:cubicBezTo>
                <a:cubicBezTo>
                  <a:pt x="506951" y="271382"/>
                  <a:pt x="476687" y="295161"/>
                  <a:pt x="512355" y="271382"/>
                </a:cubicBezTo>
                <a:cubicBezTo>
                  <a:pt x="512753" y="271448"/>
                  <a:pt x="562318" y="277630"/>
                  <a:pt x="570721" y="284352"/>
                </a:cubicBezTo>
                <a:cubicBezTo>
                  <a:pt x="576807" y="289221"/>
                  <a:pt x="578822" y="297721"/>
                  <a:pt x="583691" y="303807"/>
                </a:cubicBezTo>
                <a:cubicBezTo>
                  <a:pt x="587511" y="308582"/>
                  <a:pt x="592338" y="312454"/>
                  <a:pt x="596662" y="316778"/>
                </a:cubicBezTo>
                <a:cubicBezTo>
                  <a:pt x="598824" y="323263"/>
                  <a:pt x="600090" y="330119"/>
                  <a:pt x="603147" y="336233"/>
                </a:cubicBezTo>
                <a:cubicBezTo>
                  <a:pt x="612175" y="354289"/>
                  <a:pt x="621231" y="360802"/>
                  <a:pt x="635572" y="375144"/>
                </a:cubicBezTo>
                <a:cubicBezTo>
                  <a:pt x="651126" y="421805"/>
                  <a:pt x="632250" y="363520"/>
                  <a:pt x="648542" y="420539"/>
                </a:cubicBezTo>
                <a:cubicBezTo>
                  <a:pt x="659376" y="458457"/>
                  <a:pt x="651376" y="420316"/>
                  <a:pt x="661513" y="465935"/>
                </a:cubicBezTo>
                <a:cubicBezTo>
                  <a:pt x="663904" y="476695"/>
                  <a:pt x="665098" y="487727"/>
                  <a:pt x="667998" y="498361"/>
                </a:cubicBezTo>
                <a:cubicBezTo>
                  <a:pt x="671595" y="511551"/>
                  <a:pt x="680968" y="537271"/>
                  <a:pt x="680968" y="537271"/>
                </a:cubicBezTo>
                <a:cubicBezTo>
                  <a:pt x="685662" y="565433"/>
                  <a:pt x="687895" y="581412"/>
                  <a:pt x="693938" y="608607"/>
                </a:cubicBezTo>
                <a:cubicBezTo>
                  <a:pt x="695871" y="617308"/>
                  <a:pt x="697862" y="626011"/>
                  <a:pt x="700423" y="634548"/>
                </a:cubicBezTo>
                <a:cubicBezTo>
                  <a:pt x="704352" y="647643"/>
                  <a:pt x="713394" y="673458"/>
                  <a:pt x="713394" y="673458"/>
                </a:cubicBezTo>
                <a:cubicBezTo>
                  <a:pt x="715556" y="686428"/>
                  <a:pt x="716690" y="699612"/>
                  <a:pt x="719879" y="712369"/>
                </a:cubicBezTo>
                <a:cubicBezTo>
                  <a:pt x="719880" y="712374"/>
                  <a:pt x="736091" y="761005"/>
                  <a:pt x="739334" y="770735"/>
                </a:cubicBezTo>
                <a:cubicBezTo>
                  <a:pt x="741496" y="777220"/>
                  <a:pt x="744161" y="783558"/>
                  <a:pt x="745819" y="790190"/>
                </a:cubicBezTo>
                <a:cubicBezTo>
                  <a:pt x="747981" y="798837"/>
                  <a:pt x="749174" y="807785"/>
                  <a:pt x="752304" y="816131"/>
                </a:cubicBezTo>
                <a:cubicBezTo>
                  <a:pt x="755698" y="825183"/>
                  <a:pt x="760951" y="833424"/>
                  <a:pt x="765274" y="842071"/>
                </a:cubicBezTo>
                <a:cubicBezTo>
                  <a:pt x="767436" y="852880"/>
                  <a:pt x="769085" y="863803"/>
                  <a:pt x="771759" y="874497"/>
                </a:cubicBezTo>
                <a:cubicBezTo>
                  <a:pt x="775145" y="888041"/>
                  <a:pt x="787255" y="916477"/>
                  <a:pt x="791215" y="926378"/>
                </a:cubicBezTo>
                <a:cubicBezTo>
                  <a:pt x="793377" y="939348"/>
                  <a:pt x="794240" y="952602"/>
                  <a:pt x="797700" y="965288"/>
                </a:cubicBezTo>
                <a:cubicBezTo>
                  <a:pt x="800763" y="976519"/>
                  <a:pt x="808052" y="986371"/>
                  <a:pt x="810670" y="997714"/>
                </a:cubicBezTo>
                <a:cubicBezTo>
                  <a:pt x="814589" y="1014696"/>
                  <a:pt x="814290" y="1032404"/>
                  <a:pt x="817155" y="1049595"/>
                </a:cubicBezTo>
                <a:cubicBezTo>
                  <a:pt x="826568" y="1106074"/>
                  <a:pt x="819847" y="1048744"/>
                  <a:pt x="830125" y="1094990"/>
                </a:cubicBezTo>
                <a:cubicBezTo>
                  <a:pt x="847592" y="1173585"/>
                  <a:pt x="823373" y="1094187"/>
                  <a:pt x="849581" y="1172812"/>
                </a:cubicBezTo>
                <a:cubicBezTo>
                  <a:pt x="851743" y="1179297"/>
                  <a:pt x="852274" y="1186579"/>
                  <a:pt x="856066" y="1192267"/>
                </a:cubicBezTo>
                <a:cubicBezTo>
                  <a:pt x="864713" y="1205237"/>
                  <a:pt x="877076" y="1216390"/>
                  <a:pt x="882006" y="1231178"/>
                </a:cubicBezTo>
                <a:cubicBezTo>
                  <a:pt x="912822" y="1323619"/>
                  <a:pt x="881865" y="1227438"/>
                  <a:pt x="901462" y="1296029"/>
                </a:cubicBezTo>
                <a:cubicBezTo>
                  <a:pt x="903340" y="1302602"/>
                  <a:pt x="903677" y="1310146"/>
                  <a:pt x="907947" y="1315484"/>
                </a:cubicBezTo>
                <a:cubicBezTo>
                  <a:pt x="912816" y="1321570"/>
                  <a:pt x="920917" y="1324131"/>
                  <a:pt x="927402" y="1328454"/>
                </a:cubicBezTo>
                <a:cubicBezTo>
                  <a:pt x="929564" y="1334939"/>
                  <a:pt x="927214" y="1346427"/>
                  <a:pt x="933887" y="1347910"/>
                </a:cubicBezTo>
                <a:cubicBezTo>
                  <a:pt x="960219" y="1353761"/>
                  <a:pt x="986151" y="1345142"/>
                  <a:pt x="1005223" y="1328454"/>
                </a:cubicBezTo>
                <a:cubicBezTo>
                  <a:pt x="1028846" y="1307784"/>
                  <a:pt x="1049389" y="1285519"/>
                  <a:pt x="1063589" y="1257118"/>
                </a:cubicBezTo>
                <a:cubicBezTo>
                  <a:pt x="1067912" y="1248471"/>
                  <a:pt x="1070624" y="1238809"/>
                  <a:pt x="1076559" y="1231178"/>
                </a:cubicBezTo>
                <a:cubicBezTo>
                  <a:pt x="1085944" y="1219112"/>
                  <a:pt x="1100506" y="1211471"/>
                  <a:pt x="1108985" y="1198752"/>
                </a:cubicBezTo>
                <a:cubicBezTo>
                  <a:pt x="1126278" y="1172812"/>
                  <a:pt x="1115470" y="1183620"/>
                  <a:pt x="1141411" y="1166327"/>
                </a:cubicBezTo>
                <a:cubicBezTo>
                  <a:pt x="1163028" y="1168489"/>
                  <a:pt x="1184790" y="1169509"/>
                  <a:pt x="1206262" y="1172812"/>
                </a:cubicBezTo>
                <a:cubicBezTo>
                  <a:pt x="1213018" y="1173851"/>
                  <a:pt x="1218881" y="1179297"/>
                  <a:pt x="1225717" y="1179297"/>
                </a:cubicBezTo>
                <a:cubicBezTo>
                  <a:pt x="1247442" y="1179297"/>
                  <a:pt x="1268951" y="1174974"/>
                  <a:pt x="1290568" y="1172812"/>
                </a:cubicBezTo>
                <a:cubicBezTo>
                  <a:pt x="1301377" y="1162003"/>
                  <a:pt x="1316158" y="1154058"/>
                  <a:pt x="1322994" y="1140386"/>
                </a:cubicBezTo>
                <a:cubicBezTo>
                  <a:pt x="1342079" y="1102217"/>
                  <a:pt x="1332907" y="1123618"/>
                  <a:pt x="1348934" y="1075535"/>
                </a:cubicBezTo>
                <a:lnTo>
                  <a:pt x="1355419" y="1056080"/>
                </a:lnTo>
                <a:cubicBezTo>
                  <a:pt x="1357581" y="1049595"/>
                  <a:pt x="1358847" y="1042738"/>
                  <a:pt x="1361904" y="1036624"/>
                </a:cubicBezTo>
                <a:cubicBezTo>
                  <a:pt x="1378860" y="1002712"/>
                  <a:pt x="1372529" y="1020063"/>
                  <a:pt x="1381359" y="984744"/>
                </a:cubicBezTo>
                <a:cubicBezTo>
                  <a:pt x="1383521" y="963127"/>
                  <a:pt x="1384622" y="941377"/>
                  <a:pt x="1387845" y="919892"/>
                </a:cubicBezTo>
                <a:cubicBezTo>
                  <a:pt x="1391115" y="898091"/>
                  <a:pt x="1400815" y="855041"/>
                  <a:pt x="1400815" y="855041"/>
                </a:cubicBezTo>
                <a:cubicBezTo>
                  <a:pt x="1402977" y="712369"/>
                  <a:pt x="1403225" y="569655"/>
                  <a:pt x="1407300" y="427024"/>
                </a:cubicBezTo>
                <a:cubicBezTo>
                  <a:pt x="1407555" y="418115"/>
                  <a:pt x="1411852" y="409785"/>
                  <a:pt x="1413785" y="401084"/>
                </a:cubicBezTo>
                <a:cubicBezTo>
                  <a:pt x="1416176" y="390324"/>
                  <a:pt x="1418458" y="379531"/>
                  <a:pt x="1420270" y="368658"/>
                </a:cubicBezTo>
                <a:cubicBezTo>
                  <a:pt x="1422783" y="353581"/>
                  <a:pt x="1423318" y="338157"/>
                  <a:pt x="1426755" y="323263"/>
                </a:cubicBezTo>
                <a:cubicBezTo>
                  <a:pt x="1429829" y="309941"/>
                  <a:pt x="1437043" y="297758"/>
                  <a:pt x="1439725" y="284352"/>
                </a:cubicBezTo>
                <a:cubicBezTo>
                  <a:pt x="1441887" y="273544"/>
                  <a:pt x="1443820" y="262687"/>
                  <a:pt x="1446211" y="251927"/>
                </a:cubicBezTo>
                <a:cubicBezTo>
                  <a:pt x="1448145" y="243226"/>
                  <a:pt x="1448710" y="233958"/>
                  <a:pt x="1452696" y="225986"/>
                </a:cubicBezTo>
                <a:cubicBezTo>
                  <a:pt x="1459667" y="212043"/>
                  <a:pt x="1478636" y="187075"/>
                  <a:pt x="1478636" y="187075"/>
                </a:cubicBezTo>
                <a:cubicBezTo>
                  <a:pt x="1481927" y="173913"/>
                  <a:pt x="1486024" y="154704"/>
                  <a:pt x="1491606" y="141680"/>
                </a:cubicBezTo>
                <a:cubicBezTo>
                  <a:pt x="1495414" y="132794"/>
                  <a:pt x="1498958" y="123606"/>
                  <a:pt x="1504577" y="115739"/>
                </a:cubicBezTo>
                <a:cubicBezTo>
                  <a:pt x="1509908" y="108276"/>
                  <a:pt x="1517547" y="102769"/>
                  <a:pt x="1524032" y="96284"/>
                </a:cubicBezTo>
                <a:cubicBezTo>
                  <a:pt x="1556127" y="0"/>
                  <a:pt x="1520084" y="87813"/>
                  <a:pt x="1770466" y="70344"/>
                </a:cubicBezTo>
                <a:cubicBezTo>
                  <a:pt x="1784105" y="69392"/>
                  <a:pt x="1795842" y="59307"/>
                  <a:pt x="1809377" y="57373"/>
                </a:cubicBezTo>
                <a:lnTo>
                  <a:pt x="1854772" y="50888"/>
                </a:lnTo>
                <a:cubicBezTo>
                  <a:pt x="1867768" y="48889"/>
                  <a:pt x="1880565" y="45308"/>
                  <a:pt x="1893683" y="44403"/>
                </a:cubicBezTo>
                <a:cubicBezTo>
                  <a:pt x="1943331" y="40979"/>
                  <a:pt x="1993121" y="40080"/>
                  <a:pt x="2042840" y="37918"/>
                </a:cubicBezTo>
                <a:cubicBezTo>
                  <a:pt x="2055810" y="42241"/>
                  <a:pt x="2071462" y="41885"/>
                  <a:pt x="2081751" y="50888"/>
                </a:cubicBezTo>
                <a:cubicBezTo>
                  <a:pt x="2090512" y="58554"/>
                  <a:pt x="2089993" y="72676"/>
                  <a:pt x="2094721" y="83314"/>
                </a:cubicBezTo>
                <a:cubicBezTo>
                  <a:pt x="2130100" y="162917"/>
                  <a:pt x="2088361" y="57749"/>
                  <a:pt x="2114177" y="135195"/>
                </a:cubicBezTo>
                <a:cubicBezTo>
                  <a:pt x="2136621" y="202525"/>
                  <a:pt x="2116285" y="139409"/>
                  <a:pt x="2140117" y="187075"/>
                </a:cubicBezTo>
                <a:cubicBezTo>
                  <a:pt x="2144684" y="196209"/>
                  <a:pt x="2155831" y="225861"/>
                  <a:pt x="2159572" y="238956"/>
                </a:cubicBezTo>
                <a:cubicBezTo>
                  <a:pt x="2162021" y="247526"/>
                  <a:pt x="2163608" y="256327"/>
                  <a:pt x="2166057" y="264897"/>
                </a:cubicBezTo>
                <a:cubicBezTo>
                  <a:pt x="2167935" y="271470"/>
                  <a:pt x="2170380" y="277867"/>
                  <a:pt x="2172542" y="284352"/>
                </a:cubicBezTo>
                <a:cubicBezTo>
                  <a:pt x="2174704" y="303807"/>
                  <a:pt x="2176051" y="323371"/>
                  <a:pt x="2179028" y="342718"/>
                </a:cubicBezTo>
                <a:cubicBezTo>
                  <a:pt x="2183880" y="374255"/>
                  <a:pt x="2185219" y="360996"/>
                  <a:pt x="2191998" y="388114"/>
                </a:cubicBezTo>
                <a:cubicBezTo>
                  <a:pt x="2194671" y="398807"/>
                  <a:pt x="2195810" y="409846"/>
                  <a:pt x="2198483" y="420539"/>
                </a:cubicBezTo>
                <a:cubicBezTo>
                  <a:pt x="2200141" y="427171"/>
                  <a:pt x="2203169" y="433400"/>
                  <a:pt x="2204968" y="439995"/>
                </a:cubicBezTo>
                <a:cubicBezTo>
                  <a:pt x="2223345" y="507379"/>
                  <a:pt x="2208305" y="472609"/>
                  <a:pt x="2230908" y="517816"/>
                </a:cubicBezTo>
                <a:cubicBezTo>
                  <a:pt x="2233070" y="539433"/>
                  <a:pt x="2234090" y="561195"/>
                  <a:pt x="2237394" y="582667"/>
                </a:cubicBezTo>
                <a:cubicBezTo>
                  <a:pt x="2238433" y="589423"/>
                  <a:pt x="2242840" y="595366"/>
                  <a:pt x="2243879" y="602122"/>
                </a:cubicBezTo>
                <a:cubicBezTo>
                  <a:pt x="2247182" y="623594"/>
                  <a:pt x="2247826" y="645397"/>
                  <a:pt x="2250364" y="666973"/>
                </a:cubicBezTo>
                <a:cubicBezTo>
                  <a:pt x="2254960" y="706044"/>
                  <a:pt x="2256337" y="709810"/>
                  <a:pt x="2263334" y="744795"/>
                </a:cubicBezTo>
                <a:cubicBezTo>
                  <a:pt x="2267657" y="842071"/>
                  <a:pt x="2271948" y="939349"/>
                  <a:pt x="2276304" y="1036624"/>
                </a:cubicBezTo>
                <a:cubicBezTo>
                  <a:pt x="2278433" y="1084183"/>
                  <a:pt x="2271243" y="1133112"/>
                  <a:pt x="2282789" y="1179297"/>
                </a:cubicBezTo>
                <a:cubicBezTo>
                  <a:pt x="2297500" y="1238141"/>
                  <a:pt x="2280264" y="1165415"/>
                  <a:pt x="2295759" y="1250633"/>
                </a:cubicBezTo>
                <a:cubicBezTo>
                  <a:pt x="2297353" y="1259402"/>
                  <a:pt x="2300651" y="1267804"/>
                  <a:pt x="2302245" y="1276573"/>
                </a:cubicBezTo>
                <a:cubicBezTo>
                  <a:pt x="2303810" y="1285179"/>
                  <a:pt x="2306529" y="1326947"/>
                  <a:pt x="2315215" y="1341424"/>
                </a:cubicBezTo>
                <a:cubicBezTo>
                  <a:pt x="2318361" y="1346667"/>
                  <a:pt x="2323411" y="1350575"/>
                  <a:pt x="2328185" y="1354395"/>
                </a:cubicBezTo>
                <a:cubicBezTo>
                  <a:pt x="2334271" y="1359264"/>
                  <a:pt x="2341155" y="1363042"/>
                  <a:pt x="2347640" y="1367365"/>
                </a:cubicBezTo>
                <a:cubicBezTo>
                  <a:pt x="2349802" y="1378173"/>
                  <a:pt x="2349783" y="1389659"/>
                  <a:pt x="2354125" y="1399790"/>
                </a:cubicBezTo>
                <a:cubicBezTo>
                  <a:pt x="2356534" y="1405410"/>
                  <a:pt x="2363427" y="1407869"/>
                  <a:pt x="2367096" y="1412761"/>
                </a:cubicBezTo>
                <a:cubicBezTo>
                  <a:pt x="2423031" y="1487341"/>
                  <a:pt x="2367230" y="1428432"/>
                  <a:pt x="2412491" y="1464641"/>
                </a:cubicBezTo>
                <a:cubicBezTo>
                  <a:pt x="2417266" y="1468461"/>
                  <a:pt x="2419993" y="1474877"/>
                  <a:pt x="2425462" y="1477612"/>
                </a:cubicBezTo>
                <a:cubicBezTo>
                  <a:pt x="2437690" y="1483726"/>
                  <a:pt x="2464372" y="1490582"/>
                  <a:pt x="2464372" y="1490582"/>
                </a:cubicBezTo>
                <a:cubicBezTo>
                  <a:pt x="2485989" y="1486259"/>
                  <a:pt x="2508309" y="1484583"/>
                  <a:pt x="2529223" y="1477612"/>
                </a:cubicBezTo>
                <a:cubicBezTo>
                  <a:pt x="2535708" y="1475450"/>
                  <a:pt x="2542106" y="1473005"/>
                  <a:pt x="2548679" y="1471127"/>
                </a:cubicBezTo>
                <a:cubicBezTo>
                  <a:pt x="2570062" y="1465017"/>
                  <a:pt x="2584740" y="1462617"/>
                  <a:pt x="2607045" y="1458156"/>
                </a:cubicBezTo>
                <a:cubicBezTo>
                  <a:pt x="2650279" y="1460318"/>
                  <a:pt x="2693744" y="1459679"/>
                  <a:pt x="2736747" y="1464641"/>
                </a:cubicBezTo>
                <a:cubicBezTo>
                  <a:pt x="2750329" y="1466208"/>
                  <a:pt x="2762393" y="1474296"/>
                  <a:pt x="2775657" y="1477612"/>
                </a:cubicBezTo>
                <a:cubicBezTo>
                  <a:pt x="2806287" y="1485269"/>
                  <a:pt x="2793626" y="1480111"/>
                  <a:pt x="2814568" y="149058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378"/>
            <a:endParaRPr lang="en-GB" kern="0" dirty="0">
              <a:solidFill>
                <a:prstClr val="black"/>
              </a:solidFill>
            </a:endParaRPr>
          </a:p>
        </p:txBody>
      </p:sp>
      <p:pic>
        <p:nvPicPr>
          <p:cNvPr id="33800" name="Picture 8" descr="http://www.sciweavers.org/download/Tex2Img_137397279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1686" y="4214818"/>
            <a:ext cx="222252" cy="152402"/>
          </a:xfrm>
          <a:prstGeom prst="rect">
            <a:avLst/>
          </a:prstGeom>
          <a:noFill/>
        </p:spPr>
      </p:pic>
      <p:pic>
        <p:nvPicPr>
          <p:cNvPr id="33802" name="Picture 10" descr="http://www.sciweavers.org/download/Tex2Img_1373972833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38348" y="2500306"/>
            <a:ext cx="473076" cy="256488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>
            <a:endCxn id="33808" idx="1"/>
          </p:cNvCxnSpPr>
          <p:nvPr/>
        </p:nvCxnSpPr>
        <p:spPr>
          <a:xfrm flipV="1">
            <a:off x="4595803" y="2995607"/>
            <a:ext cx="1785950" cy="476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algn="t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08" name="Picture 16" descr="http://www.sciweavers.org/download/Tex2Img_137397317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53" y="2562210"/>
            <a:ext cx="1151840" cy="866790"/>
          </a:xfrm>
          <a:prstGeom prst="rect">
            <a:avLst/>
          </a:prstGeom>
          <a:noFill/>
        </p:spPr>
      </p:pic>
      <p:pic>
        <p:nvPicPr>
          <p:cNvPr id="33810" name="Picture 18" descr="http://www.sciweavers.org/download/Tex2Img_1373976702.png"/>
          <p:cNvPicPr>
            <a:picLocks noChangeAspect="1" noChangeArrowheads="1"/>
          </p:cNvPicPr>
          <p:nvPr/>
        </p:nvPicPr>
        <p:blipFill>
          <a:blip r:embed="rId6" cstate="screen">
            <a:lum bright="70000" contrast="-70000"/>
          </a:blip>
          <a:srcRect/>
          <a:stretch>
            <a:fillRect/>
          </a:stretch>
        </p:blipFill>
        <p:spPr bwMode="auto">
          <a:xfrm>
            <a:off x="5500683" y="4357695"/>
            <a:ext cx="166690" cy="16669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2520990" y="43048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i="1" kern="0" dirty="0">
                <a:solidFill>
                  <a:srgbClr val="4BACC6">
                    <a:lumMod val="20000"/>
                    <a:lumOff val="80000"/>
                  </a:srgbClr>
                </a:solidFill>
              </a:rPr>
              <a:t>0</a:t>
            </a:r>
            <a:endParaRPr lang="en-GB" i="1" kern="0" dirty="0">
              <a:solidFill>
                <a:srgbClr val="4BACC6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25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04996" y="896291"/>
            <a:ext cx="7991532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sampling function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2596333" y="1857365"/>
            <a:ext cx="2940974" cy="1347415"/>
          </a:xfrm>
          <a:custGeom>
            <a:avLst/>
            <a:gdLst>
              <a:gd name="connsiteX0" fmla="*/ 0 w 2814536"/>
              <a:gd name="connsiteY0" fmla="*/ 1438701 h 1490582"/>
              <a:gd name="connsiteX1" fmla="*/ 32425 w 2814536"/>
              <a:gd name="connsiteY1" fmla="*/ 1399790 h 1490582"/>
              <a:gd name="connsiteX2" fmla="*/ 58366 w 2814536"/>
              <a:gd name="connsiteY2" fmla="*/ 1360880 h 1490582"/>
              <a:gd name="connsiteX3" fmla="*/ 103762 w 2814536"/>
              <a:gd name="connsiteY3" fmla="*/ 1283058 h 1490582"/>
              <a:gd name="connsiteX4" fmla="*/ 123217 w 2814536"/>
              <a:gd name="connsiteY4" fmla="*/ 1237663 h 1490582"/>
              <a:gd name="connsiteX5" fmla="*/ 129702 w 2814536"/>
              <a:gd name="connsiteY5" fmla="*/ 1218207 h 1490582"/>
              <a:gd name="connsiteX6" fmla="*/ 142672 w 2814536"/>
              <a:gd name="connsiteY6" fmla="*/ 1198752 h 1490582"/>
              <a:gd name="connsiteX7" fmla="*/ 155642 w 2814536"/>
              <a:gd name="connsiteY7" fmla="*/ 1159841 h 1490582"/>
              <a:gd name="connsiteX8" fmla="*/ 181583 w 2814536"/>
              <a:gd name="connsiteY8" fmla="*/ 1120931 h 1490582"/>
              <a:gd name="connsiteX9" fmla="*/ 207523 w 2814536"/>
              <a:gd name="connsiteY9" fmla="*/ 1056080 h 1490582"/>
              <a:gd name="connsiteX10" fmla="*/ 214008 w 2814536"/>
              <a:gd name="connsiteY10" fmla="*/ 1036624 h 1490582"/>
              <a:gd name="connsiteX11" fmla="*/ 226979 w 2814536"/>
              <a:gd name="connsiteY11" fmla="*/ 1010684 h 1490582"/>
              <a:gd name="connsiteX12" fmla="*/ 239949 w 2814536"/>
              <a:gd name="connsiteY12" fmla="*/ 965288 h 1490582"/>
              <a:gd name="connsiteX13" fmla="*/ 252919 w 2814536"/>
              <a:gd name="connsiteY13" fmla="*/ 926378 h 1490582"/>
              <a:gd name="connsiteX14" fmla="*/ 272374 w 2814536"/>
              <a:gd name="connsiteY14" fmla="*/ 887467 h 1490582"/>
              <a:gd name="connsiteX15" fmla="*/ 278859 w 2814536"/>
              <a:gd name="connsiteY15" fmla="*/ 848556 h 1490582"/>
              <a:gd name="connsiteX16" fmla="*/ 285345 w 2814536"/>
              <a:gd name="connsiteY16" fmla="*/ 816131 h 1490582"/>
              <a:gd name="connsiteX17" fmla="*/ 298315 w 2814536"/>
              <a:gd name="connsiteY17" fmla="*/ 738310 h 1490582"/>
              <a:gd name="connsiteX18" fmla="*/ 311285 w 2814536"/>
              <a:gd name="connsiteY18" fmla="*/ 654003 h 1490582"/>
              <a:gd name="connsiteX19" fmla="*/ 324255 w 2814536"/>
              <a:gd name="connsiteY19" fmla="*/ 602122 h 1490582"/>
              <a:gd name="connsiteX20" fmla="*/ 337225 w 2814536"/>
              <a:gd name="connsiteY20" fmla="*/ 576182 h 1490582"/>
              <a:gd name="connsiteX21" fmla="*/ 343710 w 2814536"/>
              <a:gd name="connsiteY21" fmla="*/ 556727 h 1490582"/>
              <a:gd name="connsiteX22" fmla="*/ 363166 w 2814536"/>
              <a:gd name="connsiteY22" fmla="*/ 524301 h 1490582"/>
              <a:gd name="connsiteX23" fmla="*/ 369651 w 2814536"/>
              <a:gd name="connsiteY23" fmla="*/ 498361 h 1490582"/>
              <a:gd name="connsiteX24" fmla="*/ 382621 w 2814536"/>
              <a:gd name="connsiteY24" fmla="*/ 478905 h 1490582"/>
              <a:gd name="connsiteX25" fmla="*/ 408562 w 2814536"/>
              <a:gd name="connsiteY25" fmla="*/ 427024 h 1490582"/>
              <a:gd name="connsiteX26" fmla="*/ 415047 w 2814536"/>
              <a:gd name="connsiteY26" fmla="*/ 407569 h 1490582"/>
              <a:gd name="connsiteX27" fmla="*/ 440987 w 2814536"/>
              <a:gd name="connsiteY27" fmla="*/ 368658 h 1490582"/>
              <a:gd name="connsiteX28" fmla="*/ 453957 w 2814536"/>
              <a:gd name="connsiteY28" fmla="*/ 342718 h 1490582"/>
              <a:gd name="connsiteX29" fmla="*/ 460442 w 2814536"/>
              <a:gd name="connsiteY29" fmla="*/ 323263 h 1490582"/>
              <a:gd name="connsiteX30" fmla="*/ 479898 w 2814536"/>
              <a:gd name="connsiteY30" fmla="*/ 303807 h 1490582"/>
              <a:gd name="connsiteX31" fmla="*/ 512323 w 2814536"/>
              <a:gd name="connsiteY31" fmla="*/ 271382 h 1490582"/>
              <a:gd name="connsiteX32" fmla="*/ 570689 w 2814536"/>
              <a:gd name="connsiteY32" fmla="*/ 284352 h 1490582"/>
              <a:gd name="connsiteX33" fmla="*/ 583659 w 2814536"/>
              <a:gd name="connsiteY33" fmla="*/ 303807 h 1490582"/>
              <a:gd name="connsiteX34" fmla="*/ 596630 w 2814536"/>
              <a:gd name="connsiteY34" fmla="*/ 316778 h 1490582"/>
              <a:gd name="connsiteX35" fmla="*/ 603115 w 2814536"/>
              <a:gd name="connsiteY35" fmla="*/ 336233 h 1490582"/>
              <a:gd name="connsiteX36" fmla="*/ 635540 w 2814536"/>
              <a:gd name="connsiteY36" fmla="*/ 375144 h 1490582"/>
              <a:gd name="connsiteX37" fmla="*/ 648510 w 2814536"/>
              <a:gd name="connsiteY37" fmla="*/ 420539 h 1490582"/>
              <a:gd name="connsiteX38" fmla="*/ 661481 w 2814536"/>
              <a:gd name="connsiteY38" fmla="*/ 465935 h 1490582"/>
              <a:gd name="connsiteX39" fmla="*/ 667966 w 2814536"/>
              <a:gd name="connsiteY39" fmla="*/ 498361 h 1490582"/>
              <a:gd name="connsiteX40" fmla="*/ 680936 w 2814536"/>
              <a:gd name="connsiteY40" fmla="*/ 537271 h 1490582"/>
              <a:gd name="connsiteX41" fmla="*/ 693906 w 2814536"/>
              <a:gd name="connsiteY41" fmla="*/ 608607 h 1490582"/>
              <a:gd name="connsiteX42" fmla="*/ 700391 w 2814536"/>
              <a:gd name="connsiteY42" fmla="*/ 634548 h 1490582"/>
              <a:gd name="connsiteX43" fmla="*/ 713362 w 2814536"/>
              <a:gd name="connsiteY43" fmla="*/ 673458 h 1490582"/>
              <a:gd name="connsiteX44" fmla="*/ 719847 w 2814536"/>
              <a:gd name="connsiteY44" fmla="*/ 712369 h 1490582"/>
              <a:gd name="connsiteX45" fmla="*/ 739302 w 2814536"/>
              <a:gd name="connsiteY45" fmla="*/ 770735 h 1490582"/>
              <a:gd name="connsiteX46" fmla="*/ 745787 w 2814536"/>
              <a:gd name="connsiteY46" fmla="*/ 790190 h 1490582"/>
              <a:gd name="connsiteX47" fmla="*/ 752272 w 2814536"/>
              <a:gd name="connsiteY47" fmla="*/ 816131 h 1490582"/>
              <a:gd name="connsiteX48" fmla="*/ 765242 w 2814536"/>
              <a:gd name="connsiteY48" fmla="*/ 842071 h 1490582"/>
              <a:gd name="connsiteX49" fmla="*/ 771727 w 2814536"/>
              <a:gd name="connsiteY49" fmla="*/ 874497 h 1490582"/>
              <a:gd name="connsiteX50" fmla="*/ 791183 w 2814536"/>
              <a:gd name="connsiteY50" fmla="*/ 926378 h 1490582"/>
              <a:gd name="connsiteX51" fmla="*/ 797668 w 2814536"/>
              <a:gd name="connsiteY51" fmla="*/ 965288 h 1490582"/>
              <a:gd name="connsiteX52" fmla="*/ 810638 w 2814536"/>
              <a:gd name="connsiteY52" fmla="*/ 997714 h 1490582"/>
              <a:gd name="connsiteX53" fmla="*/ 817123 w 2814536"/>
              <a:gd name="connsiteY53" fmla="*/ 1049595 h 1490582"/>
              <a:gd name="connsiteX54" fmla="*/ 830093 w 2814536"/>
              <a:gd name="connsiteY54" fmla="*/ 1094990 h 1490582"/>
              <a:gd name="connsiteX55" fmla="*/ 849549 w 2814536"/>
              <a:gd name="connsiteY55" fmla="*/ 1172812 h 1490582"/>
              <a:gd name="connsiteX56" fmla="*/ 856034 w 2814536"/>
              <a:gd name="connsiteY56" fmla="*/ 1192267 h 1490582"/>
              <a:gd name="connsiteX57" fmla="*/ 881974 w 2814536"/>
              <a:gd name="connsiteY57" fmla="*/ 1231178 h 1490582"/>
              <a:gd name="connsiteX58" fmla="*/ 901430 w 2814536"/>
              <a:gd name="connsiteY58" fmla="*/ 1296029 h 1490582"/>
              <a:gd name="connsiteX59" fmla="*/ 907915 w 2814536"/>
              <a:gd name="connsiteY59" fmla="*/ 1315484 h 1490582"/>
              <a:gd name="connsiteX60" fmla="*/ 927370 w 2814536"/>
              <a:gd name="connsiteY60" fmla="*/ 1328454 h 1490582"/>
              <a:gd name="connsiteX61" fmla="*/ 933855 w 2814536"/>
              <a:gd name="connsiteY61" fmla="*/ 1347910 h 1490582"/>
              <a:gd name="connsiteX62" fmla="*/ 1005191 w 2814536"/>
              <a:gd name="connsiteY62" fmla="*/ 1328454 h 1490582"/>
              <a:gd name="connsiteX63" fmla="*/ 1063557 w 2814536"/>
              <a:gd name="connsiteY63" fmla="*/ 1257118 h 1490582"/>
              <a:gd name="connsiteX64" fmla="*/ 1076527 w 2814536"/>
              <a:gd name="connsiteY64" fmla="*/ 1231178 h 1490582"/>
              <a:gd name="connsiteX65" fmla="*/ 1108953 w 2814536"/>
              <a:gd name="connsiteY65" fmla="*/ 1198752 h 1490582"/>
              <a:gd name="connsiteX66" fmla="*/ 1141379 w 2814536"/>
              <a:gd name="connsiteY66" fmla="*/ 1166327 h 1490582"/>
              <a:gd name="connsiteX67" fmla="*/ 1206230 w 2814536"/>
              <a:gd name="connsiteY67" fmla="*/ 1172812 h 1490582"/>
              <a:gd name="connsiteX68" fmla="*/ 1225685 w 2814536"/>
              <a:gd name="connsiteY68" fmla="*/ 1179297 h 1490582"/>
              <a:gd name="connsiteX69" fmla="*/ 1290536 w 2814536"/>
              <a:gd name="connsiteY69" fmla="*/ 1172812 h 1490582"/>
              <a:gd name="connsiteX70" fmla="*/ 1322962 w 2814536"/>
              <a:gd name="connsiteY70" fmla="*/ 1140386 h 1490582"/>
              <a:gd name="connsiteX71" fmla="*/ 1348902 w 2814536"/>
              <a:gd name="connsiteY71" fmla="*/ 1075535 h 1490582"/>
              <a:gd name="connsiteX72" fmla="*/ 1355387 w 2814536"/>
              <a:gd name="connsiteY72" fmla="*/ 1056080 h 1490582"/>
              <a:gd name="connsiteX73" fmla="*/ 1361872 w 2814536"/>
              <a:gd name="connsiteY73" fmla="*/ 1036624 h 1490582"/>
              <a:gd name="connsiteX74" fmla="*/ 1381327 w 2814536"/>
              <a:gd name="connsiteY74" fmla="*/ 984744 h 1490582"/>
              <a:gd name="connsiteX75" fmla="*/ 1387813 w 2814536"/>
              <a:gd name="connsiteY75" fmla="*/ 919892 h 1490582"/>
              <a:gd name="connsiteX76" fmla="*/ 1400783 w 2814536"/>
              <a:gd name="connsiteY76" fmla="*/ 855041 h 1490582"/>
              <a:gd name="connsiteX77" fmla="*/ 1407268 w 2814536"/>
              <a:gd name="connsiteY77" fmla="*/ 427024 h 1490582"/>
              <a:gd name="connsiteX78" fmla="*/ 1413753 w 2814536"/>
              <a:gd name="connsiteY78" fmla="*/ 401084 h 1490582"/>
              <a:gd name="connsiteX79" fmla="*/ 1420238 w 2814536"/>
              <a:gd name="connsiteY79" fmla="*/ 368658 h 1490582"/>
              <a:gd name="connsiteX80" fmla="*/ 1426723 w 2814536"/>
              <a:gd name="connsiteY80" fmla="*/ 323263 h 1490582"/>
              <a:gd name="connsiteX81" fmla="*/ 1439693 w 2814536"/>
              <a:gd name="connsiteY81" fmla="*/ 284352 h 1490582"/>
              <a:gd name="connsiteX82" fmla="*/ 1446179 w 2814536"/>
              <a:gd name="connsiteY82" fmla="*/ 251927 h 1490582"/>
              <a:gd name="connsiteX83" fmla="*/ 1452664 w 2814536"/>
              <a:gd name="connsiteY83" fmla="*/ 225986 h 1490582"/>
              <a:gd name="connsiteX84" fmla="*/ 1478604 w 2814536"/>
              <a:gd name="connsiteY84" fmla="*/ 187075 h 1490582"/>
              <a:gd name="connsiteX85" fmla="*/ 1491574 w 2814536"/>
              <a:gd name="connsiteY85" fmla="*/ 141680 h 1490582"/>
              <a:gd name="connsiteX86" fmla="*/ 1504545 w 2814536"/>
              <a:gd name="connsiteY86" fmla="*/ 115739 h 1490582"/>
              <a:gd name="connsiteX87" fmla="*/ 1524000 w 2814536"/>
              <a:gd name="connsiteY87" fmla="*/ 96284 h 1490582"/>
              <a:gd name="connsiteX88" fmla="*/ 1770434 w 2814536"/>
              <a:gd name="connsiteY88" fmla="*/ 70344 h 1490582"/>
              <a:gd name="connsiteX89" fmla="*/ 1809345 w 2814536"/>
              <a:gd name="connsiteY89" fmla="*/ 57373 h 1490582"/>
              <a:gd name="connsiteX90" fmla="*/ 1854740 w 2814536"/>
              <a:gd name="connsiteY90" fmla="*/ 50888 h 1490582"/>
              <a:gd name="connsiteX91" fmla="*/ 1893651 w 2814536"/>
              <a:gd name="connsiteY91" fmla="*/ 44403 h 1490582"/>
              <a:gd name="connsiteX92" fmla="*/ 2042808 w 2814536"/>
              <a:gd name="connsiteY92" fmla="*/ 37918 h 1490582"/>
              <a:gd name="connsiteX93" fmla="*/ 2081719 w 2814536"/>
              <a:gd name="connsiteY93" fmla="*/ 50888 h 1490582"/>
              <a:gd name="connsiteX94" fmla="*/ 2094689 w 2814536"/>
              <a:gd name="connsiteY94" fmla="*/ 83314 h 1490582"/>
              <a:gd name="connsiteX95" fmla="*/ 2114145 w 2814536"/>
              <a:gd name="connsiteY95" fmla="*/ 135195 h 1490582"/>
              <a:gd name="connsiteX96" fmla="*/ 2140085 w 2814536"/>
              <a:gd name="connsiteY96" fmla="*/ 187075 h 1490582"/>
              <a:gd name="connsiteX97" fmla="*/ 2159540 w 2814536"/>
              <a:gd name="connsiteY97" fmla="*/ 238956 h 1490582"/>
              <a:gd name="connsiteX98" fmla="*/ 2166025 w 2814536"/>
              <a:gd name="connsiteY98" fmla="*/ 264897 h 1490582"/>
              <a:gd name="connsiteX99" fmla="*/ 2172510 w 2814536"/>
              <a:gd name="connsiteY99" fmla="*/ 284352 h 1490582"/>
              <a:gd name="connsiteX100" fmla="*/ 2178996 w 2814536"/>
              <a:gd name="connsiteY100" fmla="*/ 342718 h 1490582"/>
              <a:gd name="connsiteX101" fmla="*/ 2191966 w 2814536"/>
              <a:gd name="connsiteY101" fmla="*/ 388114 h 1490582"/>
              <a:gd name="connsiteX102" fmla="*/ 2198451 w 2814536"/>
              <a:gd name="connsiteY102" fmla="*/ 420539 h 1490582"/>
              <a:gd name="connsiteX103" fmla="*/ 2204936 w 2814536"/>
              <a:gd name="connsiteY103" fmla="*/ 439995 h 1490582"/>
              <a:gd name="connsiteX104" fmla="*/ 2230876 w 2814536"/>
              <a:gd name="connsiteY104" fmla="*/ 517816 h 1490582"/>
              <a:gd name="connsiteX105" fmla="*/ 2237362 w 2814536"/>
              <a:gd name="connsiteY105" fmla="*/ 582667 h 1490582"/>
              <a:gd name="connsiteX106" fmla="*/ 2243847 w 2814536"/>
              <a:gd name="connsiteY106" fmla="*/ 602122 h 1490582"/>
              <a:gd name="connsiteX107" fmla="*/ 2250332 w 2814536"/>
              <a:gd name="connsiteY107" fmla="*/ 666973 h 1490582"/>
              <a:gd name="connsiteX108" fmla="*/ 2263302 w 2814536"/>
              <a:gd name="connsiteY108" fmla="*/ 744795 h 1490582"/>
              <a:gd name="connsiteX109" fmla="*/ 2276272 w 2814536"/>
              <a:gd name="connsiteY109" fmla="*/ 1036624 h 1490582"/>
              <a:gd name="connsiteX110" fmla="*/ 2282757 w 2814536"/>
              <a:gd name="connsiteY110" fmla="*/ 1179297 h 1490582"/>
              <a:gd name="connsiteX111" fmla="*/ 2295727 w 2814536"/>
              <a:gd name="connsiteY111" fmla="*/ 1250633 h 1490582"/>
              <a:gd name="connsiteX112" fmla="*/ 2302213 w 2814536"/>
              <a:gd name="connsiteY112" fmla="*/ 1276573 h 1490582"/>
              <a:gd name="connsiteX113" fmla="*/ 2315183 w 2814536"/>
              <a:gd name="connsiteY113" fmla="*/ 1341424 h 1490582"/>
              <a:gd name="connsiteX114" fmla="*/ 2328153 w 2814536"/>
              <a:gd name="connsiteY114" fmla="*/ 1354395 h 1490582"/>
              <a:gd name="connsiteX115" fmla="*/ 2347608 w 2814536"/>
              <a:gd name="connsiteY115" fmla="*/ 1367365 h 1490582"/>
              <a:gd name="connsiteX116" fmla="*/ 2354093 w 2814536"/>
              <a:gd name="connsiteY116" fmla="*/ 1399790 h 1490582"/>
              <a:gd name="connsiteX117" fmla="*/ 2367064 w 2814536"/>
              <a:gd name="connsiteY117" fmla="*/ 1412761 h 1490582"/>
              <a:gd name="connsiteX118" fmla="*/ 2412459 w 2814536"/>
              <a:gd name="connsiteY118" fmla="*/ 1464641 h 1490582"/>
              <a:gd name="connsiteX119" fmla="*/ 2425430 w 2814536"/>
              <a:gd name="connsiteY119" fmla="*/ 1477612 h 1490582"/>
              <a:gd name="connsiteX120" fmla="*/ 2464340 w 2814536"/>
              <a:gd name="connsiteY120" fmla="*/ 1490582 h 1490582"/>
              <a:gd name="connsiteX121" fmla="*/ 2529191 w 2814536"/>
              <a:gd name="connsiteY121" fmla="*/ 1477612 h 1490582"/>
              <a:gd name="connsiteX122" fmla="*/ 2548647 w 2814536"/>
              <a:gd name="connsiteY122" fmla="*/ 1471127 h 1490582"/>
              <a:gd name="connsiteX123" fmla="*/ 2607013 w 2814536"/>
              <a:gd name="connsiteY123" fmla="*/ 1458156 h 1490582"/>
              <a:gd name="connsiteX124" fmla="*/ 2736715 w 2814536"/>
              <a:gd name="connsiteY124" fmla="*/ 1464641 h 1490582"/>
              <a:gd name="connsiteX125" fmla="*/ 2775625 w 2814536"/>
              <a:gd name="connsiteY125" fmla="*/ 1477612 h 1490582"/>
              <a:gd name="connsiteX126" fmla="*/ 2814536 w 2814536"/>
              <a:gd name="connsiteY126" fmla="*/ 1490582 h 1490582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814568" h="1510121">
                <a:moveTo>
                  <a:pt x="0" y="1510121"/>
                </a:moveTo>
                <a:cubicBezTo>
                  <a:pt x="31922" y="1488839"/>
                  <a:pt x="10515" y="1436360"/>
                  <a:pt x="32457" y="1399790"/>
                </a:cubicBezTo>
                <a:cubicBezTo>
                  <a:pt x="40477" y="1386423"/>
                  <a:pt x="51427" y="1374823"/>
                  <a:pt x="58398" y="1360880"/>
                </a:cubicBezTo>
                <a:cubicBezTo>
                  <a:pt x="89172" y="1299331"/>
                  <a:pt x="72737" y="1324467"/>
                  <a:pt x="103794" y="1283058"/>
                </a:cubicBezTo>
                <a:cubicBezTo>
                  <a:pt x="117291" y="1229069"/>
                  <a:pt x="100856" y="1282450"/>
                  <a:pt x="123249" y="1237663"/>
                </a:cubicBezTo>
                <a:cubicBezTo>
                  <a:pt x="126306" y="1231549"/>
                  <a:pt x="126677" y="1224321"/>
                  <a:pt x="129734" y="1218207"/>
                </a:cubicBezTo>
                <a:cubicBezTo>
                  <a:pt x="133220" y="1211236"/>
                  <a:pt x="139539" y="1205874"/>
                  <a:pt x="142704" y="1198752"/>
                </a:cubicBezTo>
                <a:cubicBezTo>
                  <a:pt x="148257" y="1186258"/>
                  <a:pt x="148090" y="1171217"/>
                  <a:pt x="155674" y="1159841"/>
                </a:cubicBezTo>
                <a:lnTo>
                  <a:pt x="181615" y="1120931"/>
                </a:lnTo>
                <a:cubicBezTo>
                  <a:pt x="211138" y="1032358"/>
                  <a:pt x="178928" y="1122879"/>
                  <a:pt x="207555" y="1056080"/>
                </a:cubicBezTo>
                <a:cubicBezTo>
                  <a:pt x="210248" y="1049797"/>
                  <a:pt x="211347" y="1042907"/>
                  <a:pt x="214040" y="1036624"/>
                </a:cubicBezTo>
                <a:cubicBezTo>
                  <a:pt x="217848" y="1027738"/>
                  <a:pt x="223203" y="1019570"/>
                  <a:pt x="227011" y="1010684"/>
                </a:cubicBezTo>
                <a:cubicBezTo>
                  <a:pt x="234275" y="993735"/>
                  <a:pt x="234497" y="983569"/>
                  <a:pt x="239981" y="965288"/>
                </a:cubicBezTo>
                <a:cubicBezTo>
                  <a:pt x="243909" y="952193"/>
                  <a:pt x="245368" y="937754"/>
                  <a:pt x="252951" y="926378"/>
                </a:cubicBezTo>
                <a:cubicBezTo>
                  <a:pt x="269713" y="901234"/>
                  <a:pt x="263456" y="914316"/>
                  <a:pt x="272406" y="887467"/>
                </a:cubicBezTo>
                <a:cubicBezTo>
                  <a:pt x="274568" y="874497"/>
                  <a:pt x="276539" y="861493"/>
                  <a:pt x="278891" y="848556"/>
                </a:cubicBezTo>
                <a:cubicBezTo>
                  <a:pt x="280863" y="837711"/>
                  <a:pt x="283701" y="827025"/>
                  <a:pt x="285377" y="816131"/>
                </a:cubicBezTo>
                <a:cubicBezTo>
                  <a:pt x="297524" y="737179"/>
                  <a:pt x="285305" y="790479"/>
                  <a:pt x="298347" y="738310"/>
                </a:cubicBezTo>
                <a:cubicBezTo>
                  <a:pt x="303352" y="698268"/>
                  <a:pt x="303215" y="689113"/>
                  <a:pt x="311317" y="654003"/>
                </a:cubicBezTo>
                <a:cubicBezTo>
                  <a:pt x="315325" y="636634"/>
                  <a:pt x="316315" y="618066"/>
                  <a:pt x="324287" y="602122"/>
                </a:cubicBezTo>
                <a:cubicBezTo>
                  <a:pt x="328610" y="593475"/>
                  <a:pt x="333449" y="585068"/>
                  <a:pt x="337257" y="576182"/>
                </a:cubicBezTo>
                <a:cubicBezTo>
                  <a:pt x="339950" y="569899"/>
                  <a:pt x="340685" y="562841"/>
                  <a:pt x="343742" y="556727"/>
                </a:cubicBezTo>
                <a:cubicBezTo>
                  <a:pt x="349379" y="545453"/>
                  <a:pt x="356713" y="535110"/>
                  <a:pt x="363198" y="524301"/>
                </a:cubicBezTo>
                <a:cubicBezTo>
                  <a:pt x="365360" y="515654"/>
                  <a:pt x="366172" y="506553"/>
                  <a:pt x="369683" y="498361"/>
                </a:cubicBezTo>
                <a:cubicBezTo>
                  <a:pt x="372753" y="491197"/>
                  <a:pt x="378921" y="485748"/>
                  <a:pt x="382653" y="478905"/>
                </a:cubicBezTo>
                <a:cubicBezTo>
                  <a:pt x="391912" y="461931"/>
                  <a:pt x="402480" y="445367"/>
                  <a:pt x="408594" y="427024"/>
                </a:cubicBezTo>
                <a:cubicBezTo>
                  <a:pt x="410756" y="420539"/>
                  <a:pt x="411759" y="413545"/>
                  <a:pt x="415079" y="407569"/>
                </a:cubicBezTo>
                <a:cubicBezTo>
                  <a:pt x="422649" y="393942"/>
                  <a:pt x="434048" y="382601"/>
                  <a:pt x="441019" y="368658"/>
                </a:cubicBezTo>
                <a:cubicBezTo>
                  <a:pt x="445342" y="360011"/>
                  <a:pt x="450181" y="351604"/>
                  <a:pt x="453989" y="342718"/>
                </a:cubicBezTo>
                <a:cubicBezTo>
                  <a:pt x="456682" y="336435"/>
                  <a:pt x="456682" y="328951"/>
                  <a:pt x="460474" y="323263"/>
                </a:cubicBezTo>
                <a:cubicBezTo>
                  <a:pt x="465562" y="315632"/>
                  <a:pt x="474058" y="310853"/>
                  <a:pt x="479930" y="303807"/>
                </a:cubicBezTo>
                <a:cubicBezTo>
                  <a:pt x="506951" y="271382"/>
                  <a:pt x="476687" y="295161"/>
                  <a:pt x="512355" y="271382"/>
                </a:cubicBezTo>
                <a:cubicBezTo>
                  <a:pt x="512753" y="271448"/>
                  <a:pt x="562318" y="277630"/>
                  <a:pt x="570721" y="284352"/>
                </a:cubicBezTo>
                <a:cubicBezTo>
                  <a:pt x="576807" y="289221"/>
                  <a:pt x="578822" y="297721"/>
                  <a:pt x="583691" y="303807"/>
                </a:cubicBezTo>
                <a:cubicBezTo>
                  <a:pt x="587511" y="308582"/>
                  <a:pt x="592338" y="312454"/>
                  <a:pt x="596662" y="316778"/>
                </a:cubicBezTo>
                <a:cubicBezTo>
                  <a:pt x="598824" y="323263"/>
                  <a:pt x="600090" y="330119"/>
                  <a:pt x="603147" y="336233"/>
                </a:cubicBezTo>
                <a:cubicBezTo>
                  <a:pt x="612175" y="354289"/>
                  <a:pt x="621231" y="360802"/>
                  <a:pt x="635572" y="375144"/>
                </a:cubicBezTo>
                <a:cubicBezTo>
                  <a:pt x="651126" y="421805"/>
                  <a:pt x="632250" y="363520"/>
                  <a:pt x="648542" y="420539"/>
                </a:cubicBezTo>
                <a:cubicBezTo>
                  <a:pt x="659376" y="458457"/>
                  <a:pt x="651376" y="420316"/>
                  <a:pt x="661513" y="465935"/>
                </a:cubicBezTo>
                <a:cubicBezTo>
                  <a:pt x="663904" y="476695"/>
                  <a:pt x="665098" y="487727"/>
                  <a:pt x="667998" y="498361"/>
                </a:cubicBezTo>
                <a:cubicBezTo>
                  <a:pt x="671595" y="511551"/>
                  <a:pt x="680968" y="537271"/>
                  <a:pt x="680968" y="537271"/>
                </a:cubicBezTo>
                <a:cubicBezTo>
                  <a:pt x="685662" y="565433"/>
                  <a:pt x="687895" y="581412"/>
                  <a:pt x="693938" y="608607"/>
                </a:cubicBezTo>
                <a:cubicBezTo>
                  <a:pt x="695871" y="617308"/>
                  <a:pt x="697862" y="626011"/>
                  <a:pt x="700423" y="634548"/>
                </a:cubicBezTo>
                <a:cubicBezTo>
                  <a:pt x="704352" y="647643"/>
                  <a:pt x="713394" y="673458"/>
                  <a:pt x="713394" y="673458"/>
                </a:cubicBezTo>
                <a:cubicBezTo>
                  <a:pt x="715556" y="686428"/>
                  <a:pt x="716690" y="699612"/>
                  <a:pt x="719879" y="712369"/>
                </a:cubicBezTo>
                <a:cubicBezTo>
                  <a:pt x="719880" y="712374"/>
                  <a:pt x="736091" y="761005"/>
                  <a:pt x="739334" y="770735"/>
                </a:cubicBezTo>
                <a:cubicBezTo>
                  <a:pt x="741496" y="777220"/>
                  <a:pt x="744161" y="783558"/>
                  <a:pt x="745819" y="790190"/>
                </a:cubicBezTo>
                <a:cubicBezTo>
                  <a:pt x="747981" y="798837"/>
                  <a:pt x="749174" y="807785"/>
                  <a:pt x="752304" y="816131"/>
                </a:cubicBezTo>
                <a:cubicBezTo>
                  <a:pt x="755698" y="825183"/>
                  <a:pt x="760951" y="833424"/>
                  <a:pt x="765274" y="842071"/>
                </a:cubicBezTo>
                <a:cubicBezTo>
                  <a:pt x="767436" y="852880"/>
                  <a:pt x="769085" y="863803"/>
                  <a:pt x="771759" y="874497"/>
                </a:cubicBezTo>
                <a:cubicBezTo>
                  <a:pt x="775145" y="888041"/>
                  <a:pt x="787255" y="916477"/>
                  <a:pt x="791215" y="926378"/>
                </a:cubicBezTo>
                <a:cubicBezTo>
                  <a:pt x="793377" y="939348"/>
                  <a:pt x="794240" y="952602"/>
                  <a:pt x="797700" y="965288"/>
                </a:cubicBezTo>
                <a:cubicBezTo>
                  <a:pt x="800763" y="976519"/>
                  <a:pt x="808052" y="986371"/>
                  <a:pt x="810670" y="997714"/>
                </a:cubicBezTo>
                <a:cubicBezTo>
                  <a:pt x="814589" y="1014696"/>
                  <a:pt x="814290" y="1032404"/>
                  <a:pt x="817155" y="1049595"/>
                </a:cubicBezTo>
                <a:cubicBezTo>
                  <a:pt x="826568" y="1106074"/>
                  <a:pt x="819847" y="1048744"/>
                  <a:pt x="830125" y="1094990"/>
                </a:cubicBezTo>
                <a:cubicBezTo>
                  <a:pt x="847592" y="1173585"/>
                  <a:pt x="823373" y="1094187"/>
                  <a:pt x="849581" y="1172812"/>
                </a:cubicBezTo>
                <a:cubicBezTo>
                  <a:pt x="851743" y="1179297"/>
                  <a:pt x="852274" y="1186579"/>
                  <a:pt x="856066" y="1192267"/>
                </a:cubicBezTo>
                <a:cubicBezTo>
                  <a:pt x="864713" y="1205237"/>
                  <a:pt x="877076" y="1216390"/>
                  <a:pt x="882006" y="1231178"/>
                </a:cubicBezTo>
                <a:cubicBezTo>
                  <a:pt x="912822" y="1323619"/>
                  <a:pt x="881865" y="1227438"/>
                  <a:pt x="901462" y="1296029"/>
                </a:cubicBezTo>
                <a:cubicBezTo>
                  <a:pt x="903340" y="1302602"/>
                  <a:pt x="903677" y="1310146"/>
                  <a:pt x="907947" y="1315484"/>
                </a:cubicBezTo>
                <a:cubicBezTo>
                  <a:pt x="912816" y="1321570"/>
                  <a:pt x="920917" y="1324131"/>
                  <a:pt x="927402" y="1328454"/>
                </a:cubicBezTo>
                <a:cubicBezTo>
                  <a:pt x="929564" y="1334939"/>
                  <a:pt x="927214" y="1346427"/>
                  <a:pt x="933887" y="1347910"/>
                </a:cubicBezTo>
                <a:cubicBezTo>
                  <a:pt x="960219" y="1353761"/>
                  <a:pt x="986151" y="1345142"/>
                  <a:pt x="1005223" y="1328454"/>
                </a:cubicBezTo>
                <a:cubicBezTo>
                  <a:pt x="1028846" y="1307784"/>
                  <a:pt x="1049389" y="1285519"/>
                  <a:pt x="1063589" y="1257118"/>
                </a:cubicBezTo>
                <a:cubicBezTo>
                  <a:pt x="1067912" y="1248471"/>
                  <a:pt x="1070624" y="1238809"/>
                  <a:pt x="1076559" y="1231178"/>
                </a:cubicBezTo>
                <a:cubicBezTo>
                  <a:pt x="1085944" y="1219112"/>
                  <a:pt x="1100506" y="1211471"/>
                  <a:pt x="1108985" y="1198752"/>
                </a:cubicBezTo>
                <a:cubicBezTo>
                  <a:pt x="1126278" y="1172812"/>
                  <a:pt x="1115470" y="1183620"/>
                  <a:pt x="1141411" y="1166327"/>
                </a:cubicBezTo>
                <a:cubicBezTo>
                  <a:pt x="1163028" y="1168489"/>
                  <a:pt x="1184790" y="1169509"/>
                  <a:pt x="1206262" y="1172812"/>
                </a:cubicBezTo>
                <a:cubicBezTo>
                  <a:pt x="1213018" y="1173851"/>
                  <a:pt x="1218881" y="1179297"/>
                  <a:pt x="1225717" y="1179297"/>
                </a:cubicBezTo>
                <a:cubicBezTo>
                  <a:pt x="1247442" y="1179297"/>
                  <a:pt x="1268951" y="1174974"/>
                  <a:pt x="1290568" y="1172812"/>
                </a:cubicBezTo>
                <a:cubicBezTo>
                  <a:pt x="1301377" y="1162003"/>
                  <a:pt x="1316158" y="1154058"/>
                  <a:pt x="1322994" y="1140386"/>
                </a:cubicBezTo>
                <a:cubicBezTo>
                  <a:pt x="1342079" y="1102217"/>
                  <a:pt x="1332907" y="1123618"/>
                  <a:pt x="1348934" y="1075535"/>
                </a:cubicBezTo>
                <a:lnTo>
                  <a:pt x="1355419" y="1056080"/>
                </a:lnTo>
                <a:cubicBezTo>
                  <a:pt x="1357581" y="1049595"/>
                  <a:pt x="1358847" y="1042738"/>
                  <a:pt x="1361904" y="1036624"/>
                </a:cubicBezTo>
                <a:cubicBezTo>
                  <a:pt x="1378860" y="1002712"/>
                  <a:pt x="1372529" y="1020063"/>
                  <a:pt x="1381359" y="984744"/>
                </a:cubicBezTo>
                <a:cubicBezTo>
                  <a:pt x="1383521" y="963127"/>
                  <a:pt x="1384622" y="941377"/>
                  <a:pt x="1387845" y="919892"/>
                </a:cubicBezTo>
                <a:cubicBezTo>
                  <a:pt x="1391115" y="898091"/>
                  <a:pt x="1400815" y="855041"/>
                  <a:pt x="1400815" y="855041"/>
                </a:cubicBezTo>
                <a:cubicBezTo>
                  <a:pt x="1402977" y="712369"/>
                  <a:pt x="1403225" y="569655"/>
                  <a:pt x="1407300" y="427024"/>
                </a:cubicBezTo>
                <a:cubicBezTo>
                  <a:pt x="1407555" y="418115"/>
                  <a:pt x="1411852" y="409785"/>
                  <a:pt x="1413785" y="401084"/>
                </a:cubicBezTo>
                <a:cubicBezTo>
                  <a:pt x="1416176" y="390324"/>
                  <a:pt x="1418458" y="379531"/>
                  <a:pt x="1420270" y="368658"/>
                </a:cubicBezTo>
                <a:cubicBezTo>
                  <a:pt x="1422783" y="353581"/>
                  <a:pt x="1423318" y="338157"/>
                  <a:pt x="1426755" y="323263"/>
                </a:cubicBezTo>
                <a:cubicBezTo>
                  <a:pt x="1429829" y="309941"/>
                  <a:pt x="1437043" y="297758"/>
                  <a:pt x="1439725" y="284352"/>
                </a:cubicBezTo>
                <a:cubicBezTo>
                  <a:pt x="1441887" y="273544"/>
                  <a:pt x="1443820" y="262687"/>
                  <a:pt x="1446211" y="251927"/>
                </a:cubicBezTo>
                <a:cubicBezTo>
                  <a:pt x="1448145" y="243226"/>
                  <a:pt x="1448710" y="233958"/>
                  <a:pt x="1452696" y="225986"/>
                </a:cubicBezTo>
                <a:cubicBezTo>
                  <a:pt x="1459667" y="212043"/>
                  <a:pt x="1478636" y="187075"/>
                  <a:pt x="1478636" y="187075"/>
                </a:cubicBezTo>
                <a:cubicBezTo>
                  <a:pt x="1481927" y="173913"/>
                  <a:pt x="1486024" y="154704"/>
                  <a:pt x="1491606" y="141680"/>
                </a:cubicBezTo>
                <a:cubicBezTo>
                  <a:pt x="1495414" y="132794"/>
                  <a:pt x="1498958" y="123606"/>
                  <a:pt x="1504577" y="115739"/>
                </a:cubicBezTo>
                <a:cubicBezTo>
                  <a:pt x="1509908" y="108276"/>
                  <a:pt x="1517547" y="102769"/>
                  <a:pt x="1524032" y="96284"/>
                </a:cubicBezTo>
                <a:cubicBezTo>
                  <a:pt x="1556127" y="0"/>
                  <a:pt x="1520084" y="87813"/>
                  <a:pt x="1770466" y="70344"/>
                </a:cubicBezTo>
                <a:cubicBezTo>
                  <a:pt x="1784105" y="69392"/>
                  <a:pt x="1795842" y="59307"/>
                  <a:pt x="1809377" y="57373"/>
                </a:cubicBezTo>
                <a:lnTo>
                  <a:pt x="1854772" y="50888"/>
                </a:lnTo>
                <a:cubicBezTo>
                  <a:pt x="1867768" y="48889"/>
                  <a:pt x="1880565" y="45308"/>
                  <a:pt x="1893683" y="44403"/>
                </a:cubicBezTo>
                <a:cubicBezTo>
                  <a:pt x="1943331" y="40979"/>
                  <a:pt x="1993121" y="40080"/>
                  <a:pt x="2042840" y="37918"/>
                </a:cubicBezTo>
                <a:cubicBezTo>
                  <a:pt x="2055810" y="42241"/>
                  <a:pt x="2071462" y="41885"/>
                  <a:pt x="2081751" y="50888"/>
                </a:cubicBezTo>
                <a:cubicBezTo>
                  <a:pt x="2090512" y="58554"/>
                  <a:pt x="2089993" y="72676"/>
                  <a:pt x="2094721" y="83314"/>
                </a:cubicBezTo>
                <a:cubicBezTo>
                  <a:pt x="2130100" y="162917"/>
                  <a:pt x="2088361" y="57749"/>
                  <a:pt x="2114177" y="135195"/>
                </a:cubicBezTo>
                <a:cubicBezTo>
                  <a:pt x="2136621" y="202525"/>
                  <a:pt x="2116285" y="139409"/>
                  <a:pt x="2140117" y="187075"/>
                </a:cubicBezTo>
                <a:cubicBezTo>
                  <a:pt x="2144684" y="196209"/>
                  <a:pt x="2155831" y="225861"/>
                  <a:pt x="2159572" y="238956"/>
                </a:cubicBezTo>
                <a:cubicBezTo>
                  <a:pt x="2162021" y="247526"/>
                  <a:pt x="2163608" y="256327"/>
                  <a:pt x="2166057" y="264897"/>
                </a:cubicBezTo>
                <a:cubicBezTo>
                  <a:pt x="2167935" y="271470"/>
                  <a:pt x="2170380" y="277867"/>
                  <a:pt x="2172542" y="284352"/>
                </a:cubicBezTo>
                <a:cubicBezTo>
                  <a:pt x="2174704" y="303807"/>
                  <a:pt x="2176051" y="323371"/>
                  <a:pt x="2179028" y="342718"/>
                </a:cubicBezTo>
                <a:cubicBezTo>
                  <a:pt x="2183880" y="374255"/>
                  <a:pt x="2185219" y="360996"/>
                  <a:pt x="2191998" y="388114"/>
                </a:cubicBezTo>
                <a:cubicBezTo>
                  <a:pt x="2194671" y="398807"/>
                  <a:pt x="2195810" y="409846"/>
                  <a:pt x="2198483" y="420539"/>
                </a:cubicBezTo>
                <a:cubicBezTo>
                  <a:pt x="2200141" y="427171"/>
                  <a:pt x="2203169" y="433400"/>
                  <a:pt x="2204968" y="439995"/>
                </a:cubicBezTo>
                <a:cubicBezTo>
                  <a:pt x="2223345" y="507379"/>
                  <a:pt x="2208305" y="472609"/>
                  <a:pt x="2230908" y="517816"/>
                </a:cubicBezTo>
                <a:cubicBezTo>
                  <a:pt x="2233070" y="539433"/>
                  <a:pt x="2234090" y="561195"/>
                  <a:pt x="2237394" y="582667"/>
                </a:cubicBezTo>
                <a:cubicBezTo>
                  <a:pt x="2238433" y="589423"/>
                  <a:pt x="2242840" y="595366"/>
                  <a:pt x="2243879" y="602122"/>
                </a:cubicBezTo>
                <a:cubicBezTo>
                  <a:pt x="2247182" y="623594"/>
                  <a:pt x="2247826" y="645397"/>
                  <a:pt x="2250364" y="666973"/>
                </a:cubicBezTo>
                <a:cubicBezTo>
                  <a:pt x="2254960" y="706044"/>
                  <a:pt x="2256337" y="709810"/>
                  <a:pt x="2263334" y="744795"/>
                </a:cubicBezTo>
                <a:cubicBezTo>
                  <a:pt x="2267657" y="842071"/>
                  <a:pt x="2271948" y="939349"/>
                  <a:pt x="2276304" y="1036624"/>
                </a:cubicBezTo>
                <a:cubicBezTo>
                  <a:pt x="2278433" y="1084183"/>
                  <a:pt x="2271243" y="1133112"/>
                  <a:pt x="2282789" y="1179297"/>
                </a:cubicBezTo>
                <a:cubicBezTo>
                  <a:pt x="2297500" y="1238141"/>
                  <a:pt x="2280264" y="1165415"/>
                  <a:pt x="2295759" y="1250633"/>
                </a:cubicBezTo>
                <a:cubicBezTo>
                  <a:pt x="2297353" y="1259402"/>
                  <a:pt x="2300651" y="1267804"/>
                  <a:pt x="2302245" y="1276573"/>
                </a:cubicBezTo>
                <a:cubicBezTo>
                  <a:pt x="2303810" y="1285179"/>
                  <a:pt x="2306529" y="1326947"/>
                  <a:pt x="2315215" y="1341424"/>
                </a:cubicBezTo>
                <a:cubicBezTo>
                  <a:pt x="2318361" y="1346667"/>
                  <a:pt x="2323411" y="1350575"/>
                  <a:pt x="2328185" y="1354395"/>
                </a:cubicBezTo>
                <a:cubicBezTo>
                  <a:pt x="2334271" y="1359264"/>
                  <a:pt x="2341155" y="1363042"/>
                  <a:pt x="2347640" y="1367365"/>
                </a:cubicBezTo>
                <a:cubicBezTo>
                  <a:pt x="2349802" y="1378173"/>
                  <a:pt x="2349783" y="1389659"/>
                  <a:pt x="2354125" y="1399790"/>
                </a:cubicBezTo>
                <a:cubicBezTo>
                  <a:pt x="2356534" y="1405410"/>
                  <a:pt x="2363427" y="1407869"/>
                  <a:pt x="2367096" y="1412761"/>
                </a:cubicBezTo>
                <a:cubicBezTo>
                  <a:pt x="2423031" y="1487341"/>
                  <a:pt x="2367230" y="1428432"/>
                  <a:pt x="2412491" y="1464641"/>
                </a:cubicBezTo>
                <a:cubicBezTo>
                  <a:pt x="2417266" y="1468461"/>
                  <a:pt x="2419993" y="1474877"/>
                  <a:pt x="2425462" y="1477612"/>
                </a:cubicBezTo>
                <a:cubicBezTo>
                  <a:pt x="2437690" y="1483726"/>
                  <a:pt x="2464372" y="1490582"/>
                  <a:pt x="2464372" y="1490582"/>
                </a:cubicBezTo>
                <a:cubicBezTo>
                  <a:pt x="2485989" y="1486259"/>
                  <a:pt x="2508309" y="1484583"/>
                  <a:pt x="2529223" y="1477612"/>
                </a:cubicBezTo>
                <a:cubicBezTo>
                  <a:pt x="2535708" y="1475450"/>
                  <a:pt x="2542106" y="1473005"/>
                  <a:pt x="2548679" y="1471127"/>
                </a:cubicBezTo>
                <a:cubicBezTo>
                  <a:pt x="2570062" y="1465017"/>
                  <a:pt x="2584740" y="1462617"/>
                  <a:pt x="2607045" y="1458156"/>
                </a:cubicBezTo>
                <a:cubicBezTo>
                  <a:pt x="2650279" y="1460318"/>
                  <a:pt x="2693744" y="1459679"/>
                  <a:pt x="2736747" y="1464641"/>
                </a:cubicBezTo>
                <a:cubicBezTo>
                  <a:pt x="2750329" y="1466208"/>
                  <a:pt x="2762393" y="1474296"/>
                  <a:pt x="2775657" y="1477612"/>
                </a:cubicBezTo>
                <a:cubicBezTo>
                  <a:pt x="2806287" y="1485269"/>
                  <a:pt x="2793626" y="1480111"/>
                  <a:pt x="2814568" y="149058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378"/>
            <a:endParaRPr lang="en-GB" kern="0" dirty="0">
              <a:solidFill>
                <a:prstClr val="black"/>
              </a:solidFill>
            </a:endParaRPr>
          </a:p>
        </p:txBody>
      </p:sp>
      <p:grpSp>
        <p:nvGrpSpPr>
          <p:cNvPr id="2" name="Group 68"/>
          <p:cNvGrpSpPr/>
          <p:nvPr/>
        </p:nvGrpSpPr>
        <p:grpSpPr>
          <a:xfrm>
            <a:off x="7670949" y="2285993"/>
            <a:ext cx="2282704" cy="1187326"/>
            <a:chOff x="1379514" y="2124058"/>
            <a:chExt cx="2838462" cy="1476398"/>
          </a:xfrm>
        </p:grpSpPr>
        <p:sp>
          <p:nvSpPr>
            <p:cNvPr id="47" name="Rectangle 46"/>
            <p:cNvSpPr/>
            <p:nvPr/>
          </p:nvSpPr>
          <p:spPr>
            <a:xfrm flipH="1">
              <a:off x="1379514" y="3428992"/>
              <a:ext cx="136522" cy="17146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522392" y="3071802"/>
              <a:ext cx="136522" cy="52865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652562" y="2643174"/>
              <a:ext cx="136522" cy="957282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795438" y="2357422"/>
              <a:ext cx="136522" cy="124303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1938314" y="2571736"/>
              <a:ext cx="136522" cy="102872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2081190" y="2928926"/>
              <a:ext cx="136522" cy="67153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2224066" y="3357554"/>
              <a:ext cx="136522" cy="242902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2366942" y="3286116"/>
              <a:ext cx="136522" cy="31434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2509818" y="3214678"/>
              <a:ext cx="136522" cy="38577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2652694" y="3071802"/>
              <a:ext cx="136522" cy="52865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flipH="1">
              <a:off x="2808274" y="2209783"/>
              <a:ext cx="136522" cy="138591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flipH="1">
              <a:off x="2951152" y="2133584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3081322" y="2128821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3224198" y="2128821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flipH="1">
              <a:off x="3367074" y="2124058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3509950" y="2481248"/>
              <a:ext cx="136522" cy="110015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flipH="1">
              <a:off x="3652826" y="3409942"/>
              <a:ext cx="136522" cy="17146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flipH="1">
              <a:off x="3795702" y="3535687"/>
              <a:ext cx="136522" cy="45719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flipH="1">
              <a:off x="3938578" y="3497268"/>
              <a:ext cx="136522" cy="8413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flipH="1">
              <a:off x="4081454" y="3535687"/>
              <a:ext cx="136522" cy="45719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93"/>
          <p:cNvGrpSpPr/>
          <p:nvPr/>
        </p:nvGrpSpPr>
        <p:grpSpPr>
          <a:xfrm>
            <a:off x="2595538" y="1785927"/>
            <a:ext cx="3132950" cy="1428760"/>
            <a:chOff x="927868" y="523861"/>
            <a:chExt cx="3132950" cy="1786744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34893" y="1416836"/>
              <a:ext cx="1786744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928662" y="2285998"/>
              <a:ext cx="3132156" cy="2381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/>
          <p:cNvCxnSpPr/>
          <p:nvPr/>
        </p:nvCxnSpPr>
        <p:spPr>
          <a:xfrm rot="5400000" flipH="1" flipV="1">
            <a:off x="1975617" y="4548196"/>
            <a:ext cx="1239053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595538" y="5167327"/>
            <a:ext cx="3203594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8"/>
          <p:cNvGrpSpPr/>
          <p:nvPr/>
        </p:nvGrpSpPr>
        <p:grpSpPr>
          <a:xfrm>
            <a:off x="2654006" y="4442104"/>
            <a:ext cx="3000396" cy="723905"/>
            <a:chOff x="1022960" y="2643187"/>
            <a:chExt cx="2071702" cy="652467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022960" y="3286130"/>
              <a:ext cx="2071702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811981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V="1">
              <a:off x="1092979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954857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 flipV="1">
              <a:off x="12549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V="1">
              <a:off x="14073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V="1">
              <a:off x="15597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6200000" flipV="1">
              <a:off x="17121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V="1">
              <a:off x="18645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6200000" flipV="1">
              <a:off x="20169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V="1">
              <a:off x="21693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23217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V="1">
              <a:off x="24741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6200000" flipV="1">
              <a:off x="26265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/>
          <p:cNvCxnSpPr>
            <a:stCxn id="115" idx="3"/>
            <a:endCxn id="104" idx="1"/>
          </p:cNvCxnSpPr>
          <p:nvPr/>
        </p:nvCxnSpPr>
        <p:spPr>
          <a:xfrm>
            <a:off x="4677628" y="3486179"/>
            <a:ext cx="1787820" cy="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04" idx="3"/>
            <a:endCxn id="116" idx="3"/>
          </p:cNvCxnSpPr>
          <p:nvPr/>
        </p:nvCxnSpPr>
        <p:spPr>
          <a:xfrm flipH="1" flipV="1">
            <a:off x="5078238" y="3891947"/>
            <a:ext cx="1387211" cy="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04"/>
          <p:cNvGrpSpPr/>
          <p:nvPr/>
        </p:nvGrpSpPr>
        <p:grpSpPr>
          <a:xfrm>
            <a:off x="6381753" y="3406140"/>
            <a:ext cx="571504" cy="571504"/>
            <a:chOff x="4643438" y="2643188"/>
            <a:chExt cx="714380" cy="714380"/>
          </a:xfrm>
        </p:grpSpPr>
        <p:sp>
          <p:nvSpPr>
            <p:cNvPr id="104" name="Oval 103"/>
            <p:cNvSpPr/>
            <p:nvPr/>
          </p:nvSpPr>
          <p:spPr>
            <a:xfrm>
              <a:off x="4643438" y="2643188"/>
              <a:ext cx="714380" cy="7143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 dirty="0">
                <a:solidFill>
                  <a:prstClr val="white"/>
                </a:solidFill>
              </a:endParaRPr>
            </a:p>
          </p:txBody>
        </p:sp>
        <p:pic>
          <p:nvPicPr>
            <p:cNvPr id="70660" name="Picture 4" descr="http://www.sciweavers.org/download/Tex2Img_137398122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2857502"/>
              <a:ext cx="466725" cy="333376"/>
            </a:xfrm>
            <a:prstGeom prst="rect">
              <a:avLst/>
            </a:prstGeom>
            <a:noFill/>
          </p:spPr>
        </p:pic>
      </p:grpSp>
      <p:cxnSp>
        <p:nvCxnSpPr>
          <p:cNvPr id="111" name="Straight Connector 110"/>
          <p:cNvCxnSpPr>
            <a:stCxn id="117" idx="1"/>
            <a:endCxn id="104" idx="6"/>
          </p:cNvCxnSpPr>
          <p:nvPr/>
        </p:nvCxnSpPr>
        <p:spPr>
          <a:xfrm flipH="1">
            <a:off x="6953257" y="3687524"/>
            <a:ext cx="785212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481468" y="328612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integrand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26073" y="3691892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sampling function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38469" y="3487468"/>
            <a:ext cx="2140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1F497D">
                    <a:lumMod val="20000"/>
                    <a:lumOff val="80000"/>
                  </a:srgbClr>
                </a:solidFill>
              </a:rPr>
              <a:t>sampled integrand</a:t>
            </a:r>
            <a:endParaRPr lang="en-GB" sz="2000" kern="0" dirty="0">
              <a:solidFill>
                <a:srgbClr val="1F497D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67440" y="3929066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multiply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pic>
        <p:nvPicPr>
          <p:cNvPr id="87" name="Picture 16" descr="http://www.sciweavers.org/download/Tex2Img_137397317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19458" y="4328744"/>
            <a:ext cx="1151840" cy="866790"/>
          </a:xfrm>
          <a:prstGeom prst="rect">
            <a:avLst/>
          </a:prstGeom>
          <a:noFill/>
        </p:spPr>
      </p:pic>
      <p:pic>
        <p:nvPicPr>
          <p:cNvPr id="88" name="Picture 8" descr="http://www.sciweavers.org/download/Tex2Img_1373979129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89736" y="4390659"/>
            <a:ext cx="1187176" cy="733438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26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4045" y="1161728"/>
            <a:ext cx="8666821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sampling </a:t>
            </a:r>
            <a:r>
              <a:rPr lang="en-US" dirty="0" err="1"/>
              <a:t>func</a:t>
            </a:r>
            <a:r>
              <a:rPr lang="en-US" dirty="0"/>
              <a:t>. decides integration quality</a:t>
            </a:r>
          </a:p>
        </p:txBody>
      </p:sp>
      <p:sp>
        <p:nvSpPr>
          <p:cNvPr id="44" name="Freeform 43"/>
          <p:cNvSpPr/>
          <p:nvPr/>
        </p:nvSpPr>
        <p:spPr>
          <a:xfrm>
            <a:off x="2596333" y="1857365"/>
            <a:ext cx="2940974" cy="1347415"/>
          </a:xfrm>
          <a:custGeom>
            <a:avLst/>
            <a:gdLst>
              <a:gd name="connsiteX0" fmla="*/ 0 w 2814536"/>
              <a:gd name="connsiteY0" fmla="*/ 1438701 h 1490582"/>
              <a:gd name="connsiteX1" fmla="*/ 32425 w 2814536"/>
              <a:gd name="connsiteY1" fmla="*/ 1399790 h 1490582"/>
              <a:gd name="connsiteX2" fmla="*/ 58366 w 2814536"/>
              <a:gd name="connsiteY2" fmla="*/ 1360880 h 1490582"/>
              <a:gd name="connsiteX3" fmla="*/ 103762 w 2814536"/>
              <a:gd name="connsiteY3" fmla="*/ 1283058 h 1490582"/>
              <a:gd name="connsiteX4" fmla="*/ 123217 w 2814536"/>
              <a:gd name="connsiteY4" fmla="*/ 1237663 h 1490582"/>
              <a:gd name="connsiteX5" fmla="*/ 129702 w 2814536"/>
              <a:gd name="connsiteY5" fmla="*/ 1218207 h 1490582"/>
              <a:gd name="connsiteX6" fmla="*/ 142672 w 2814536"/>
              <a:gd name="connsiteY6" fmla="*/ 1198752 h 1490582"/>
              <a:gd name="connsiteX7" fmla="*/ 155642 w 2814536"/>
              <a:gd name="connsiteY7" fmla="*/ 1159841 h 1490582"/>
              <a:gd name="connsiteX8" fmla="*/ 181583 w 2814536"/>
              <a:gd name="connsiteY8" fmla="*/ 1120931 h 1490582"/>
              <a:gd name="connsiteX9" fmla="*/ 207523 w 2814536"/>
              <a:gd name="connsiteY9" fmla="*/ 1056080 h 1490582"/>
              <a:gd name="connsiteX10" fmla="*/ 214008 w 2814536"/>
              <a:gd name="connsiteY10" fmla="*/ 1036624 h 1490582"/>
              <a:gd name="connsiteX11" fmla="*/ 226979 w 2814536"/>
              <a:gd name="connsiteY11" fmla="*/ 1010684 h 1490582"/>
              <a:gd name="connsiteX12" fmla="*/ 239949 w 2814536"/>
              <a:gd name="connsiteY12" fmla="*/ 965288 h 1490582"/>
              <a:gd name="connsiteX13" fmla="*/ 252919 w 2814536"/>
              <a:gd name="connsiteY13" fmla="*/ 926378 h 1490582"/>
              <a:gd name="connsiteX14" fmla="*/ 272374 w 2814536"/>
              <a:gd name="connsiteY14" fmla="*/ 887467 h 1490582"/>
              <a:gd name="connsiteX15" fmla="*/ 278859 w 2814536"/>
              <a:gd name="connsiteY15" fmla="*/ 848556 h 1490582"/>
              <a:gd name="connsiteX16" fmla="*/ 285345 w 2814536"/>
              <a:gd name="connsiteY16" fmla="*/ 816131 h 1490582"/>
              <a:gd name="connsiteX17" fmla="*/ 298315 w 2814536"/>
              <a:gd name="connsiteY17" fmla="*/ 738310 h 1490582"/>
              <a:gd name="connsiteX18" fmla="*/ 311285 w 2814536"/>
              <a:gd name="connsiteY18" fmla="*/ 654003 h 1490582"/>
              <a:gd name="connsiteX19" fmla="*/ 324255 w 2814536"/>
              <a:gd name="connsiteY19" fmla="*/ 602122 h 1490582"/>
              <a:gd name="connsiteX20" fmla="*/ 337225 w 2814536"/>
              <a:gd name="connsiteY20" fmla="*/ 576182 h 1490582"/>
              <a:gd name="connsiteX21" fmla="*/ 343710 w 2814536"/>
              <a:gd name="connsiteY21" fmla="*/ 556727 h 1490582"/>
              <a:gd name="connsiteX22" fmla="*/ 363166 w 2814536"/>
              <a:gd name="connsiteY22" fmla="*/ 524301 h 1490582"/>
              <a:gd name="connsiteX23" fmla="*/ 369651 w 2814536"/>
              <a:gd name="connsiteY23" fmla="*/ 498361 h 1490582"/>
              <a:gd name="connsiteX24" fmla="*/ 382621 w 2814536"/>
              <a:gd name="connsiteY24" fmla="*/ 478905 h 1490582"/>
              <a:gd name="connsiteX25" fmla="*/ 408562 w 2814536"/>
              <a:gd name="connsiteY25" fmla="*/ 427024 h 1490582"/>
              <a:gd name="connsiteX26" fmla="*/ 415047 w 2814536"/>
              <a:gd name="connsiteY26" fmla="*/ 407569 h 1490582"/>
              <a:gd name="connsiteX27" fmla="*/ 440987 w 2814536"/>
              <a:gd name="connsiteY27" fmla="*/ 368658 h 1490582"/>
              <a:gd name="connsiteX28" fmla="*/ 453957 w 2814536"/>
              <a:gd name="connsiteY28" fmla="*/ 342718 h 1490582"/>
              <a:gd name="connsiteX29" fmla="*/ 460442 w 2814536"/>
              <a:gd name="connsiteY29" fmla="*/ 323263 h 1490582"/>
              <a:gd name="connsiteX30" fmla="*/ 479898 w 2814536"/>
              <a:gd name="connsiteY30" fmla="*/ 303807 h 1490582"/>
              <a:gd name="connsiteX31" fmla="*/ 512323 w 2814536"/>
              <a:gd name="connsiteY31" fmla="*/ 271382 h 1490582"/>
              <a:gd name="connsiteX32" fmla="*/ 570689 w 2814536"/>
              <a:gd name="connsiteY32" fmla="*/ 284352 h 1490582"/>
              <a:gd name="connsiteX33" fmla="*/ 583659 w 2814536"/>
              <a:gd name="connsiteY33" fmla="*/ 303807 h 1490582"/>
              <a:gd name="connsiteX34" fmla="*/ 596630 w 2814536"/>
              <a:gd name="connsiteY34" fmla="*/ 316778 h 1490582"/>
              <a:gd name="connsiteX35" fmla="*/ 603115 w 2814536"/>
              <a:gd name="connsiteY35" fmla="*/ 336233 h 1490582"/>
              <a:gd name="connsiteX36" fmla="*/ 635540 w 2814536"/>
              <a:gd name="connsiteY36" fmla="*/ 375144 h 1490582"/>
              <a:gd name="connsiteX37" fmla="*/ 648510 w 2814536"/>
              <a:gd name="connsiteY37" fmla="*/ 420539 h 1490582"/>
              <a:gd name="connsiteX38" fmla="*/ 661481 w 2814536"/>
              <a:gd name="connsiteY38" fmla="*/ 465935 h 1490582"/>
              <a:gd name="connsiteX39" fmla="*/ 667966 w 2814536"/>
              <a:gd name="connsiteY39" fmla="*/ 498361 h 1490582"/>
              <a:gd name="connsiteX40" fmla="*/ 680936 w 2814536"/>
              <a:gd name="connsiteY40" fmla="*/ 537271 h 1490582"/>
              <a:gd name="connsiteX41" fmla="*/ 693906 w 2814536"/>
              <a:gd name="connsiteY41" fmla="*/ 608607 h 1490582"/>
              <a:gd name="connsiteX42" fmla="*/ 700391 w 2814536"/>
              <a:gd name="connsiteY42" fmla="*/ 634548 h 1490582"/>
              <a:gd name="connsiteX43" fmla="*/ 713362 w 2814536"/>
              <a:gd name="connsiteY43" fmla="*/ 673458 h 1490582"/>
              <a:gd name="connsiteX44" fmla="*/ 719847 w 2814536"/>
              <a:gd name="connsiteY44" fmla="*/ 712369 h 1490582"/>
              <a:gd name="connsiteX45" fmla="*/ 739302 w 2814536"/>
              <a:gd name="connsiteY45" fmla="*/ 770735 h 1490582"/>
              <a:gd name="connsiteX46" fmla="*/ 745787 w 2814536"/>
              <a:gd name="connsiteY46" fmla="*/ 790190 h 1490582"/>
              <a:gd name="connsiteX47" fmla="*/ 752272 w 2814536"/>
              <a:gd name="connsiteY47" fmla="*/ 816131 h 1490582"/>
              <a:gd name="connsiteX48" fmla="*/ 765242 w 2814536"/>
              <a:gd name="connsiteY48" fmla="*/ 842071 h 1490582"/>
              <a:gd name="connsiteX49" fmla="*/ 771727 w 2814536"/>
              <a:gd name="connsiteY49" fmla="*/ 874497 h 1490582"/>
              <a:gd name="connsiteX50" fmla="*/ 791183 w 2814536"/>
              <a:gd name="connsiteY50" fmla="*/ 926378 h 1490582"/>
              <a:gd name="connsiteX51" fmla="*/ 797668 w 2814536"/>
              <a:gd name="connsiteY51" fmla="*/ 965288 h 1490582"/>
              <a:gd name="connsiteX52" fmla="*/ 810638 w 2814536"/>
              <a:gd name="connsiteY52" fmla="*/ 997714 h 1490582"/>
              <a:gd name="connsiteX53" fmla="*/ 817123 w 2814536"/>
              <a:gd name="connsiteY53" fmla="*/ 1049595 h 1490582"/>
              <a:gd name="connsiteX54" fmla="*/ 830093 w 2814536"/>
              <a:gd name="connsiteY54" fmla="*/ 1094990 h 1490582"/>
              <a:gd name="connsiteX55" fmla="*/ 849549 w 2814536"/>
              <a:gd name="connsiteY55" fmla="*/ 1172812 h 1490582"/>
              <a:gd name="connsiteX56" fmla="*/ 856034 w 2814536"/>
              <a:gd name="connsiteY56" fmla="*/ 1192267 h 1490582"/>
              <a:gd name="connsiteX57" fmla="*/ 881974 w 2814536"/>
              <a:gd name="connsiteY57" fmla="*/ 1231178 h 1490582"/>
              <a:gd name="connsiteX58" fmla="*/ 901430 w 2814536"/>
              <a:gd name="connsiteY58" fmla="*/ 1296029 h 1490582"/>
              <a:gd name="connsiteX59" fmla="*/ 907915 w 2814536"/>
              <a:gd name="connsiteY59" fmla="*/ 1315484 h 1490582"/>
              <a:gd name="connsiteX60" fmla="*/ 927370 w 2814536"/>
              <a:gd name="connsiteY60" fmla="*/ 1328454 h 1490582"/>
              <a:gd name="connsiteX61" fmla="*/ 933855 w 2814536"/>
              <a:gd name="connsiteY61" fmla="*/ 1347910 h 1490582"/>
              <a:gd name="connsiteX62" fmla="*/ 1005191 w 2814536"/>
              <a:gd name="connsiteY62" fmla="*/ 1328454 h 1490582"/>
              <a:gd name="connsiteX63" fmla="*/ 1063557 w 2814536"/>
              <a:gd name="connsiteY63" fmla="*/ 1257118 h 1490582"/>
              <a:gd name="connsiteX64" fmla="*/ 1076527 w 2814536"/>
              <a:gd name="connsiteY64" fmla="*/ 1231178 h 1490582"/>
              <a:gd name="connsiteX65" fmla="*/ 1108953 w 2814536"/>
              <a:gd name="connsiteY65" fmla="*/ 1198752 h 1490582"/>
              <a:gd name="connsiteX66" fmla="*/ 1141379 w 2814536"/>
              <a:gd name="connsiteY66" fmla="*/ 1166327 h 1490582"/>
              <a:gd name="connsiteX67" fmla="*/ 1206230 w 2814536"/>
              <a:gd name="connsiteY67" fmla="*/ 1172812 h 1490582"/>
              <a:gd name="connsiteX68" fmla="*/ 1225685 w 2814536"/>
              <a:gd name="connsiteY68" fmla="*/ 1179297 h 1490582"/>
              <a:gd name="connsiteX69" fmla="*/ 1290536 w 2814536"/>
              <a:gd name="connsiteY69" fmla="*/ 1172812 h 1490582"/>
              <a:gd name="connsiteX70" fmla="*/ 1322962 w 2814536"/>
              <a:gd name="connsiteY70" fmla="*/ 1140386 h 1490582"/>
              <a:gd name="connsiteX71" fmla="*/ 1348902 w 2814536"/>
              <a:gd name="connsiteY71" fmla="*/ 1075535 h 1490582"/>
              <a:gd name="connsiteX72" fmla="*/ 1355387 w 2814536"/>
              <a:gd name="connsiteY72" fmla="*/ 1056080 h 1490582"/>
              <a:gd name="connsiteX73" fmla="*/ 1361872 w 2814536"/>
              <a:gd name="connsiteY73" fmla="*/ 1036624 h 1490582"/>
              <a:gd name="connsiteX74" fmla="*/ 1381327 w 2814536"/>
              <a:gd name="connsiteY74" fmla="*/ 984744 h 1490582"/>
              <a:gd name="connsiteX75" fmla="*/ 1387813 w 2814536"/>
              <a:gd name="connsiteY75" fmla="*/ 919892 h 1490582"/>
              <a:gd name="connsiteX76" fmla="*/ 1400783 w 2814536"/>
              <a:gd name="connsiteY76" fmla="*/ 855041 h 1490582"/>
              <a:gd name="connsiteX77" fmla="*/ 1407268 w 2814536"/>
              <a:gd name="connsiteY77" fmla="*/ 427024 h 1490582"/>
              <a:gd name="connsiteX78" fmla="*/ 1413753 w 2814536"/>
              <a:gd name="connsiteY78" fmla="*/ 401084 h 1490582"/>
              <a:gd name="connsiteX79" fmla="*/ 1420238 w 2814536"/>
              <a:gd name="connsiteY79" fmla="*/ 368658 h 1490582"/>
              <a:gd name="connsiteX80" fmla="*/ 1426723 w 2814536"/>
              <a:gd name="connsiteY80" fmla="*/ 323263 h 1490582"/>
              <a:gd name="connsiteX81" fmla="*/ 1439693 w 2814536"/>
              <a:gd name="connsiteY81" fmla="*/ 284352 h 1490582"/>
              <a:gd name="connsiteX82" fmla="*/ 1446179 w 2814536"/>
              <a:gd name="connsiteY82" fmla="*/ 251927 h 1490582"/>
              <a:gd name="connsiteX83" fmla="*/ 1452664 w 2814536"/>
              <a:gd name="connsiteY83" fmla="*/ 225986 h 1490582"/>
              <a:gd name="connsiteX84" fmla="*/ 1478604 w 2814536"/>
              <a:gd name="connsiteY84" fmla="*/ 187075 h 1490582"/>
              <a:gd name="connsiteX85" fmla="*/ 1491574 w 2814536"/>
              <a:gd name="connsiteY85" fmla="*/ 141680 h 1490582"/>
              <a:gd name="connsiteX86" fmla="*/ 1504545 w 2814536"/>
              <a:gd name="connsiteY86" fmla="*/ 115739 h 1490582"/>
              <a:gd name="connsiteX87" fmla="*/ 1524000 w 2814536"/>
              <a:gd name="connsiteY87" fmla="*/ 96284 h 1490582"/>
              <a:gd name="connsiteX88" fmla="*/ 1770434 w 2814536"/>
              <a:gd name="connsiteY88" fmla="*/ 70344 h 1490582"/>
              <a:gd name="connsiteX89" fmla="*/ 1809345 w 2814536"/>
              <a:gd name="connsiteY89" fmla="*/ 57373 h 1490582"/>
              <a:gd name="connsiteX90" fmla="*/ 1854740 w 2814536"/>
              <a:gd name="connsiteY90" fmla="*/ 50888 h 1490582"/>
              <a:gd name="connsiteX91" fmla="*/ 1893651 w 2814536"/>
              <a:gd name="connsiteY91" fmla="*/ 44403 h 1490582"/>
              <a:gd name="connsiteX92" fmla="*/ 2042808 w 2814536"/>
              <a:gd name="connsiteY92" fmla="*/ 37918 h 1490582"/>
              <a:gd name="connsiteX93" fmla="*/ 2081719 w 2814536"/>
              <a:gd name="connsiteY93" fmla="*/ 50888 h 1490582"/>
              <a:gd name="connsiteX94" fmla="*/ 2094689 w 2814536"/>
              <a:gd name="connsiteY94" fmla="*/ 83314 h 1490582"/>
              <a:gd name="connsiteX95" fmla="*/ 2114145 w 2814536"/>
              <a:gd name="connsiteY95" fmla="*/ 135195 h 1490582"/>
              <a:gd name="connsiteX96" fmla="*/ 2140085 w 2814536"/>
              <a:gd name="connsiteY96" fmla="*/ 187075 h 1490582"/>
              <a:gd name="connsiteX97" fmla="*/ 2159540 w 2814536"/>
              <a:gd name="connsiteY97" fmla="*/ 238956 h 1490582"/>
              <a:gd name="connsiteX98" fmla="*/ 2166025 w 2814536"/>
              <a:gd name="connsiteY98" fmla="*/ 264897 h 1490582"/>
              <a:gd name="connsiteX99" fmla="*/ 2172510 w 2814536"/>
              <a:gd name="connsiteY99" fmla="*/ 284352 h 1490582"/>
              <a:gd name="connsiteX100" fmla="*/ 2178996 w 2814536"/>
              <a:gd name="connsiteY100" fmla="*/ 342718 h 1490582"/>
              <a:gd name="connsiteX101" fmla="*/ 2191966 w 2814536"/>
              <a:gd name="connsiteY101" fmla="*/ 388114 h 1490582"/>
              <a:gd name="connsiteX102" fmla="*/ 2198451 w 2814536"/>
              <a:gd name="connsiteY102" fmla="*/ 420539 h 1490582"/>
              <a:gd name="connsiteX103" fmla="*/ 2204936 w 2814536"/>
              <a:gd name="connsiteY103" fmla="*/ 439995 h 1490582"/>
              <a:gd name="connsiteX104" fmla="*/ 2230876 w 2814536"/>
              <a:gd name="connsiteY104" fmla="*/ 517816 h 1490582"/>
              <a:gd name="connsiteX105" fmla="*/ 2237362 w 2814536"/>
              <a:gd name="connsiteY105" fmla="*/ 582667 h 1490582"/>
              <a:gd name="connsiteX106" fmla="*/ 2243847 w 2814536"/>
              <a:gd name="connsiteY106" fmla="*/ 602122 h 1490582"/>
              <a:gd name="connsiteX107" fmla="*/ 2250332 w 2814536"/>
              <a:gd name="connsiteY107" fmla="*/ 666973 h 1490582"/>
              <a:gd name="connsiteX108" fmla="*/ 2263302 w 2814536"/>
              <a:gd name="connsiteY108" fmla="*/ 744795 h 1490582"/>
              <a:gd name="connsiteX109" fmla="*/ 2276272 w 2814536"/>
              <a:gd name="connsiteY109" fmla="*/ 1036624 h 1490582"/>
              <a:gd name="connsiteX110" fmla="*/ 2282757 w 2814536"/>
              <a:gd name="connsiteY110" fmla="*/ 1179297 h 1490582"/>
              <a:gd name="connsiteX111" fmla="*/ 2295727 w 2814536"/>
              <a:gd name="connsiteY111" fmla="*/ 1250633 h 1490582"/>
              <a:gd name="connsiteX112" fmla="*/ 2302213 w 2814536"/>
              <a:gd name="connsiteY112" fmla="*/ 1276573 h 1490582"/>
              <a:gd name="connsiteX113" fmla="*/ 2315183 w 2814536"/>
              <a:gd name="connsiteY113" fmla="*/ 1341424 h 1490582"/>
              <a:gd name="connsiteX114" fmla="*/ 2328153 w 2814536"/>
              <a:gd name="connsiteY114" fmla="*/ 1354395 h 1490582"/>
              <a:gd name="connsiteX115" fmla="*/ 2347608 w 2814536"/>
              <a:gd name="connsiteY115" fmla="*/ 1367365 h 1490582"/>
              <a:gd name="connsiteX116" fmla="*/ 2354093 w 2814536"/>
              <a:gd name="connsiteY116" fmla="*/ 1399790 h 1490582"/>
              <a:gd name="connsiteX117" fmla="*/ 2367064 w 2814536"/>
              <a:gd name="connsiteY117" fmla="*/ 1412761 h 1490582"/>
              <a:gd name="connsiteX118" fmla="*/ 2412459 w 2814536"/>
              <a:gd name="connsiteY118" fmla="*/ 1464641 h 1490582"/>
              <a:gd name="connsiteX119" fmla="*/ 2425430 w 2814536"/>
              <a:gd name="connsiteY119" fmla="*/ 1477612 h 1490582"/>
              <a:gd name="connsiteX120" fmla="*/ 2464340 w 2814536"/>
              <a:gd name="connsiteY120" fmla="*/ 1490582 h 1490582"/>
              <a:gd name="connsiteX121" fmla="*/ 2529191 w 2814536"/>
              <a:gd name="connsiteY121" fmla="*/ 1477612 h 1490582"/>
              <a:gd name="connsiteX122" fmla="*/ 2548647 w 2814536"/>
              <a:gd name="connsiteY122" fmla="*/ 1471127 h 1490582"/>
              <a:gd name="connsiteX123" fmla="*/ 2607013 w 2814536"/>
              <a:gd name="connsiteY123" fmla="*/ 1458156 h 1490582"/>
              <a:gd name="connsiteX124" fmla="*/ 2736715 w 2814536"/>
              <a:gd name="connsiteY124" fmla="*/ 1464641 h 1490582"/>
              <a:gd name="connsiteX125" fmla="*/ 2775625 w 2814536"/>
              <a:gd name="connsiteY125" fmla="*/ 1477612 h 1490582"/>
              <a:gd name="connsiteX126" fmla="*/ 2814536 w 2814536"/>
              <a:gd name="connsiteY126" fmla="*/ 1490582 h 1490582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  <a:gd name="connsiteX0" fmla="*/ 0 w 2814568"/>
              <a:gd name="connsiteY0" fmla="*/ 1510121 h 1510121"/>
              <a:gd name="connsiteX1" fmla="*/ 32457 w 2814568"/>
              <a:gd name="connsiteY1" fmla="*/ 1399790 h 1510121"/>
              <a:gd name="connsiteX2" fmla="*/ 58398 w 2814568"/>
              <a:gd name="connsiteY2" fmla="*/ 1360880 h 1510121"/>
              <a:gd name="connsiteX3" fmla="*/ 103794 w 2814568"/>
              <a:gd name="connsiteY3" fmla="*/ 1283058 h 1510121"/>
              <a:gd name="connsiteX4" fmla="*/ 123249 w 2814568"/>
              <a:gd name="connsiteY4" fmla="*/ 1237663 h 1510121"/>
              <a:gd name="connsiteX5" fmla="*/ 129734 w 2814568"/>
              <a:gd name="connsiteY5" fmla="*/ 1218207 h 1510121"/>
              <a:gd name="connsiteX6" fmla="*/ 142704 w 2814568"/>
              <a:gd name="connsiteY6" fmla="*/ 1198752 h 1510121"/>
              <a:gd name="connsiteX7" fmla="*/ 155674 w 2814568"/>
              <a:gd name="connsiteY7" fmla="*/ 1159841 h 1510121"/>
              <a:gd name="connsiteX8" fmla="*/ 181615 w 2814568"/>
              <a:gd name="connsiteY8" fmla="*/ 1120931 h 1510121"/>
              <a:gd name="connsiteX9" fmla="*/ 207555 w 2814568"/>
              <a:gd name="connsiteY9" fmla="*/ 1056080 h 1510121"/>
              <a:gd name="connsiteX10" fmla="*/ 214040 w 2814568"/>
              <a:gd name="connsiteY10" fmla="*/ 1036624 h 1510121"/>
              <a:gd name="connsiteX11" fmla="*/ 227011 w 2814568"/>
              <a:gd name="connsiteY11" fmla="*/ 1010684 h 1510121"/>
              <a:gd name="connsiteX12" fmla="*/ 239981 w 2814568"/>
              <a:gd name="connsiteY12" fmla="*/ 965288 h 1510121"/>
              <a:gd name="connsiteX13" fmla="*/ 252951 w 2814568"/>
              <a:gd name="connsiteY13" fmla="*/ 926378 h 1510121"/>
              <a:gd name="connsiteX14" fmla="*/ 272406 w 2814568"/>
              <a:gd name="connsiteY14" fmla="*/ 887467 h 1510121"/>
              <a:gd name="connsiteX15" fmla="*/ 278891 w 2814568"/>
              <a:gd name="connsiteY15" fmla="*/ 848556 h 1510121"/>
              <a:gd name="connsiteX16" fmla="*/ 285377 w 2814568"/>
              <a:gd name="connsiteY16" fmla="*/ 816131 h 1510121"/>
              <a:gd name="connsiteX17" fmla="*/ 298347 w 2814568"/>
              <a:gd name="connsiteY17" fmla="*/ 738310 h 1510121"/>
              <a:gd name="connsiteX18" fmla="*/ 311317 w 2814568"/>
              <a:gd name="connsiteY18" fmla="*/ 654003 h 1510121"/>
              <a:gd name="connsiteX19" fmla="*/ 324287 w 2814568"/>
              <a:gd name="connsiteY19" fmla="*/ 602122 h 1510121"/>
              <a:gd name="connsiteX20" fmla="*/ 337257 w 2814568"/>
              <a:gd name="connsiteY20" fmla="*/ 576182 h 1510121"/>
              <a:gd name="connsiteX21" fmla="*/ 343742 w 2814568"/>
              <a:gd name="connsiteY21" fmla="*/ 556727 h 1510121"/>
              <a:gd name="connsiteX22" fmla="*/ 363198 w 2814568"/>
              <a:gd name="connsiteY22" fmla="*/ 524301 h 1510121"/>
              <a:gd name="connsiteX23" fmla="*/ 369683 w 2814568"/>
              <a:gd name="connsiteY23" fmla="*/ 498361 h 1510121"/>
              <a:gd name="connsiteX24" fmla="*/ 382653 w 2814568"/>
              <a:gd name="connsiteY24" fmla="*/ 478905 h 1510121"/>
              <a:gd name="connsiteX25" fmla="*/ 408594 w 2814568"/>
              <a:gd name="connsiteY25" fmla="*/ 427024 h 1510121"/>
              <a:gd name="connsiteX26" fmla="*/ 415079 w 2814568"/>
              <a:gd name="connsiteY26" fmla="*/ 407569 h 1510121"/>
              <a:gd name="connsiteX27" fmla="*/ 441019 w 2814568"/>
              <a:gd name="connsiteY27" fmla="*/ 368658 h 1510121"/>
              <a:gd name="connsiteX28" fmla="*/ 453989 w 2814568"/>
              <a:gd name="connsiteY28" fmla="*/ 342718 h 1510121"/>
              <a:gd name="connsiteX29" fmla="*/ 460474 w 2814568"/>
              <a:gd name="connsiteY29" fmla="*/ 323263 h 1510121"/>
              <a:gd name="connsiteX30" fmla="*/ 479930 w 2814568"/>
              <a:gd name="connsiteY30" fmla="*/ 303807 h 1510121"/>
              <a:gd name="connsiteX31" fmla="*/ 512355 w 2814568"/>
              <a:gd name="connsiteY31" fmla="*/ 271382 h 1510121"/>
              <a:gd name="connsiteX32" fmla="*/ 570721 w 2814568"/>
              <a:gd name="connsiteY32" fmla="*/ 284352 h 1510121"/>
              <a:gd name="connsiteX33" fmla="*/ 583691 w 2814568"/>
              <a:gd name="connsiteY33" fmla="*/ 303807 h 1510121"/>
              <a:gd name="connsiteX34" fmla="*/ 596662 w 2814568"/>
              <a:gd name="connsiteY34" fmla="*/ 316778 h 1510121"/>
              <a:gd name="connsiteX35" fmla="*/ 603147 w 2814568"/>
              <a:gd name="connsiteY35" fmla="*/ 336233 h 1510121"/>
              <a:gd name="connsiteX36" fmla="*/ 635572 w 2814568"/>
              <a:gd name="connsiteY36" fmla="*/ 375144 h 1510121"/>
              <a:gd name="connsiteX37" fmla="*/ 648542 w 2814568"/>
              <a:gd name="connsiteY37" fmla="*/ 420539 h 1510121"/>
              <a:gd name="connsiteX38" fmla="*/ 661513 w 2814568"/>
              <a:gd name="connsiteY38" fmla="*/ 465935 h 1510121"/>
              <a:gd name="connsiteX39" fmla="*/ 667998 w 2814568"/>
              <a:gd name="connsiteY39" fmla="*/ 498361 h 1510121"/>
              <a:gd name="connsiteX40" fmla="*/ 680968 w 2814568"/>
              <a:gd name="connsiteY40" fmla="*/ 537271 h 1510121"/>
              <a:gd name="connsiteX41" fmla="*/ 693938 w 2814568"/>
              <a:gd name="connsiteY41" fmla="*/ 608607 h 1510121"/>
              <a:gd name="connsiteX42" fmla="*/ 700423 w 2814568"/>
              <a:gd name="connsiteY42" fmla="*/ 634548 h 1510121"/>
              <a:gd name="connsiteX43" fmla="*/ 713394 w 2814568"/>
              <a:gd name="connsiteY43" fmla="*/ 673458 h 1510121"/>
              <a:gd name="connsiteX44" fmla="*/ 719879 w 2814568"/>
              <a:gd name="connsiteY44" fmla="*/ 712369 h 1510121"/>
              <a:gd name="connsiteX45" fmla="*/ 739334 w 2814568"/>
              <a:gd name="connsiteY45" fmla="*/ 770735 h 1510121"/>
              <a:gd name="connsiteX46" fmla="*/ 745819 w 2814568"/>
              <a:gd name="connsiteY46" fmla="*/ 790190 h 1510121"/>
              <a:gd name="connsiteX47" fmla="*/ 752304 w 2814568"/>
              <a:gd name="connsiteY47" fmla="*/ 816131 h 1510121"/>
              <a:gd name="connsiteX48" fmla="*/ 765274 w 2814568"/>
              <a:gd name="connsiteY48" fmla="*/ 842071 h 1510121"/>
              <a:gd name="connsiteX49" fmla="*/ 771759 w 2814568"/>
              <a:gd name="connsiteY49" fmla="*/ 874497 h 1510121"/>
              <a:gd name="connsiteX50" fmla="*/ 791215 w 2814568"/>
              <a:gd name="connsiteY50" fmla="*/ 926378 h 1510121"/>
              <a:gd name="connsiteX51" fmla="*/ 797700 w 2814568"/>
              <a:gd name="connsiteY51" fmla="*/ 965288 h 1510121"/>
              <a:gd name="connsiteX52" fmla="*/ 810670 w 2814568"/>
              <a:gd name="connsiteY52" fmla="*/ 997714 h 1510121"/>
              <a:gd name="connsiteX53" fmla="*/ 817155 w 2814568"/>
              <a:gd name="connsiteY53" fmla="*/ 1049595 h 1510121"/>
              <a:gd name="connsiteX54" fmla="*/ 830125 w 2814568"/>
              <a:gd name="connsiteY54" fmla="*/ 1094990 h 1510121"/>
              <a:gd name="connsiteX55" fmla="*/ 849581 w 2814568"/>
              <a:gd name="connsiteY55" fmla="*/ 1172812 h 1510121"/>
              <a:gd name="connsiteX56" fmla="*/ 856066 w 2814568"/>
              <a:gd name="connsiteY56" fmla="*/ 1192267 h 1510121"/>
              <a:gd name="connsiteX57" fmla="*/ 882006 w 2814568"/>
              <a:gd name="connsiteY57" fmla="*/ 1231178 h 1510121"/>
              <a:gd name="connsiteX58" fmla="*/ 901462 w 2814568"/>
              <a:gd name="connsiteY58" fmla="*/ 1296029 h 1510121"/>
              <a:gd name="connsiteX59" fmla="*/ 907947 w 2814568"/>
              <a:gd name="connsiteY59" fmla="*/ 1315484 h 1510121"/>
              <a:gd name="connsiteX60" fmla="*/ 927402 w 2814568"/>
              <a:gd name="connsiteY60" fmla="*/ 1328454 h 1510121"/>
              <a:gd name="connsiteX61" fmla="*/ 933887 w 2814568"/>
              <a:gd name="connsiteY61" fmla="*/ 1347910 h 1510121"/>
              <a:gd name="connsiteX62" fmla="*/ 1005223 w 2814568"/>
              <a:gd name="connsiteY62" fmla="*/ 1328454 h 1510121"/>
              <a:gd name="connsiteX63" fmla="*/ 1063589 w 2814568"/>
              <a:gd name="connsiteY63" fmla="*/ 1257118 h 1510121"/>
              <a:gd name="connsiteX64" fmla="*/ 1076559 w 2814568"/>
              <a:gd name="connsiteY64" fmla="*/ 1231178 h 1510121"/>
              <a:gd name="connsiteX65" fmla="*/ 1108985 w 2814568"/>
              <a:gd name="connsiteY65" fmla="*/ 1198752 h 1510121"/>
              <a:gd name="connsiteX66" fmla="*/ 1141411 w 2814568"/>
              <a:gd name="connsiteY66" fmla="*/ 1166327 h 1510121"/>
              <a:gd name="connsiteX67" fmla="*/ 1206262 w 2814568"/>
              <a:gd name="connsiteY67" fmla="*/ 1172812 h 1510121"/>
              <a:gd name="connsiteX68" fmla="*/ 1225717 w 2814568"/>
              <a:gd name="connsiteY68" fmla="*/ 1179297 h 1510121"/>
              <a:gd name="connsiteX69" fmla="*/ 1290568 w 2814568"/>
              <a:gd name="connsiteY69" fmla="*/ 1172812 h 1510121"/>
              <a:gd name="connsiteX70" fmla="*/ 1322994 w 2814568"/>
              <a:gd name="connsiteY70" fmla="*/ 1140386 h 1510121"/>
              <a:gd name="connsiteX71" fmla="*/ 1348934 w 2814568"/>
              <a:gd name="connsiteY71" fmla="*/ 1075535 h 1510121"/>
              <a:gd name="connsiteX72" fmla="*/ 1355419 w 2814568"/>
              <a:gd name="connsiteY72" fmla="*/ 1056080 h 1510121"/>
              <a:gd name="connsiteX73" fmla="*/ 1361904 w 2814568"/>
              <a:gd name="connsiteY73" fmla="*/ 1036624 h 1510121"/>
              <a:gd name="connsiteX74" fmla="*/ 1381359 w 2814568"/>
              <a:gd name="connsiteY74" fmla="*/ 984744 h 1510121"/>
              <a:gd name="connsiteX75" fmla="*/ 1387845 w 2814568"/>
              <a:gd name="connsiteY75" fmla="*/ 919892 h 1510121"/>
              <a:gd name="connsiteX76" fmla="*/ 1400815 w 2814568"/>
              <a:gd name="connsiteY76" fmla="*/ 855041 h 1510121"/>
              <a:gd name="connsiteX77" fmla="*/ 1407300 w 2814568"/>
              <a:gd name="connsiteY77" fmla="*/ 427024 h 1510121"/>
              <a:gd name="connsiteX78" fmla="*/ 1413785 w 2814568"/>
              <a:gd name="connsiteY78" fmla="*/ 401084 h 1510121"/>
              <a:gd name="connsiteX79" fmla="*/ 1420270 w 2814568"/>
              <a:gd name="connsiteY79" fmla="*/ 368658 h 1510121"/>
              <a:gd name="connsiteX80" fmla="*/ 1426755 w 2814568"/>
              <a:gd name="connsiteY80" fmla="*/ 323263 h 1510121"/>
              <a:gd name="connsiteX81" fmla="*/ 1439725 w 2814568"/>
              <a:gd name="connsiteY81" fmla="*/ 284352 h 1510121"/>
              <a:gd name="connsiteX82" fmla="*/ 1446211 w 2814568"/>
              <a:gd name="connsiteY82" fmla="*/ 251927 h 1510121"/>
              <a:gd name="connsiteX83" fmla="*/ 1452696 w 2814568"/>
              <a:gd name="connsiteY83" fmla="*/ 225986 h 1510121"/>
              <a:gd name="connsiteX84" fmla="*/ 1478636 w 2814568"/>
              <a:gd name="connsiteY84" fmla="*/ 187075 h 1510121"/>
              <a:gd name="connsiteX85" fmla="*/ 1491606 w 2814568"/>
              <a:gd name="connsiteY85" fmla="*/ 141680 h 1510121"/>
              <a:gd name="connsiteX86" fmla="*/ 1504577 w 2814568"/>
              <a:gd name="connsiteY86" fmla="*/ 115739 h 1510121"/>
              <a:gd name="connsiteX87" fmla="*/ 1524032 w 2814568"/>
              <a:gd name="connsiteY87" fmla="*/ 96284 h 1510121"/>
              <a:gd name="connsiteX88" fmla="*/ 1770466 w 2814568"/>
              <a:gd name="connsiteY88" fmla="*/ 70344 h 1510121"/>
              <a:gd name="connsiteX89" fmla="*/ 1809377 w 2814568"/>
              <a:gd name="connsiteY89" fmla="*/ 57373 h 1510121"/>
              <a:gd name="connsiteX90" fmla="*/ 1854772 w 2814568"/>
              <a:gd name="connsiteY90" fmla="*/ 50888 h 1510121"/>
              <a:gd name="connsiteX91" fmla="*/ 1893683 w 2814568"/>
              <a:gd name="connsiteY91" fmla="*/ 44403 h 1510121"/>
              <a:gd name="connsiteX92" fmla="*/ 2042840 w 2814568"/>
              <a:gd name="connsiteY92" fmla="*/ 37918 h 1510121"/>
              <a:gd name="connsiteX93" fmla="*/ 2081751 w 2814568"/>
              <a:gd name="connsiteY93" fmla="*/ 50888 h 1510121"/>
              <a:gd name="connsiteX94" fmla="*/ 2094721 w 2814568"/>
              <a:gd name="connsiteY94" fmla="*/ 83314 h 1510121"/>
              <a:gd name="connsiteX95" fmla="*/ 2114177 w 2814568"/>
              <a:gd name="connsiteY95" fmla="*/ 135195 h 1510121"/>
              <a:gd name="connsiteX96" fmla="*/ 2140117 w 2814568"/>
              <a:gd name="connsiteY96" fmla="*/ 187075 h 1510121"/>
              <a:gd name="connsiteX97" fmla="*/ 2159572 w 2814568"/>
              <a:gd name="connsiteY97" fmla="*/ 238956 h 1510121"/>
              <a:gd name="connsiteX98" fmla="*/ 2166057 w 2814568"/>
              <a:gd name="connsiteY98" fmla="*/ 264897 h 1510121"/>
              <a:gd name="connsiteX99" fmla="*/ 2172542 w 2814568"/>
              <a:gd name="connsiteY99" fmla="*/ 284352 h 1510121"/>
              <a:gd name="connsiteX100" fmla="*/ 2179028 w 2814568"/>
              <a:gd name="connsiteY100" fmla="*/ 342718 h 1510121"/>
              <a:gd name="connsiteX101" fmla="*/ 2191998 w 2814568"/>
              <a:gd name="connsiteY101" fmla="*/ 388114 h 1510121"/>
              <a:gd name="connsiteX102" fmla="*/ 2198483 w 2814568"/>
              <a:gd name="connsiteY102" fmla="*/ 420539 h 1510121"/>
              <a:gd name="connsiteX103" fmla="*/ 2204968 w 2814568"/>
              <a:gd name="connsiteY103" fmla="*/ 439995 h 1510121"/>
              <a:gd name="connsiteX104" fmla="*/ 2230908 w 2814568"/>
              <a:gd name="connsiteY104" fmla="*/ 517816 h 1510121"/>
              <a:gd name="connsiteX105" fmla="*/ 2237394 w 2814568"/>
              <a:gd name="connsiteY105" fmla="*/ 582667 h 1510121"/>
              <a:gd name="connsiteX106" fmla="*/ 2243879 w 2814568"/>
              <a:gd name="connsiteY106" fmla="*/ 602122 h 1510121"/>
              <a:gd name="connsiteX107" fmla="*/ 2250364 w 2814568"/>
              <a:gd name="connsiteY107" fmla="*/ 666973 h 1510121"/>
              <a:gd name="connsiteX108" fmla="*/ 2263334 w 2814568"/>
              <a:gd name="connsiteY108" fmla="*/ 744795 h 1510121"/>
              <a:gd name="connsiteX109" fmla="*/ 2276304 w 2814568"/>
              <a:gd name="connsiteY109" fmla="*/ 1036624 h 1510121"/>
              <a:gd name="connsiteX110" fmla="*/ 2282789 w 2814568"/>
              <a:gd name="connsiteY110" fmla="*/ 1179297 h 1510121"/>
              <a:gd name="connsiteX111" fmla="*/ 2295759 w 2814568"/>
              <a:gd name="connsiteY111" fmla="*/ 1250633 h 1510121"/>
              <a:gd name="connsiteX112" fmla="*/ 2302245 w 2814568"/>
              <a:gd name="connsiteY112" fmla="*/ 1276573 h 1510121"/>
              <a:gd name="connsiteX113" fmla="*/ 2315215 w 2814568"/>
              <a:gd name="connsiteY113" fmla="*/ 1341424 h 1510121"/>
              <a:gd name="connsiteX114" fmla="*/ 2328185 w 2814568"/>
              <a:gd name="connsiteY114" fmla="*/ 1354395 h 1510121"/>
              <a:gd name="connsiteX115" fmla="*/ 2347640 w 2814568"/>
              <a:gd name="connsiteY115" fmla="*/ 1367365 h 1510121"/>
              <a:gd name="connsiteX116" fmla="*/ 2354125 w 2814568"/>
              <a:gd name="connsiteY116" fmla="*/ 1399790 h 1510121"/>
              <a:gd name="connsiteX117" fmla="*/ 2367096 w 2814568"/>
              <a:gd name="connsiteY117" fmla="*/ 1412761 h 1510121"/>
              <a:gd name="connsiteX118" fmla="*/ 2412491 w 2814568"/>
              <a:gd name="connsiteY118" fmla="*/ 1464641 h 1510121"/>
              <a:gd name="connsiteX119" fmla="*/ 2425462 w 2814568"/>
              <a:gd name="connsiteY119" fmla="*/ 1477612 h 1510121"/>
              <a:gd name="connsiteX120" fmla="*/ 2464372 w 2814568"/>
              <a:gd name="connsiteY120" fmla="*/ 1490582 h 1510121"/>
              <a:gd name="connsiteX121" fmla="*/ 2529223 w 2814568"/>
              <a:gd name="connsiteY121" fmla="*/ 1477612 h 1510121"/>
              <a:gd name="connsiteX122" fmla="*/ 2548679 w 2814568"/>
              <a:gd name="connsiteY122" fmla="*/ 1471127 h 1510121"/>
              <a:gd name="connsiteX123" fmla="*/ 2607045 w 2814568"/>
              <a:gd name="connsiteY123" fmla="*/ 1458156 h 1510121"/>
              <a:gd name="connsiteX124" fmla="*/ 2736747 w 2814568"/>
              <a:gd name="connsiteY124" fmla="*/ 1464641 h 1510121"/>
              <a:gd name="connsiteX125" fmla="*/ 2775657 w 2814568"/>
              <a:gd name="connsiteY125" fmla="*/ 1477612 h 1510121"/>
              <a:gd name="connsiteX126" fmla="*/ 2814568 w 2814568"/>
              <a:gd name="connsiteY126" fmla="*/ 1490582 h 151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814568" h="1510121">
                <a:moveTo>
                  <a:pt x="0" y="1510121"/>
                </a:moveTo>
                <a:cubicBezTo>
                  <a:pt x="31922" y="1488839"/>
                  <a:pt x="10515" y="1436360"/>
                  <a:pt x="32457" y="1399790"/>
                </a:cubicBezTo>
                <a:cubicBezTo>
                  <a:pt x="40477" y="1386423"/>
                  <a:pt x="51427" y="1374823"/>
                  <a:pt x="58398" y="1360880"/>
                </a:cubicBezTo>
                <a:cubicBezTo>
                  <a:pt x="89172" y="1299331"/>
                  <a:pt x="72737" y="1324467"/>
                  <a:pt x="103794" y="1283058"/>
                </a:cubicBezTo>
                <a:cubicBezTo>
                  <a:pt x="117291" y="1229069"/>
                  <a:pt x="100856" y="1282450"/>
                  <a:pt x="123249" y="1237663"/>
                </a:cubicBezTo>
                <a:cubicBezTo>
                  <a:pt x="126306" y="1231549"/>
                  <a:pt x="126677" y="1224321"/>
                  <a:pt x="129734" y="1218207"/>
                </a:cubicBezTo>
                <a:cubicBezTo>
                  <a:pt x="133220" y="1211236"/>
                  <a:pt x="139539" y="1205874"/>
                  <a:pt x="142704" y="1198752"/>
                </a:cubicBezTo>
                <a:cubicBezTo>
                  <a:pt x="148257" y="1186258"/>
                  <a:pt x="148090" y="1171217"/>
                  <a:pt x="155674" y="1159841"/>
                </a:cubicBezTo>
                <a:lnTo>
                  <a:pt x="181615" y="1120931"/>
                </a:lnTo>
                <a:cubicBezTo>
                  <a:pt x="211138" y="1032358"/>
                  <a:pt x="178928" y="1122879"/>
                  <a:pt x="207555" y="1056080"/>
                </a:cubicBezTo>
                <a:cubicBezTo>
                  <a:pt x="210248" y="1049797"/>
                  <a:pt x="211347" y="1042907"/>
                  <a:pt x="214040" y="1036624"/>
                </a:cubicBezTo>
                <a:cubicBezTo>
                  <a:pt x="217848" y="1027738"/>
                  <a:pt x="223203" y="1019570"/>
                  <a:pt x="227011" y="1010684"/>
                </a:cubicBezTo>
                <a:cubicBezTo>
                  <a:pt x="234275" y="993735"/>
                  <a:pt x="234497" y="983569"/>
                  <a:pt x="239981" y="965288"/>
                </a:cubicBezTo>
                <a:cubicBezTo>
                  <a:pt x="243909" y="952193"/>
                  <a:pt x="245368" y="937754"/>
                  <a:pt x="252951" y="926378"/>
                </a:cubicBezTo>
                <a:cubicBezTo>
                  <a:pt x="269713" y="901234"/>
                  <a:pt x="263456" y="914316"/>
                  <a:pt x="272406" y="887467"/>
                </a:cubicBezTo>
                <a:cubicBezTo>
                  <a:pt x="274568" y="874497"/>
                  <a:pt x="276539" y="861493"/>
                  <a:pt x="278891" y="848556"/>
                </a:cubicBezTo>
                <a:cubicBezTo>
                  <a:pt x="280863" y="837711"/>
                  <a:pt x="283701" y="827025"/>
                  <a:pt x="285377" y="816131"/>
                </a:cubicBezTo>
                <a:cubicBezTo>
                  <a:pt x="297524" y="737179"/>
                  <a:pt x="285305" y="790479"/>
                  <a:pt x="298347" y="738310"/>
                </a:cubicBezTo>
                <a:cubicBezTo>
                  <a:pt x="303352" y="698268"/>
                  <a:pt x="303215" y="689113"/>
                  <a:pt x="311317" y="654003"/>
                </a:cubicBezTo>
                <a:cubicBezTo>
                  <a:pt x="315325" y="636634"/>
                  <a:pt x="316315" y="618066"/>
                  <a:pt x="324287" y="602122"/>
                </a:cubicBezTo>
                <a:cubicBezTo>
                  <a:pt x="328610" y="593475"/>
                  <a:pt x="333449" y="585068"/>
                  <a:pt x="337257" y="576182"/>
                </a:cubicBezTo>
                <a:cubicBezTo>
                  <a:pt x="339950" y="569899"/>
                  <a:pt x="340685" y="562841"/>
                  <a:pt x="343742" y="556727"/>
                </a:cubicBezTo>
                <a:cubicBezTo>
                  <a:pt x="349379" y="545453"/>
                  <a:pt x="356713" y="535110"/>
                  <a:pt x="363198" y="524301"/>
                </a:cubicBezTo>
                <a:cubicBezTo>
                  <a:pt x="365360" y="515654"/>
                  <a:pt x="366172" y="506553"/>
                  <a:pt x="369683" y="498361"/>
                </a:cubicBezTo>
                <a:cubicBezTo>
                  <a:pt x="372753" y="491197"/>
                  <a:pt x="378921" y="485748"/>
                  <a:pt x="382653" y="478905"/>
                </a:cubicBezTo>
                <a:cubicBezTo>
                  <a:pt x="391912" y="461931"/>
                  <a:pt x="402480" y="445367"/>
                  <a:pt x="408594" y="427024"/>
                </a:cubicBezTo>
                <a:cubicBezTo>
                  <a:pt x="410756" y="420539"/>
                  <a:pt x="411759" y="413545"/>
                  <a:pt x="415079" y="407569"/>
                </a:cubicBezTo>
                <a:cubicBezTo>
                  <a:pt x="422649" y="393942"/>
                  <a:pt x="434048" y="382601"/>
                  <a:pt x="441019" y="368658"/>
                </a:cubicBezTo>
                <a:cubicBezTo>
                  <a:pt x="445342" y="360011"/>
                  <a:pt x="450181" y="351604"/>
                  <a:pt x="453989" y="342718"/>
                </a:cubicBezTo>
                <a:cubicBezTo>
                  <a:pt x="456682" y="336435"/>
                  <a:pt x="456682" y="328951"/>
                  <a:pt x="460474" y="323263"/>
                </a:cubicBezTo>
                <a:cubicBezTo>
                  <a:pt x="465562" y="315632"/>
                  <a:pt x="474058" y="310853"/>
                  <a:pt x="479930" y="303807"/>
                </a:cubicBezTo>
                <a:cubicBezTo>
                  <a:pt x="506951" y="271382"/>
                  <a:pt x="476687" y="295161"/>
                  <a:pt x="512355" y="271382"/>
                </a:cubicBezTo>
                <a:cubicBezTo>
                  <a:pt x="512753" y="271448"/>
                  <a:pt x="562318" y="277630"/>
                  <a:pt x="570721" y="284352"/>
                </a:cubicBezTo>
                <a:cubicBezTo>
                  <a:pt x="576807" y="289221"/>
                  <a:pt x="578822" y="297721"/>
                  <a:pt x="583691" y="303807"/>
                </a:cubicBezTo>
                <a:cubicBezTo>
                  <a:pt x="587511" y="308582"/>
                  <a:pt x="592338" y="312454"/>
                  <a:pt x="596662" y="316778"/>
                </a:cubicBezTo>
                <a:cubicBezTo>
                  <a:pt x="598824" y="323263"/>
                  <a:pt x="600090" y="330119"/>
                  <a:pt x="603147" y="336233"/>
                </a:cubicBezTo>
                <a:cubicBezTo>
                  <a:pt x="612175" y="354289"/>
                  <a:pt x="621231" y="360802"/>
                  <a:pt x="635572" y="375144"/>
                </a:cubicBezTo>
                <a:cubicBezTo>
                  <a:pt x="651126" y="421805"/>
                  <a:pt x="632250" y="363520"/>
                  <a:pt x="648542" y="420539"/>
                </a:cubicBezTo>
                <a:cubicBezTo>
                  <a:pt x="659376" y="458457"/>
                  <a:pt x="651376" y="420316"/>
                  <a:pt x="661513" y="465935"/>
                </a:cubicBezTo>
                <a:cubicBezTo>
                  <a:pt x="663904" y="476695"/>
                  <a:pt x="665098" y="487727"/>
                  <a:pt x="667998" y="498361"/>
                </a:cubicBezTo>
                <a:cubicBezTo>
                  <a:pt x="671595" y="511551"/>
                  <a:pt x="680968" y="537271"/>
                  <a:pt x="680968" y="537271"/>
                </a:cubicBezTo>
                <a:cubicBezTo>
                  <a:pt x="685662" y="565433"/>
                  <a:pt x="687895" y="581412"/>
                  <a:pt x="693938" y="608607"/>
                </a:cubicBezTo>
                <a:cubicBezTo>
                  <a:pt x="695871" y="617308"/>
                  <a:pt x="697862" y="626011"/>
                  <a:pt x="700423" y="634548"/>
                </a:cubicBezTo>
                <a:cubicBezTo>
                  <a:pt x="704352" y="647643"/>
                  <a:pt x="713394" y="673458"/>
                  <a:pt x="713394" y="673458"/>
                </a:cubicBezTo>
                <a:cubicBezTo>
                  <a:pt x="715556" y="686428"/>
                  <a:pt x="716690" y="699612"/>
                  <a:pt x="719879" y="712369"/>
                </a:cubicBezTo>
                <a:cubicBezTo>
                  <a:pt x="719880" y="712374"/>
                  <a:pt x="736091" y="761005"/>
                  <a:pt x="739334" y="770735"/>
                </a:cubicBezTo>
                <a:cubicBezTo>
                  <a:pt x="741496" y="777220"/>
                  <a:pt x="744161" y="783558"/>
                  <a:pt x="745819" y="790190"/>
                </a:cubicBezTo>
                <a:cubicBezTo>
                  <a:pt x="747981" y="798837"/>
                  <a:pt x="749174" y="807785"/>
                  <a:pt x="752304" y="816131"/>
                </a:cubicBezTo>
                <a:cubicBezTo>
                  <a:pt x="755698" y="825183"/>
                  <a:pt x="760951" y="833424"/>
                  <a:pt x="765274" y="842071"/>
                </a:cubicBezTo>
                <a:cubicBezTo>
                  <a:pt x="767436" y="852880"/>
                  <a:pt x="769085" y="863803"/>
                  <a:pt x="771759" y="874497"/>
                </a:cubicBezTo>
                <a:cubicBezTo>
                  <a:pt x="775145" y="888041"/>
                  <a:pt x="787255" y="916477"/>
                  <a:pt x="791215" y="926378"/>
                </a:cubicBezTo>
                <a:cubicBezTo>
                  <a:pt x="793377" y="939348"/>
                  <a:pt x="794240" y="952602"/>
                  <a:pt x="797700" y="965288"/>
                </a:cubicBezTo>
                <a:cubicBezTo>
                  <a:pt x="800763" y="976519"/>
                  <a:pt x="808052" y="986371"/>
                  <a:pt x="810670" y="997714"/>
                </a:cubicBezTo>
                <a:cubicBezTo>
                  <a:pt x="814589" y="1014696"/>
                  <a:pt x="814290" y="1032404"/>
                  <a:pt x="817155" y="1049595"/>
                </a:cubicBezTo>
                <a:cubicBezTo>
                  <a:pt x="826568" y="1106074"/>
                  <a:pt x="819847" y="1048744"/>
                  <a:pt x="830125" y="1094990"/>
                </a:cubicBezTo>
                <a:cubicBezTo>
                  <a:pt x="847592" y="1173585"/>
                  <a:pt x="823373" y="1094187"/>
                  <a:pt x="849581" y="1172812"/>
                </a:cubicBezTo>
                <a:cubicBezTo>
                  <a:pt x="851743" y="1179297"/>
                  <a:pt x="852274" y="1186579"/>
                  <a:pt x="856066" y="1192267"/>
                </a:cubicBezTo>
                <a:cubicBezTo>
                  <a:pt x="864713" y="1205237"/>
                  <a:pt x="877076" y="1216390"/>
                  <a:pt x="882006" y="1231178"/>
                </a:cubicBezTo>
                <a:cubicBezTo>
                  <a:pt x="912822" y="1323619"/>
                  <a:pt x="881865" y="1227438"/>
                  <a:pt x="901462" y="1296029"/>
                </a:cubicBezTo>
                <a:cubicBezTo>
                  <a:pt x="903340" y="1302602"/>
                  <a:pt x="903677" y="1310146"/>
                  <a:pt x="907947" y="1315484"/>
                </a:cubicBezTo>
                <a:cubicBezTo>
                  <a:pt x="912816" y="1321570"/>
                  <a:pt x="920917" y="1324131"/>
                  <a:pt x="927402" y="1328454"/>
                </a:cubicBezTo>
                <a:cubicBezTo>
                  <a:pt x="929564" y="1334939"/>
                  <a:pt x="927214" y="1346427"/>
                  <a:pt x="933887" y="1347910"/>
                </a:cubicBezTo>
                <a:cubicBezTo>
                  <a:pt x="960219" y="1353761"/>
                  <a:pt x="986151" y="1345142"/>
                  <a:pt x="1005223" y="1328454"/>
                </a:cubicBezTo>
                <a:cubicBezTo>
                  <a:pt x="1028846" y="1307784"/>
                  <a:pt x="1049389" y="1285519"/>
                  <a:pt x="1063589" y="1257118"/>
                </a:cubicBezTo>
                <a:cubicBezTo>
                  <a:pt x="1067912" y="1248471"/>
                  <a:pt x="1070624" y="1238809"/>
                  <a:pt x="1076559" y="1231178"/>
                </a:cubicBezTo>
                <a:cubicBezTo>
                  <a:pt x="1085944" y="1219112"/>
                  <a:pt x="1100506" y="1211471"/>
                  <a:pt x="1108985" y="1198752"/>
                </a:cubicBezTo>
                <a:cubicBezTo>
                  <a:pt x="1126278" y="1172812"/>
                  <a:pt x="1115470" y="1183620"/>
                  <a:pt x="1141411" y="1166327"/>
                </a:cubicBezTo>
                <a:cubicBezTo>
                  <a:pt x="1163028" y="1168489"/>
                  <a:pt x="1184790" y="1169509"/>
                  <a:pt x="1206262" y="1172812"/>
                </a:cubicBezTo>
                <a:cubicBezTo>
                  <a:pt x="1213018" y="1173851"/>
                  <a:pt x="1218881" y="1179297"/>
                  <a:pt x="1225717" y="1179297"/>
                </a:cubicBezTo>
                <a:cubicBezTo>
                  <a:pt x="1247442" y="1179297"/>
                  <a:pt x="1268951" y="1174974"/>
                  <a:pt x="1290568" y="1172812"/>
                </a:cubicBezTo>
                <a:cubicBezTo>
                  <a:pt x="1301377" y="1162003"/>
                  <a:pt x="1316158" y="1154058"/>
                  <a:pt x="1322994" y="1140386"/>
                </a:cubicBezTo>
                <a:cubicBezTo>
                  <a:pt x="1342079" y="1102217"/>
                  <a:pt x="1332907" y="1123618"/>
                  <a:pt x="1348934" y="1075535"/>
                </a:cubicBezTo>
                <a:lnTo>
                  <a:pt x="1355419" y="1056080"/>
                </a:lnTo>
                <a:cubicBezTo>
                  <a:pt x="1357581" y="1049595"/>
                  <a:pt x="1358847" y="1042738"/>
                  <a:pt x="1361904" y="1036624"/>
                </a:cubicBezTo>
                <a:cubicBezTo>
                  <a:pt x="1378860" y="1002712"/>
                  <a:pt x="1372529" y="1020063"/>
                  <a:pt x="1381359" y="984744"/>
                </a:cubicBezTo>
                <a:cubicBezTo>
                  <a:pt x="1383521" y="963127"/>
                  <a:pt x="1384622" y="941377"/>
                  <a:pt x="1387845" y="919892"/>
                </a:cubicBezTo>
                <a:cubicBezTo>
                  <a:pt x="1391115" y="898091"/>
                  <a:pt x="1400815" y="855041"/>
                  <a:pt x="1400815" y="855041"/>
                </a:cubicBezTo>
                <a:cubicBezTo>
                  <a:pt x="1402977" y="712369"/>
                  <a:pt x="1403225" y="569655"/>
                  <a:pt x="1407300" y="427024"/>
                </a:cubicBezTo>
                <a:cubicBezTo>
                  <a:pt x="1407555" y="418115"/>
                  <a:pt x="1411852" y="409785"/>
                  <a:pt x="1413785" y="401084"/>
                </a:cubicBezTo>
                <a:cubicBezTo>
                  <a:pt x="1416176" y="390324"/>
                  <a:pt x="1418458" y="379531"/>
                  <a:pt x="1420270" y="368658"/>
                </a:cubicBezTo>
                <a:cubicBezTo>
                  <a:pt x="1422783" y="353581"/>
                  <a:pt x="1423318" y="338157"/>
                  <a:pt x="1426755" y="323263"/>
                </a:cubicBezTo>
                <a:cubicBezTo>
                  <a:pt x="1429829" y="309941"/>
                  <a:pt x="1437043" y="297758"/>
                  <a:pt x="1439725" y="284352"/>
                </a:cubicBezTo>
                <a:cubicBezTo>
                  <a:pt x="1441887" y="273544"/>
                  <a:pt x="1443820" y="262687"/>
                  <a:pt x="1446211" y="251927"/>
                </a:cubicBezTo>
                <a:cubicBezTo>
                  <a:pt x="1448145" y="243226"/>
                  <a:pt x="1448710" y="233958"/>
                  <a:pt x="1452696" y="225986"/>
                </a:cubicBezTo>
                <a:cubicBezTo>
                  <a:pt x="1459667" y="212043"/>
                  <a:pt x="1478636" y="187075"/>
                  <a:pt x="1478636" y="187075"/>
                </a:cubicBezTo>
                <a:cubicBezTo>
                  <a:pt x="1481927" y="173913"/>
                  <a:pt x="1486024" y="154704"/>
                  <a:pt x="1491606" y="141680"/>
                </a:cubicBezTo>
                <a:cubicBezTo>
                  <a:pt x="1495414" y="132794"/>
                  <a:pt x="1498958" y="123606"/>
                  <a:pt x="1504577" y="115739"/>
                </a:cubicBezTo>
                <a:cubicBezTo>
                  <a:pt x="1509908" y="108276"/>
                  <a:pt x="1517547" y="102769"/>
                  <a:pt x="1524032" y="96284"/>
                </a:cubicBezTo>
                <a:cubicBezTo>
                  <a:pt x="1556127" y="0"/>
                  <a:pt x="1520084" y="87813"/>
                  <a:pt x="1770466" y="70344"/>
                </a:cubicBezTo>
                <a:cubicBezTo>
                  <a:pt x="1784105" y="69392"/>
                  <a:pt x="1795842" y="59307"/>
                  <a:pt x="1809377" y="57373"/>
                </a:cubicBezTo>
                <a:lnTo>
                  <a:pt x="1854772" y="50888"/>
                </a:lnTo>
                <a:cubicBezTo>
                  <a:pt x="1867768" y="48889"/>
                  <a:pt x="1880565" y="45308"/>
                  <a:pt x="1893683" y="44403"/>
                </a:cubicBezTo>
                <a:cubicBezTo>
                  <a:pt x="1943331" y="40979"/>
                  <a:pt x="1993121" y="40080"/>
                  <a:pt x="2042840" y="37918"/>
                </a:cubicBezTo>
                <a:cubicBezTo>
                  <a:pt x="2055810" y="42241"/>
                  <a:pt x="2071462" y="41885"/>
                  <a:pt x="2081751" y="50888"/>
                </a:cubicBezTo>
                <a:cubicBezTo>
                  <a:pt x="2090512" y="58554"/>
                  <a:pt x="2089993" y="72676"/>
                  <a:pt x="2094721" y="83314"/>
                </a:cubicBezTo>
                <a:cubicBezTo>
                  <a:pt x="2130100" y="162917"/>
                  <a:pt x="2088361" y="57749"/>
                  <a:pt x="2114177" y="135195"/>
                </a:cubicBezTo>
                <a:cubicBezTo>
                  <a:pt x="2136621" y="202525"/>
                  <a:pt x="2116285" y="139409"/>
                  <a:pt x="2140117" y="187075"/>
                </a:cubicBezTo>
                <a:cubicBezTo>
                  <a:pt x="2144684" y="196209"/>
                  <a:pt x="2155831" y="225861"/>
                  <a:pt x="2159572" y="238956"/>
                </a:cubicBezTo>
                <a:cubicBezTo>
                  <a:pt x="2162021" y="247526"/>
                  <a:pt x="2163608" y="256327"/>
                  <a:pt x="2166057" y="264897"/>
                </a:cubicBezTo>
                <a:cubicBezTo>
                  <a:pt x="2167935" y="271470"/>
                  <a:pt x="2170380" y="277867"/>
                  <a:pt x="2172542" y="284352"/>
                </a:cubicBezTo>
                <a:cubicBezTo>
                  <a:pt x="2174704" y="303807"/>
                  <a:pt x="2176051" y="323371"/>
                  <a:pt x="2179028" y="342718"/>
                </a:cubicBezTo>
                <a:cubicBezTo>
                  <a:pt x="2183880" y="374255"/>
                  <a:pt x="2185219" y="360996"/>
                  <a:pt x="2191998" y="388114"/>
                </a:cubicBezTo>
                <a:cubicBezTo>
                  <a:pt x="2194671" y="398807"/>
                  <a:pt x="2195810" y="409846"/>
                  <a:pt x="2198483" y="420539"/>
                </a:cubicBezTo>
                <a:cubicBezTo>
                  <a:pt x="2200141" y="427171"/>
                  <a:pt x="2203169" y="433400"/>
                  <a:pt x="2204968" y="439995"/>
                </a:cubicBezTo>
                <a:cubicBezTo>
                  <a:pt x="2223345" y="507379"/>
                  <a:pt x="2208305" y="472609"/>
                  <a:pt x="2230908" y="517816"/>
                </a:cubicBezTo>
                <a:cubicBezTo>
                  <a:pt x="2233070" y="539433"/>
                  <a:pt x="2234090" y="561195"/>
                  <a:pt x="2237394" y="582667"/>
                </a:cubicBezTo>
                <a:cubicBezTo>
                  <a:pt x="2238433" y="589423"/>
                  <a:pt x="2242840" y="595366"/>
                  <a:pt x="2243879" y="602122"/>
                </a:cubicBezTo>
                <a:cubicBezTo>
                  <a:pt x="2247182" y="623594"/>
                  <a:pt x="2247826" y="645397"/>
                  <a:pt x="2250364" y="666973"/>
                </a:cubicBezTo>
                <a:cubicBezTo>
                  <a:pt x="2254960" y="706044"/>
                  <a:pt x="2256337" y="709810"/>
                  <a:pt x="2263334" y="744795"/>
                </a:cubicBezTo>
                <a:cubicBezTo>
                  <a:pt x="2267657" y="842071"/>
                  <a:pt x="2271948" y="939349"/>
                  <a:pt x="2276304" y="1036624"/>
                </a:cubicBezTo>
                <a:cubicBezTo>
                  <a:pt x="2278433" y="1084183"/>
                  <a:pt x="2271243" y="1133112"/>
                  <a:pt x="2282789" y="1179297"/>
                </a:cubicBezTo>
                <a:cubicBezTo>
                  <a:pt x="2297500" y="1238141"/>
                  <a:pt x="2280264" y="1165415"/>
                  <a:pt x="2295759" y="1250633"/>
                </a:cubicBezTo>
                <a:cubicBezTo>
                  <a:pt x="2297353" y="1259402"/>
                  <a:pt x="2300651" y="1267804"/>
                  <a:pt x="2302245" y="1276573"/>
                </a:cubicBezTo>
                <a:cubicBezTo>
                  <a:pt x="2303810" y="1285179"/>
                  <a:pt x="2306529" y="1326947"/>
                  <a:pt x="2315215" y="1341424"/>
                </a:cubicBezTo>
                <a:cubicBezTo>
                  <a:pt x="2318361" y="1346667"/>
                  <a:pt x="2323411" y="1350575"/>
                  <a:pt x="2328185" y="1354395"/>
                </a:cubicBezTo>
                <a:cubicBezTo>
                  <a:pt x="2334271" y="1359264"/>
                  <a:pt x="2341155" y="1363042"/>
                  <a:pt x="2347640" y="1367365"/>
                </a:cubicBezTo>
                <a:cubicBezTo>
                  <a:pt x="2349802" y="1378173"/>
                  <a:pt x="2349783" y="1389659"/>
                  <a:pt x="2354125" y="1399790"/>
                </a:cubicBezTo>
                <a:cubicBezTo>
                  <a:pt x="2356534" y="1405410"/>
                  <a:pt x="2363427" y="1407869"/>
                  <a:pt x="2367096" y="1412761"/>
                </a:cubicBezTo>
                <a:cubicBezTo>
                  <a:pt x="2423031" y="1487341"/>
                  <a:pt x="2367230" y="1428432"/>
                  <a:pt x="2412491" y="1464641"/>
                </a:cubicBezTo>
                <a:cubicBezTo>
                  <a:pt x="2417266" y="1468461"/>
                  <a:pt x="2419993" y="1474877"/>
                  <a:pt x="2425462" y="1477612"/>
                </a:cubicBezTo>
                <a:cubicBezTo>
                  <a:pt x="2437690" y="1483726"/>
                  <a:pt x="2464372" y="1490582"/>
                  <a:pt x="2464372" y="1490582"/>
                </a:cubicBezTo>
                <a:cubicBezTo>
                  <a:pt x="2485989" y="1486259"/>
                  <a:pt x="2508309" y="1484583"/>
                  <a:pt x="2529223" y="1477612"/>
                </a:cubicBezTo>
                <a:cubicBezTo>
                  <a:pt x="2535708" y="1475450"/>
                  <a:pt x="2542106" y="1473005"/>
                  <a:pt x="2548679" y="1471127"/>
                </a:cubicBezTo>
                <a:cubicBezTo>
                  <a:pt x="2570062" y="1465017"/>
                  <a:pt x="2584740" y="1462617"/>
                  <a:pt x="2607045" y="1458156"/>
                </a:cubicBezTo>
                <a:cubicBezTo>
                  <a:pt x="2650279" y="1460318"/>
                  <a:pt x="2693744" y="1459679"/>
                  <a:pt x="2736747" y="1464641"/>
                </a:cubicBezTo>
                <a:cubicBezTo>
                  <a:pt x="2750329" y="1466208"/>
                  <a:pt x="2762393" y="1474296"/>
                  <a:pt x="2775657" y="1477612"/>
                </a:cubicBezTo>
                <a:cubicBezTo>
                  <a:pt x="2806287" y="1485269"/>
                  <a:pt x="2793626" y="1480111"/>
                  <a:pt x="2814568" y="149058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914378"/>
            <a:endParaRPr lang="en-GB" kern="0" dirty="0">
              <a:solidFill>
                <a:prstClr val="black"/>
              </a:solidFill>
            </a:endParaRPr>
          </a:p>
        </p:txBody>
      </p:sp>
      <p:grpSp>
        <p:nvGrpSpPr>
          <p:cNvPr id="2" name="Group 68"/>
          <p:cNvGrpSpPr/>
          <p:nvPr/>
        </p:nvGrpSpPr>
        <p:grpSpPr>
          <a:xfrm>
            <a:off x="7670949" y="2285993"/>
            <a:ext cx="2282704" cy="1187326"/>
            <a:chOff x="1379514" y="2124058"/>
            <a:chExt cx="2838462" cy="1476398"/>
          </a:xfrm>
        </p:grpSpPr>
        <p:sp>
          <p:nvSpPr>
            <p:cNvPr id="47" name="Rectangle 46"/>
            <p:cNvSpPr/>
            <p:nvPr/>
          </p:nvSpPr>
          <p:spPr>
            <a:xfrm flipH="1">
              <a:off x="1379514" y="3428992"/>
              <a:ext cx="136522" cy="17146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522392" y="3071802"/>
              <a:ext cx="136522" cy="52865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652562" y="2643174"/>
              <a:ext cx="136522" cy="957282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795438" y="2357422"/>
              <a:ext cx="136522" cy="124303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1938314" y="2571736"/>
              <a:ext cx="136522" cy="102872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2081190" y="2928926"/>
              <a:ext cx="136522" cy="67153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2224066" y="3357554"/>
              <a:ext cx="136522" cy="242902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2366942" y="3286116"/>
              <a:ext cx="136522" cy="31434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2509818" y="3214678"/>
              <a:ext cx="136522" cy="38577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2652694" y="3071802"/>
              <a:ext cx="136522" cy="52865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flipH="1">
              <a:off x="2808274" y="2209783"/>
              <a:ext cx="136522" cy="1385910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flipH="1">
              <a:off x="2951152" y="2133584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3081322" y="2128821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3224198" y="2128821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flipH="1">
              <a:off x="3367074" y="2124058"/>
              <a:ext cx="136522" cy="145734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3509950" y="2481248"/>
              <a:ext cx="136522" cy="110015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flipH="1">
              <a:off x="3652826" y="3409942"/>
              <a:ext cx="136522" cy="171464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flipH="1">
              <a:off x="3795702" y="3535687"/>
              <a:ext cx="136522" cy="45719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flipH="1">
              <a:off x="3938578" y="3497268"/>
              <a:ext cx="136522" cy="84138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flipH="1">
              <a:off x="4081454" y="3535687"/>
              <a:ext cx="136522" cy="45719"/>
            </a:xfrm>
            <a:prstGeom prst="rect">
              <a:avLst/>
            </a:prstGeom>
            <a:solidFill>
              <a:srgbClr val="0066FF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93"/>
          <p:cNvGrpSpPr/>
          <p:nvPr/>
        </p:nvGrpSpPr>
        <p:grpSpPr>
          <a:xfrm>
            <a:off x="2595538" y="1785927"/>
            <a:ext cx="3132950" cy="1428760"/>
            <a:chOff x="927868" y="523861"/>
            <a:chExt cx="3132950" cy="1786744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34893" y="1416836"/>
              <a:ext cx="1786744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928662" y="2285998"/>
              <a:ext cx="3132156" cy="2381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/>
          <p:cNvCxnSpPr>
            <a:stCxn id="115" idx="3"/>
            <a:endCxn id="104" idx="1"/>
          </p:cNvCxnSpPr>
          <p:nvPr/>
        </p:nvCxnSpPr>
        <p:spPr>
          <a:xfrm>
            <a:off x="4677628" y="3486179"/>
            <a:ext cx="1787820" cy="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04" idx="3"/>
          </p:cNvCxnSpPr>
          <p:nvPr/>
        </p:nvCxnSpPr>
        <p:spPr>
          <a:xfrm rot="5400000" flipH="1">
            <a:off x="5779658" y="3208161"/>
            <a:ext cx="2002" cy="1369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4"/>
          <p:cNvGrpSpPr/>
          <p:nvPr/>
        </p:nvGrpSpPr>
        <p:grpSpPr>
          <a:xfrm>
            <a:off x="6381753" y="3406140"/>
            <a:ext cx="571504" cy="571504"/>
            <a:chOff x="4643438" y="2643188"/>
            <a:chExt cx="714380" cy="714380"/>
          </a:xfrm>
        </p:grpSpPr>
        <p:sp>
          <p:nvSpPr>
            <p:cNvPr id="104" name="Oval 103"/>
            <p:cNvSpPr/>
            <p:nvPr/>
          </p:nvSpPr>
          <p:spPr>
            <a:xfrm>
              <a:off x="4643438" y="2643188"/>
              <a:ext cx="714380" cy="7143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 dirty="0">
                <a:solidFill>
                  <a:prstClr val="white"/>
                </a:solidFill>
              </a:endParaRPr>
            </a:p>
          </p:txBody>
        </p:sp>
        <p:pic>
          <p:nvPicPr>
            <p:cNvPr id="70660" name="Picture 4" descr="http://www.sciweavers.org/download/Tex2Img_137398122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2857502"/>
              <a:ext cx="466725" cy="333376"/>
            </a:xfrm>
            <a:prstGeom prst="rect">
              <a:avLst/>
            </a:prstGeom>
            <a:noFill/>
          </p:spPr>
        </p:pic>
      </p:grpSp>
      <p:cxnSp>
        <p:nvCxnSpPr>
          <p:cNvPr id="111" name="Straight Connector 110"/>
          <p:cNvCxnSpPr>
            <a:stCxn id="117" idx="1"/>
            <a:endCxn id="104" idx="6"/>
          </p:cNvCxnSpPr>
          <p:nvPr/>
        </p:nvCxnSpPr>
        <p:spPr>
          <a:xfrm flipH="1">
            <a:off x="6953258" y="3687524"/>
            <a:ext cx="78521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481468" y="328612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integrand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38471" y="3487468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1F497D">
                    <a:lumMod val="20000"/>
                    <a:lumOff val="80000"/>
                  </a:srgbClr>
                </a:solidFill>
              </a:rPr>
              <a:t>sampled function</a:t>
            </a:r>
            <a:endParaRPr lang="en-GB" sz="2000" kern="0" dirty="0">
              <a:solidFill>
                <a:srgbClr val="1F497D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67440" y="3929066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multiply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95446" y="1762123"/>
            <a:ext cx="8415396" cy="399838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rot="5400000" flipH="1" flipV="1">
            <a:off x="1975617" y="4548196"/>
            <a:ext cx="1239053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95538" y="5167327"/>
            <a:ext cx="3203594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8"/>
          <p:cNvGrpSpPr/>
          <p:nvPr/>
        </p:nvGrpSpPr>
        <p:grpSpPr>
          <a:xfrm>
            <a:off x="2654006" y="4442104"/>
            <a:ext cx="3000396" cy="723905"/>
            <a:chOff x="1022960" y="2643187"/>
            <a:chExt cx="2071702" cy="652467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022960" y="3286130"/>
              <a:ext cx="2071702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V="1">
              <a:off x="811981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V="1">
              <a:off x="1092979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 flipV="1">
              <a:off x="954857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V="1">
              <a:off x="12549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6200000" flipV="1">
              <a:off x="14073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16200000" flipV="1">
              <a:off x="15597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V="1">
              <a:off x="1712103" y="2964658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 flipV="1">
              <a:off x="18645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 flipV="1">
              <a:off x="20169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6200000" flipV="1">
              <a:off x="21693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6200000" flipV="1">
              <a:off x="23217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V="1">
              <a:off x="24741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V="1">
              <a:off x="2626503" y="2964659"/>
              <a:ext cx="652466" cy="95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3026073" y="3691892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sampling function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27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61623" y="955828"/>
            <a:ext cx="7705780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strategies to improve estimators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2"/>
          <p:cNvGrpSpPr/>
          <p:nvPr/>
        </p:nvGrpSpPr>
        <p:grpSpPr>
          <a:xfrm>
            <a:off x="2177235" y="1714488"/>
            <a:ext cx="3204387" cy="1476228"/>
            <a:chOff x="5084243" y="714362"/>
            <a:chExt cx="3204387" cy="1476228"/>
          </a:xfrm>
        </p:grpSpPr>
        <p:grpSp>
          <p:nvGrpSpPr>
            <p:cNvPr id="3" name="Group 41"/>
            <p:cNvGrpSpPr/>
            <p:nvPr/>
          </p:nvGrpSpPr>
          <p:grpSpPr>
            <a:xfrm>
              <a:off x="5084243" y="951536"/>
              <a:ext cx="3204387" cy="1239054"/>
              <a:chOff x="5084243" y="951536"/>
              <a:chExt cx="3204387" cy="1239054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465113" y="1570666"/>
                <a:ext cx="1239053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085036" y="2189796"/>
                <a:ext cx="3203594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143504" y="2177910"/>
                <a:ext cx="3000396" cy="176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V="1">
                <a:off x="4948472" y="1819628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 flipV="1">
                <a:off x="5043361" y="1707592"/>
                <a:ext cx="938219" cy="235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6200000" flipV="1">
                <a:off x="5462591" y="1926785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6200000" flipV="1">
                <a:off x="5917819" y="1926784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6200000" flipV="1">
                <a:off x="6914248" y="1819628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6200000" flipV="1">
                <a:off x="5567053" y="1826206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6200000" flipV="1">
                <a:off x="6258677" y="1826206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6200000" flipV="1">
                <a:off x="6550655" y="1676751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6200000" flipV="1">
                <a:off x="6992090" y="1676751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6200000" flipV="1">
                <a:off x="7498559" y="1962504"/>
                <a:ext cx="438153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84"/>
              <p:cNvGrpSpPr/>
              <p:nvPr/>
            </p:nvGrpSpPr>
            <p:grpSpPr>
              <a:xfrm>
                <a:off x="6386434" y="1250258"/>
                <a:ext cx="1558815" cy="938219"/>
                <a:chOff x="6386434" y="1928808"/>
                <a:chExt cx="1558815" cy="509591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rot="16200000" flipV="1">
                  <a:off x="6138536" y="2176706"/>
                  <a:ext cx="509590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V="1">
                  <a:off x="6615690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16200000" flipV="1">
                  <a:off x="7719276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TextBox 60"/>
            <p:cNvSpPr txBox="1"/>
            <p:nvPr/>
          </p:nvSpPr>
          <p:spPr>
            <a:xfrm>
              <a:off x="5515569" y="714362"/>
              <a:ext cx="2034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2000" kern="0" dirty="0">
                  <a:solidFill>
                    <a:prstClr val="white"/>
                  </a:solidFill>
                </a:rPr>
                <a:t>1. modify weights</a:t>
              </a:r>
              <a:endParaRPr lang="en-GB" sz="200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rot="5400000" flipH="1" flipV="1">
            <a:off x="5558632" y="2570792"/>
            <a:ext cx="1239053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178555" y="3189922"/>
            <a:ext cx="3203594" cy="7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37023" y="3178036"/>
            <a:ext cx="3000396" cy="17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6155780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6200000" flipV="1">
            <a:off x="6512970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V="1">
            <a:off x="6248915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V="1">
            <a:off x="6798722" y="2819753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V="1">
            <a:off x="6941598" y="2819753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V="1">
            <a:off x="7298788" y="2819753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6200000" flipV="1">
            <a:off x="7345616" y="2819753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V="1">
            <a:off x="7441664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V="1">
            <a:off x="7669772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7884086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V="1">
            <a:off x="8026962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6200000" flipV="1">
            <a:off x="8241276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8598466" y="2819754"/>
            <a:ext cx="723904" cy="137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609088" y="1714488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2. modify locations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453813" y="4702701"/>
            <a:ext cx="7785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2000" kern="0" dirty="0" err="1">
                <a:solidFill>
                  <a:prstClr val="white">
                    <a:lumMod val="85000"/>
                  </a:prstClr>
                </a:solidFill>
              </a:rPr>
              <a:t>eg</a:t>
            </a:r>
            <a:r>
              <a:rPr lang="en-US" sz="2000" kern="0" dirty="0">
                <a:solidFill>
                  <a:prstClr val="white">
                    <a:lumMod val="85000"/>
                  </a:prstClr>
                </a:solidFill>
              </a:rPr>
              <a:t>. quadrature rules, importance sampling, jittered sampling, etc.</a:t>
            </a:r>
            <a:endParaRPr lang="en-GB" sz="2000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28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71724" y="942437"/>
            <a:ext cx="8688395" cy="619125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insight into impact: Fourier domain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2"/>
          <p:cNvGrpSpPr/>
          <p:nvPr/>
        </p:nvGrpSpPr>
        <p:grpSpPr>
          <a:xfrm>
            <a:off x="2177235" y="1714488"/>
            <a:ext cx="3204387" cy="1476228"/>
            <a:chOff x="5084243" y="714362"/>
            <a:chExt cx="3204387" cy="1476228"/>
          </a:xfrm>
        </p:grpSpPr>
        <p:grpSp>
          <p:nvGrpSpPr>
            <p:cNvPr id="3" name="Group 41"/>
            <p:cNvGrpSpPr/>
            <p:nvPr/>
          </p:nvGrpSpPr>
          <p:grpSpPr>
            <a:xfrm>
              <a:off x="5084243" y="951536"/>
              <a:ext cx="3204387" cy="1239054"/>
              <a:chOff x="5084243" y="951536"/>
              <a:chExt cx="3204387" cy="1239054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465113" y="1570666"/>
                <a:ext cx="1239053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085036" y="2189796"/>
                <a:ext cx="3203594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143504" y="2177910"/>
                <a:ext cx="3000396" cy="176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V="1">
                <a:off x="4948472" y="1819628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 flipV="1">
                <a:off x="5043361" y="1707592"/>
                <a:ext cx="938219" cy="235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6200000" flipV="1">
                <a:off x="5462591" y="1926785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6200000" flipV="1">
                <a:off x="5917819" y="1926784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6200000" flipV="1">
                <a:off x="6914248" y="1819628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6200000" flipV="1">
                <a:off x="5567053" y="1826206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6200000" flipV="1">
                <a:off x="6258677" y="1826206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6200000" flipV="1">
                <a:off x="6550655" y="1676751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6200000" flipV="1">
                <a:off x="6992090" y="1676751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6200000" flipV="1">
                <a:off x="7498559" y="1962504"/>
                <a:ext cx="438153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84"/>
              <p:cNvGrpSpPr/>
              <p:nvPr/>
            </p:nvGrpSpPr>
            <p:grpSpPr>
              <a:xfrm>
                <a:off x="6386434" y="1250258"/>
                <a:ext cx="1558815" cy="938219"/>
                <a:chOff x="6386434" y="1928808"/>
                <a:chExt cx="1558815" cy="509591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rot="16200000" flipV="1">
                  <a:off x="6138536" y="2176706"/>
                  <a:ext cx="509590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V="1">
                  <a:off x="6615690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16200000" flipV="1">
                  <a:off x="7719276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TextBox 60"/>
            <p:cNvSpPr txBox="1"/>
            <p:nvPr/>
          </p:nvSpPr>
          <p:spPr>
            <a:xfrm>
              <a:off x="5515569" y="714362"/>
              <a:ext cx="2034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2000" kern="0" dirty="0">
                  <a:solidFill>
                    <a:prstClr val="white"/>
                  </a:solidFill>
                </a:rPr>
                <a:t>1. modify weights</a:t>
              </a:r>
              <a:endParaRPr lang="en-GB" sz="20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7"/>
          <p:cNvGrpSpPr/>
          <p:nvPr/>
        </p:nvGrpSpPr>
        <p:grpSpPr>
          <a:xfrm>
            <a:off x="6177762" y="1714488"/>
            <a:ext cx="3204387" cy="1476228"/>
            <a:chOff x="867547" y="714362"/>
            <a:chExt cx="3204387" cy="1476228"/>
          </a:xfrm>
        </p:grpSpPr>
        <p:cxnSp>
          <p:nvCxnSpPr>
            <p:cNvPr id="46" name="Straight Arrow Connector 45"/>
            <p:cNvCxnSpPr/>
            <p:nvPr/>
          </p:nvCxnSpPr>
          <p:spPr>
            <a:xfrm rot="5400000" flipH="1" flipV="1">
              <a:off x="248417" y="1570666"/>
              <a:ext cx="1239053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68340" y="2189796"/>
              <a:ext cx="3203594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926808" y="2177910"/>
              <a:ext cx="3000396" cy="176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V="1">
              <a:off x="845565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V="1">
              <a:off x="1202755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V="1">
              <a:off x="938700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1488507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V="1">
              <a:off x="1631383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V="1">
              <a:off x="1988573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V="1">
              <a:off x="2035401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V="1">
              <a:off x="2131449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V="1">
              <a:off x="2359557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2573871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V="1">
              <a:off x="2716747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V="1">
              <a:off x="2931061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3288251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98873" y="714362"/>
              <a:ext cx="21643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2000" kern="0" dirty="0">
                  <a:solidFill>
                    <a:prstClr val="white"/>
                  </a:solidFill>
                </a:rPr>
                <a:t>2. modify locations</a:t>
              </a:r>
              <a:endParaRPr lang="en-GB" sz="20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3381356" y="2346345"/>
            <a:ext cx="5300700" cy="2582854"/>
          </a:xfrm>
          <a:prstGeom prst="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67108" y="3457518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 err="1">
                <a:solidFill>
                  <a:prstClr val="white">
                    <a:lumMod val="95000"/>
                  </a:prstClr>
                </a:solidFill>
              </a:rPr>
              <a:t>analyse</a:t>
            </a:r>
            <a:r>
              <a:rPr lang="en-US" sz="2000" kern="0" dirty="0">
                <a:solidFill>
                  <a:prstClr val="white">
                    <a:lumMod val="95000"/>
                  </a:prstClr>
                </a:solidFill>
              </a:rPr>
              <a:t> sampling function in </a:t>
            </a:r>
            <a:r>
              <a:rPr lang="en-US" sz="2000" kern="0" dirty="0">
                <a:solidFill>
                  <a:srgbClr val="FFFF00"/>
                </a:solidFill>
              </a:rPr>
              <a:t>Fourier domain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29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5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 flipH="1">
            <a:off x="1122227" y="2835046"/>
            <a:ext cx="4407564" cy="2623548"/>
            <a:chOff x="1123844" y="2836008"/>
            <a:chExt cx="4404330" cy="2621624"/>
          </a:xfrm>
        </p:grpSpPr>
        <p:sp>
          <p:nvSpPr>
            <p:cNvPr id="29" name="Rectangle 28"/>
            <p:cNvSpPr/>
            <p:nvPr/>
          </p:nvSpPr>
          <p:spPr>
            <a:xfrm flipH="1" flipV="1">
              <a:off x="1123844" y="2836008"/>
              <a:ext cx="4404330" cy="2621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https://www.dsiac.org/sites/www.dsiac.org/files/uploads/refraction_5x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244" y="3344532"/>
              <a:ext cx="1664879" cy="141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750" y="3174261"/>
              <a:ext cx="2533446" cy="158340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125461" y="2836987"/>
              <a:ext cx="1021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OpenGL</a:t>
              </a:r>
              <a:endParaRPr lang="en-GB" sz="2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63174" y="3136760"/>
              <a:ext cx="19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Stachowiak</a:t>
              </a:r>
              <a:r>
                <a:rPr lang="en-GB" dirty="0"/>
                <a:t> 2010]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55123" y="2860000"/>
              <a:ext cx="1277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Raytracing</a:t>
              </a:r>
              <a:endParaRPr lang="en-GB" sz="2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95243" y="3183858"/>
              <a:ext cx="1664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Whitted</a:t>
              </a:r>
              <a:r>
                <a:rPr lang="en-GB" dirty="0"/>
                <a:t> 1980]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= geometry + radiometry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9331" y="5110304"/>
            <a:ext cx="166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camera </a:t>
            </a:r>
            <a:r>
              <a:rPr lang="en-GB" dirty="0" err="1">
                <a:solidFill>
                  <a:schemeClr val="bg1"/>
                </a:solidFill>
              </a:rPr>
              <a:t>obscura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169" y="2152114"/>
            <a:ext cx="4196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>
                <a:solidFill>
                  <a:srgbClr val="FFFF00"/>
                </a:solidFill>
              </a:rPr>
              <a:t>geometry/projection</a:t>
            </a:r>
            <a:r>
              <a:rPr lang="en-GB" sz="2000" dirty="0"/>
              <a:t> </a:t>
            </a:r>
          </a:p>
          <a:p>
            <a:pPr algn="just"/>
            <a:r>
              <a:rPr lang="en-GB" sz="2000" dirty="0"/>
              <a:t>for pin-hole model known since 400BC</a:t>
            </a:r>
          </a:p>
        </p:txBody>
      </p:sp>
      <p:pic>
        <p:nvPicPr>
          <p:cNvPr id="2050" name="Picture 2" descr="https://static.videomaker.com/cdn/farfuture/56y0e4tP-8fkGCBfIOPw-HF8wmcSPe0j2hxiWm_PsPo/mtime:1466809038/sites/videomaker.com/files/styles/vm_image_token_lightbox/public/articles/17840/337-C13-Lighting-PRIMARY.png?itok=hXQ_W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2" y="2837315"/>
            <a:ext cx="4583523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8758" y="2128122"/>
            <a:ext cx="3981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 err="1">
                <a:solidFill>
                  <a:srgbClr val="FFFF00"/>
                </a:solidFill>
              </a:rPr>
              <a:t>radiometrically</a:t>
            </a:r>
            <a:r>
              <a:rPr lang="en-GB" sz="2000" dirty="0">
                <a:solidFill>
                  <a:srgbClr val="FFFF00"/>
                </a:solidFill>
              </a:rPr>
              <a:t> accurate simulation</a:t>
            </a:r>
            <a:endParaRPr lang="en-GB" sz="2000" dirty="0"/>
          </a:p>
          <a:p>
            <a:pPr algn="just"/>
            <a:r>
              <a:rPr lang="en-GB" sz="2000" dirty="0"/>
              <a:t>is important for photorealism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5375" y="5133138"/>
            <a:ext cx="2823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</a:schemeClr>
                </a:solidFill>
              </a:rPr>
              <a:t>[photo credit: videomaker.com June 2015]</a:t>
            </a:r>
          </a:p>
        </p:txBody>
      </p:sp>
      <p:pic>
        <p:nvPicPr>
          <p:cNvPr id="37" name="Picture 2" descr="Camera Obscura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27" y="2854407"/>
            <a:ext cx="4404330" cy="26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analysis: origin and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Eigenfunction</a:t>
            </a:r>
            <a:r>
              <a:rPr lang="en-GB" dirty="0"/>
              <a:t> of the differential operator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Turns differential equations into algebraic equations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56" y="2476869"/>
            <a:ext cx="2151944" cy="7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5375" y="302607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scaling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478" y="2706535"/>
            <a:ext cx="192760" cy="2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008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analysis: origin and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Eigenfunction</a:t>
            </a:r>
            <a:r>
              <a:rPr lang="en-GB" dirty="0"/>
              <a:t> of the differential operator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Turns differential equations into algebraic equations</a:t>
            </a:r>
          </a:p>
          <a:p>
            <a:endParaRPr lang="en-GB" dirty="0"/>
          </a:p>
          <a:p>
            <a:r>
              <a:rPr lang="en-GB" dirty="0"/>
              <a:t>if</a:t>
            </a:r>
          </a:p>
          <a:p>
            <a:endParaRPr lang="en-GB" dirty="0"/>
          </a:p>
        </p:txBody>
      </p:sp>
      <p:pic>
        <p:nvPicPr>
          <p:cNvPr id="1028" name="Picture 4" descr="http://latex2png.com/output/latex_b4544c018ea720ce1348a3fed966df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56" y="2476869"/>
            <a:ext cx="2151944" cy="7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5375" y="302607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scaling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pic>
        <p:nvPicPr>
          <p:cNvPr id="1030" name="Picture 6" descr="http://latex2png.com/output/latex_9c820c101fb8d5be90402d53daa1d6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91" y="4626633"/>
            <a:ext cx="6077968" cy="10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32032" y="5728096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projection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pic>
        <p:nvPicPr>
          <p:cNvPr id="10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478" y="2706535"/>
            <a:ext cx="192760" cy="2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0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continuous Fourier transform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8" y="1809307"/>
            <a:ext cx="4036843" cy="12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latex2png.com/output/latex_dd9033d8f10257d3d39fd19c1770dec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08" y="1574735"/>
            <a:ext cx="165086" cy="2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0944" y="2690408"/>
            <a:ext cx="20489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primal</a:t>
            </a:r>
          </a:p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(space, time, etc.)</a:t>
            </a:r>
          </a:p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domain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2783" y="2781129"/>
            <a:ext cx="976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Fourier</a:t>
            </a:r>
          </a:p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domain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4513322" y="2371571"/>
            <a:ext cx="767705" cy="478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ctor: Elbow 16"/>
          <p:cNvCxnSpPr>
            <a:stCxn id="2052" idx="1"/>
          </p:cNvCxnSpPr>
          <p:nvPr/>
        </p:nvCxnSpPr>
        <p:spPr>
          <a:xfrm rot="10800000" flipV="1">
            <a:off x="4914290" y="1690688"/>
            <a:ext cx="1783319" cy="429268"/>
          </a:xfrm>
          <a:prstGeom prst="bentConnector3">
            <a:avLst>
              <a:gd name="adj1" fmla="val 100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57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Fourier transform: `frequency’ domain</a:t>
            </a:r>
          </a:p>
        </p:txBody>
      </p:sp>
      <p:pic>
        <p:nvPicPr>
          <p:cNvPr id="2050" name="Picture 2" descr="http://latex2png.com/output/latex_069f9b22d24c25fe847b17aa4b8ed7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8" y="1809307"/>
            <a:ext cx="4036843" cy="12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tex2png.com/output/latex_292324c7d5fb399f08933523a082d7a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02" y="3167128"/>
            <a:ext cx="92583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31978" y="4742408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projection onto sin and cos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1605" y="4011409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frequency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3938" y="3963326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frequency</a:t>
            </a:r>
          </a:p>
          <a:p>
            <a:pPr algn="ctr" defTabSz="914378"/>
            <a:r>
              <a:rPr lang="en-US" sz="2000" kern="0" dirty="0">
                <a:solidFill>
                  <a:srgbClr val="FFFF00"/>
                </a:solidFill>
              </a:rPr>
              <a:t>domain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562527" y="3988549"/>
            <a:ext cx="354179" cy="4571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584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series approximation of square wave</a:t>
            </a:r>
          </a:p>
        </p:txBody>
      </p:sp>
      <p:pic>
        <p:nvPicPr>
          <p:cNvPr id="4098" name="Picture 2" descr="https://upload.wikimedia.org/wikipedia/commons/2/2b/Fourier_series_and_transfor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53" y="1622536"/>
            <a:ext cx="5153856" cy="41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4344" y="1510960"/>
            <a:ext cx="5579307" cy="88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58352" y="5149337"/>
            <a:ext cx="5579307" cy="88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667" y="5099367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600" kern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Image credit: Wikipedia</a:t>
            </a:r>
            <a:endParaRPr lang="en-GB" sz="1600" kern="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21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series: replace integral with sum</a:t>
            </a:r>
          </a:p>
        </p:txBody>
      </p:sp>
      <p:pic>
        <p:nvPicPr>
          <p:cNvPr id="3078" name="Picture 6" descr="https://upload.wikimedia.org/wikipedia/commons/1/1a/Fourier_series_square_wave_circle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74" y="242391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1803615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approximating a square wave using 4 sinusoids</a:t>
            </a:r>
            <a:endParaRPr lang="en-GB" sz="2000" kern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23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098173" y="1249358"/>
            <a:ext cx="6355591" cy="2984021"/>
            <a:chOff x="2966202" y="2725346"/>
            <a:chExt cx="6355591" cy="2984021"/>
          </a:xfrm>
        </p:grpSpPr>
        <p:grpSp>
          <p:nvGrpSpPr>
            <p:cNvPr id="9" name="Group 79"/>
            <p:cNvGrpSpPr/>
            <p:nvPr/>
          </p:nvGrpSpPr>
          <p:grpSpPr>
            <a:xfrm>
              <a:off x="2966202" y="3625523"/>
              <a:ext cx="6281781" cy="1428760"/>
              <a:chOff x="1285852" y="3261522"/>
              <a:chExt cx="6281781" cy="1239053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4074745" y="272534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endParaRPr lang="en-GB" sz="20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10" name="Group 84"/>
            <p:cNvGrpSpPr/>
            <p:nvPr/>
          </p:nvGrpSpPr>
          <p:grpSpPr>
            <a:xfrm>
              <a:off x="3247189" y="4550402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87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89"/>
            <p:cNvGrpSpPr/>
            <p:nvPr/>
          </p:nvGrpSpPr>
          <p:grpSpPr>
            <a:xfrm>
              <a:off x="3251953" y="3625524"/>
              <a:ext cx="5715040" cy="1342921"/>
              <a:chOff x="1576367" y="1931559"/>
              <a:chExt cx="5715040" cy="982980"/>
            </a:xfrm>
          </p:grpSpPr>
          <p:grpSp>
            <p:nvGrpSpPr>
              <p:cNvPr id="12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srgbClr val="92D050"/>
                    </a:solidFill>
                  </a:endParaRPr>
                </a:p>
              </p:txBody>
            </p:sp>
          </p:grpSp>
          <p:cxnSp>
            <p:nvCxnSpPr>
              <p:cNvPr id="92" name="Straight Connector 91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/>
            <p:cNvSpPr txBox="1"/>
            <p:nvPr/>
          </p:nvSpPr>
          <p:spPr>
            <a:xfrm>
              <a:off x="8399746" y="5125722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1400" kern="0" dirty="0">
                  <a:solidFill>
                    <a:prstClr val="white"/>
                  </a:solidFill>
                </a:rPr>
                <a:t>frequency</a:t>
              </a:r>
              <a:endParaRPr lang="en-GB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462850" y="3286969"/>
              <a:ext cx="3121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kern="0" dirty="0">
                  <a:solidFill>
                    <a:srgbClr val="FFC000"/>
                  </a:solidFill>
                </a:rPr>
                <a:t>amplitude (sampling spectrum)</a:t>
              </a:r>
              <a:endParaRPr lang="en-GB" kern="0" dirty="0">
                <a:solidFill>
                  <a:srgbClr val="FFC00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390067" y="5340035"/>
              <a:ext cx="277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kern="0" dirty="0">
                  <a:solidFill>
                    <a:srgbClr val="1F497D">
                      <a:lumMod val="40000"/>
                      <a:lumOff val="60000"/>
                    </a:srgbClr>
                  </a:solidFill>
                </a:rPr>
                <a:t>phase  (sampling spectrum)</a:t>
              </a:r>
              <a:endParaRPr lang="en-GB" kern="0" dirty="0">
                <a:solidFill>
                  <a:srgbClr val="1F497D">
                    <a:lumMod val="40000"/>
                    <a:lumOff val="60000"/>
                  </a:srgbClr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36</a:t>
            </a:fld>
            <a:endParaRPr lang="en-US" sz="1800" kern="0">
              <a:solidFill>
                <a:prstClr val="white"/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761168" y="456657"/>
            <a:ext cx="10655376" cy="8255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Computing the Fourier spectrum of the sampling function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04" y="2149536"/>
            <a:ext cx="2667338" cy="16062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14892" y="1964870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/>
            <a:r>
              <a:rPr lang="en-US" kern="0" dirty="0"/>
              <a:t>sampling function</a:t>
            </a:r>
            <a:endParaRPr lang="en-GB" kern="0" dirty="0"/>
          </a:p>
        </p:txBody>
      </p:sp>
      <p:pic>
        <p:nvPicPr>
          <p:cNvPr id="8200" name="Picture 8" descr="http://latex2png.com/output/latex_fe39486f570816c69a59776be5f861f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4419485"/>
            <a:ext cx="32385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latex2png.com/output/latex_55a6bd97564183cd467a368357438ff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99" y="4419485"/>
            <a:ext cx="34671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05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52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6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79411" y="52053"/>
            <a:ext cx="10845877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sampling function = sum of Dirac deltas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2619351" y="1904990"/>
            <a:ext cx="476253" cy="476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21"/>
          <p:cNvGrpSpPr/>
          <p:nvPr/>
        </p:nvGrpSpPr>
        <p:grpSpPr>
          <a:xfrm>
            <a:off x="2190723" y="1047734"/>
            <a:ext cx="1333509" cy="667812"/>
            <a:chOff x="1643042" y="857238"/>
            <a:chExt cx="1000132" cy="500859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1393658" y="1106622"/>
              <a:ext cx="499314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43439" y="1356232"/>
              <a:ext cx="999735" cy="32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661685" y="1351442"/>
              <a:ext cx="936324" cy="71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1572399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185656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1643837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21375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6"/>
          <p:cNvGrpSpPr/>
          <p:nvPr/>
        </p:nvGrpSpPr>
        <p:grpSpPr>
          <a:xfrm>
            <a:off x="2190723" y="2571745"/>
            <a:ext cx="1333509" cy="516196"/>
            <a:chOff x="1643042" y="2041726"/>
            <a:chExt cx="1000132" cy="387147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15"/>
          <p:cNvGrpSpPr/>
          <p:nvPr/>
        </p:nvGrpSpPr>
        <p:grpSpPr>
          <a:xfrm>
            <a:off x="2190723" y="3619502"/>
            <a:ext cx="1333509" cy="516196"/>
            <a:chOff x="1643042" y="2613230"/>
            <a:chExt cx="1000132" cy="387147"/>
          </a:xfrm>
        </p:grpSpPr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1500815" y="2853018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80762" y="2996220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643439" y="2995608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664577" y="2806010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14"/>
          <p:cNvGrpSpPr/>
          <p:nvPr/>
        </p:nvGrpSpPr>
        <p:grpSpPr>
          <a:xfrm>
            <a:off x="2190723" y="4627317"/>
            <a:ext cx="1333509" cy="516196"/>
            <a:chOff x="1643042" y="3256172"/>
            <a:chExt cx="1000132" cy="387147"/>
          </a:xfrm>
        </p:grpSpPr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1500815" y="3498961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75654" y="3642163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643439" y="3641551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1877302" y="3448952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3"/>
          <p:cNvGrpSpPr/>
          <p:nvPr/>
        </p:nvGrpSpPr>
        <p:grpSpPr>
          <a:xfrm>
            <a:off x="2190723" y="5675074"/>
            <a:ext cx="1333509" cy="516196"/>
            <a:chOff x="1643042" y="3827676"/>
            <a:chExt cx="1000132" cy="387147"/>
          </a:xfrm>
        </p:grpSpPr>
        <p:cxnSp>
          <p:nvCxnSpPr>
            <p:cNvPr id="59" name="Straight Arrow Connector 58"/>
            <p:cNvCxnSpPr/>
            <p:nvPr/>
          </p:nvCxnSpPr>
          <p:spPr>
            <a:xfrm rot="5400000" flipH="1" flipV="1">
              <a:off x="1500815" y="4070547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680762" y="421291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643439" y="4213137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2236081" y="402045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2665972" y="314324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665972" y="41206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65972" y="51683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70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8909" y="47163"/>
            <a:ext cx="11226880" cy="8255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 </a:t>
            </a:r>
            <a:r>
              <a:rPr lang="en-US" dirty="0"/>
              <a:t>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1604931" y="3630613"/>
            <a:ext cx="5359435" cy="3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238955" y="581026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primal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81010" y="5810268"/>
            <a:ext cx="108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Fourier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1047715" y="1238235"/>
            <a:ext cx="2706712" cy="1047757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000486" y="1523987"/>
            <a:ext cx="762005" cy="76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51629" y="1047734"/>
            <a:ext cx="4044899" cy="1334815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1428718" y="1428737"/>
            <a:ext cx="152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Dirac delta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12049" y="1167833"/>
            <a:ext cx="238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Fourier transform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67769" y="2310841"/>
            <a:ext cx="1491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Frequency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826920" y="2975547"/>
            <a:ext cx="5397539" cy="3333773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4" name="Group 75"/>
          <p:cNvGrpSpPr/>
          <p:nvPr/>
        </p:nvGrpSpPr>
        <p:grpSpPr>
          <a:xfrm>
            <a:off x="5136803" y="3070797"/>
            <a:ext cx="4476781" cy="2952771"/>
            <a:chOff x="3714744" y="2143122"/>
            <a:chExt cx="3357586" cy="2214578"/>
          </a:xfrm>
        </p:grpSpPr>
        <p:grpSp>
          <p:nvGrpSpPr>
            <p:cNvPr id="8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Oval 82"/>
          <p:cNvSpPr/>
          <p:nvPr/>
        </p:nvSpPr>
        <p:spPr>
          <a:xfrm>
            <a:off x="6219147" y="3451800"/>
            <a:ext cx="2286016" cy="2286016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93388" y="4143404"/>
            <a:ext cx="71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Real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369377" y="2975548"/>
            <a:ext cx="142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Imaginary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280075" y="5833068"/>
            <a:ext cx="2034660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Complex plane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7" name="Oval 86"/>
          <p:cNvSpPr/>
          <p:nvPr/>
        </p:nvSpPr>
        <p:spPr>
          <a:xfrm>
            <a:off x="7528618" y="3426952"/>
            <a:ext cx="190501" cy="19050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88" name="Straight Arrow Connector 87"/>
          <p:cNvCxnSpPr>
            <a:endCxn id="87" idx="4"/>
          </p:cNvCxnSpPr>
          <p:nvPr/>
        </p:nvCxnSpPr>
        <p:spPr>
          <a:xfrm flipV="1">
            <a:off x="7362297" y="3617454"/>
            <a:ext cx="261571" cy="934124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/>
          <p:cNvSpPr/>
          <p:nvPr/>
        </p:nvSpPr>
        <p:spPr>
          <a:xfrm>
            <a:off x="6894685" y="4161925"/>
            <a:ext cx="952507" cy="857256"/>
          </a:xfrm>
          <a:prstGeom prst="arc">
            <a:avLst>
              <a:gd name="adj1" fmla="val 17427481"/>
              <a:gd name="adj2" fmla="val 20974235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03436" y="3745681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amplitude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719119" y="4101076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</a:rPr>
              <a:t>phase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10" name="Group 93"/>
          <p:cNvGrpSpPr/>
          <p:nvPr/>
        </p:nvGrpSpPr>
        <p:grpSpPr>
          <a:xfrm>
            <a:off x="1089960" y="1237562"/>
            <a:ext cx="2534025" cy="1047757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762755" y="1428736"/>
            <a:ext cx="190501" cy="1905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862304" y="1354055"/>
            <a:ext cx="0" cy="162149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62755" y="2566424"/>
            <a:ext cx="190501" cy="19050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18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0882E-6 L 0.43281 0.256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2" y="128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 animBg="1"/>
      <p:bldP spid="84" grpId="0"/>
      <p:bldP spid="85" grpId="0"/>
      <p:bldP spid="86" grpId="0" animBg="1"/>
      <p:bldP spid="87" grpId="0" animBg="1"/>
      <p:bldP spid="89" grpId="0" animBg="1"/>
      <p:bldP spid="90" grpId="0"/>
      <p:bldP spid="91" grpId="0"/>
      <p:bldP spid="44" grpId="0" animBg="1"/>
      <p:bldP spid="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8909" y="52053"/>
            <a:ext cx="11226880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Review: in the Fourier domain 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1604931" y="3630613"/>
            <a:ext cx="5359435" cy="3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238955" y="581026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primal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81010" y="5810268"/>
            <a:ext cx="108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Fourier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55"/>
          <p:cNvGrpSpPr/>
          <p:nvPr/>
        </p:nvGrpSpPr>
        <p:grpSpPr>
          <a:xfrm>
            <a:off x="1047715" y="1238235"/>
            <a:ext cx="2706712" cy="1047757"/>
            <a:chOff x="1643042" y="2041726"/>
            <a:chExt cx="1000132" cy="387147"/>
          </a:xfrm>
        </p:grpSpPr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2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000486" y="1523987"/>
            <a:ext cx="762005" cy="76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36"/>
          <p:cNvGrpSpPr/>
          <p:nvPr/>
        </p:nvGrpSpPr>
        <p:grpSpPr>
          <a:xfrm>
            <a:off x="6051629" y="1047734"/>
            <a:ext cx="4044899" cy="1334815"/>
            <a:chOff x="1285852" y="3261522"/>
            <a:chExt cx="6281781" cy="1239053"/>
          </a:xfrm>
        </p:grpSpPr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/>
          <p:cNvSpPr txBox="1"/>
          <p:nvPr/>
        </p:nvSpPr>
        <p:spPr>
          <a:xfrm>
            <a:off x="1428718" y="1428737"/>
            <a:ext cx="152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Dirac delta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12049" y="1167833"/>
            <a:ext cx="238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Fourier transform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67769" y="2310841"/>
            <a:ext cx="1491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Frequency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4" name="Group 93"/>
          <p:cNvGrpSpPr/>
          <p:nvPr/>
        </p:nvGrpSpPr>
        <p:grpSpPr>
          <a:xfrm>
            <a:off x="1089960" y="1237562"/>
            <a:ext cx="2534025" cy="1047757"/>
            <a:chOff x="857224" y="936122"/>
            <a:chExt cx="1900519" cy="785818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857224" y="1714494"/>
              <a:ext cx="1900519" cy="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718092" y="1327419"/>
              <a:ext cx="785818" cy="322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6762755" y="1428736"/>
            <a:ext cx="190501" cy="1905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862304" y="1354055"/>
            <a:ext cx="0" cy="162149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762755" y="2566424"/>
            <a:ext cx="190501" cy="19050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5136803" y="2988312"/>
            <a:ext cx="5487815" cy="3333773"/>
            <a:chOff x="3772590" y="2384060"/>
            <a:chExt cx="4115861" cy="2500330"/>
          </a:xfrm>
        </p:grpSpPr>
        <p:sp>
          <p:nvSpPr>
            <p:cNvPr id="50" name="Rectangle 49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9" name="Group 50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0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Oval 57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2440" y="3259952"/>
              <a:ext cx="53841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Real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79432" y="2384060"/>
              <a:ext cx="107014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Imaginary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62456" y="4527200"/>
              <a:ext cx="1525995" cy="346249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Complex plane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324988" y="3062466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67" name="Straight Arrow Connector 66"/>
            <p:cNvCxnSpPr>
              <a:endCxn id="66" idx="3"/>
            </p:cNvCxnSpPr>
            <p:nvPr/>
          </p:nvCxnSpPr>
          <p:spPr>
            <a:xfrm flipV="1">
              <a:off x="5674124" y="3184418"/>
              <a:ext cx="671788" cy="381666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/>
            <p:cNvSpPr/>
            <p:nvPr/>
          </p:nvSpPr>
          <p:spPr>
            <a:xfrm>
              <a:off x="5323413" y="3205342"/>
              <a:ext cx="1134845" cy="711444"/>
            </a:xfrm>
            <a:prstGeom prst="arc">
              <a:avLst>
                <a:gd name="adj1" fmla="val 19506743"/>
                <a:gd name="adj2" fmla="val 21259519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7703693" y="1327455"/>
            <a:ext cx="0" cy="162149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082741" y="1327454"/>
            <a:ext cx="0" cy="162149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7608443" y="2297024"/>
            <a:ext cx="190501" cy="19050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3" name="Group 95"/>
          <p:cNvGrpSpPr/>
          <p:nvPr/>
        </p:nvGrpSpPr>
        <p:grpSpPr>
          <a:xfrm>
            <a:off x="5423925" y="2975548"/>
            <a:ext cx="5487815" cy="3333773"/>
            <a:chOff x="3772590" y="2384060"/>
            <a:chExt cx="4115861" cy="2500330"/>
          </a:xfrm>
        </p:grpSpPr>
        <p:sp>
          <p:nvSpPr>
            <p:cNvPr id="97" name="Rectangle 96"/>
            <p:cNvSpPr/>
            <p:nvPr/>
          </p:nvSpPr>
          <p:spPr>
            <a:xfrm>
              <a:off x="3772590" y="2384060"/>
              <a:ext cx="4048154" cy="2500330"/>
            </a:xfrm>
            <a:prstGeom prst="rect">
              <a:avLst/>
            </a:prstGeom>
            <a:solidFill>
              <a:srgbClr val="000000">
                <a:alpha val="89804"/>
              </a:srgbClr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14" name="Group 97"/>
            <p:cNvGrpSpPr/>
            <p:nvPr/>
          </p:nvGrpSpPr>
          <p:grpSpPr>
            <a:xfrm>
              <a:off x="4005002" y="2455498"/>
              <a:ext cx="3357586" cy="2214578"/>
              <a:chOff x="3714744" y="2143122"/>
              <a:chExt cx="3357586" cy="2214578"/>
            </a:xfrm>
          </p:grpSpPr>
          <p:grpSp>
            <p:nvGrpSpPr>
              <p:cNvPr id="15" name="Group 74"/>
              <p:cNvGrpSpPr/>
              <p:nvPr/>
            </p:nvGrpSpPr>
            <p:grpSpPr>
              <a:xfrm>
                <a:off x="3714744" y="3211600"/>
                <a:ext cx="3357586" cy="726"/>
                <a:chOff x="2500442" y="3134347"/>
                <a:chExt cx="4332758" cy="528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462357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2500442" y="3134347"/>
                  <a:ext cx="2209628" cy="528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76"/>
              <p:cNvGrpSpPr/>
              <p:nvPr/>
            </p:nvGrpSpPr>
            <p:grpSpPr>
              <a:xfrm>
                <a:off x="5396923" y="2143122"/>
                <a:ext cx="425" cy="2214578"/>
                <a:chOff x="5396923" y="2143122"/>
                <a:chExt cx="425" cy="2214578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 rot="5400000" flipH="1" flipV="1">
                  <a:off x="4830210" y="2709835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rot="16200000" flipH="1">
                  <a:off x="4830210" y="3790562"/>
                  <a:ext cx="1133851" cy="425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" name="Oval 98"/>
            <p:cNvSpPr/>
            <p:nvPr/>
          </p:nvSpPr>
          <p:spPr>
            <a:xfrm>
              <a:off x="4816760" y="2741250"/>
              <a:ext cx="1714512" cy="1714512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822440" y="3259952"/>
              <a:ext cx="53841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Real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79432" y="2384060"/>
              <a:ext cx="107014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Imaginary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62456" y="4527200"/>
              <a:ext cx="1525995" cy="346249"/>
            </a:xfrm>
            <a:prstGeom prst="rect">
              <a:avLst/>
            </a:prstGeom>
            <a:solidFill>
              <a:srgbClr val="000000">
                <a:alpha val="76863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Complex plane</a:t>
              </a:r>
              <a:endPara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6386820" y="3845348"/>
              <a:ext cx="142876" cy="14287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04" name="Straight Arrow Connector 103"/>
            <p:cNvCxnSpPr>
              <a:endCxn id="103" idx="2"/>
            </p:cNvCxnSpPr>
            <p:nvPr/>
          </p:nvCxnSpPr>
          <p:spPr>
            <a:xfrm>
              <a:off x="5687606" y="3545797"/>
              <a:ext cx="699214" cy="370989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triangle" w="med" len="med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Arc 104"/>
            <p:cNvSpPr/>
            <p:nvPr/>
          </p:nvSpPr>
          <p:spPr>
            <a:xfrm>
              <a:off x="5323413" y="3205342"/>
              <a:ext cx="929109" cy="640006"/>
            </a:xfrm>
            <a:prstGeom prst="arc">
              <a:avLst>
                <a:gd name="adj1" fmla="val 21497879"/>
                <a:gd name="adj2" fmla="val 1912657"/>
              </a:avLst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Oval 112"/>
          <p:cNvSpPr/>
          <p:nvPr/>
        </p:nvSpPr>
        <p:spPr>
          <a:xfrm>
            <a:off x="7607015" y="1418660"/>
            <a:ext cx="190501" cy="1905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979112" y="1422439"/>
            <a:ext cx="190501" cy="19050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976320" y="1868871"/>
            <a:ext cx="190501" cy="19050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219147" y="1654440"/>
            <a:ext cx="3856101" cy="11984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78341" y="1523987"/>
            <a:ext cx="3777184" cy="14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flipV="1">
            <a:off x="10027800" y="328867"/>
            <a:ext cx="909780" cy="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96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3" grpId="0" animBg="1"/>
      <p:bldP spid="114" grpId="0" animBg="1"/>
      <p:bldP spid="1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amera Obscura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227" y="2854407"/>
            <a:ext cx="4404330" cy="262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= geometry + radiometry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169" y="2152114"/>
            <a:ext cx="4196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>
                <a:solidFill>
                  <a:srgbClr val="FFFF00"/>
                </a:solidFill>
              </a:rPr>
              <a:t>geometry/projection</a:t>
            </a:r>
            <a:r>
              <a:rPr lang="en-GB" sz="2000" dirty="0"/>
              <a:t> </a:t>
            </a:r>
          </a:p>
          <a:p>
            <a:pPr algn="just"/>
            <a:r>
              <a:rPr lang="en-GB" sz="2000" dirty="0"/>
              <a:t>for pin-hole model known since 400BC</a:t>
            </a:r>
          </a:p>
        </p:txBody>
      </p:sp>
      <p:pic>
        <p:nvPicPr>
          <p:cNvPr id="2050" name="Picture 2" descr="https://static.videomaker.com/cdn/farfuture/56y0e4tP-8fkGCBfIOPw-HF8wmcSPe0j2hxiWm_PsPo/mtime:1466809038/sites/videomaker.com/files/styles/vm_image_token_lightbox/public/articles/17840/337-C13-Lighting-PRIMARY.png?itok=hXQ_W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2" y="2837315"/>
            <a:ext cx="4583523" cy="257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8758" y="2128122"/>
            <a:ext cx="3981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000" dirty="0" err="1">
                <a:solidFill>
                  <a:srgbClr val="FFFF00"/>
                </a:solidFill>
              </a:rPr>
              <a:t>radiometrically</a:t>
            </a:r>
            <a:r>
              <a:rPr lang="en-GB" sz="2000" dirty="0">
                <a:solidFill>
                  <a:srgbClr val="FFFF00"/>
                </a:solidFill>
              </a:rPr>
              <a:t> accurate simulation</a:t>
            </a:r>
            <a:endParaRPr lang="en-GB" sz="2000" dirty="0"/>
          </a:p>
          <a:p>
            <a:pPr algn="just"/>
            <a:r>
              <a:rPr lang="en-GB" sz="2000" dirty="0"/>
              <a:t>is important for photorealism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5375" y="5133138"/>
            <a:ext cx="2823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</a:schemeClr>
                </a:solidFill>
              </a:rPr>
              <a:t>[photo credit: videomaker.com June 2015]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18993" y="2854407"/>
            <a:ext cx="4407564" cy="2623548"/>
            <a:chOff x="1123844" y="2836008"/>
            <a:chExt cx="4404330" cy="2621624"/>
          </a:xfrm>
        </p:grpSpPr>
        <p:sp>
          <p:nvSpPr>
            <p:cNvPr id="29" name="Rectangle 28"/>
            <p:cNvSpPr/>
            <p:nvPr/>
          </p:nvSpPr>
          <p:spPr>
            <a:xfrm flipH="1" flipV="1">
              <a:off x="1123844" y="2836008"/>
              <a:ext cx="4404330" cy="2621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https://www.dsiac.org/sites/www.dsiac.org/files/uploads/refraction_5x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244" y="3344532"/>
              <a:ext cx="1664879" cy="141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750" y="3174261"/>
              <a:ext cx="2533446" cy="158340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125461" y="2836987"/>
              <a:ext cx="1021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OpenGL</a:t>
              </a:r>
              <a:endParaRPr lang="en-GB" sz="2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63174" y="3136760"/>
              <a:ext cx="19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Stachowiak</a:t>
              </a:r>
              <a:r>
                <a:rPr lang="en-GB" dirty="0"/>
                <a:t> 2010]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55123" y="2860000"/>
              <a:ext cx="1277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GB" sz="2000" dirty="0">
                  <a:solidFill>
                    <a:srgbClr val="FFFF00"/>
                  </a:solidFill>
                </a:rPr>
                <a:t>Raytracing</a:t>
              </a:r>
              <a:endParaRPr lang="en-GB" sz="2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95243" y="3183858"/>
              <a:ext cx="1664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[</a:t>
              </a:r>
              <a:r>
                <a:rPr lang="en-GB" dirty="0" err="1"/>
                <a:t>Whitted</a:t>
              </a:r>
              <a:r>
                <a:rPr lang="en-GB" dirty="0"/>
                <a:t> 1980]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72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6211" y="52053"/>
            <a:ext cx="11226880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amplitude spectrum is not flat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619351" y="1904990"/>
            <a:ext cx="476253" cy="476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=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2190723" y="1047734"/>
            <a:ext cx="1333509" cy="667812"/>
            <a:chOff x="1643042" y="857238"/>
            <a:chExt cx="1000132" cy="500859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1393658" y="1106622"/>
              <a:ext cx="499314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643439" y="1356232"/>
              <a:ext cx="999735" cy="32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61685" y="1351442"/>
              <a:ext cx="936324" cy="71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572399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85656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1643837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213752" y="1142990"/>
              <a:ext cx="42862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7"/>
          <p:cNvGrpSpPr/>
          <p:nvPr/>
        </p:nvGrpSpPr>
        <p:grpSpPr>
          <a:xfrm>
            <a:off x="2190723" y="2571745"/>
            <a:ext cx="1333509" cy="516196"/>
            <a:chOff x="1643042" y="2041726"/>
            <a:chExt cx="1000132" cy="387147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1500815" y="2285349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643439" y="2427939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61685" y="242520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1593139" y="223450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2"/>
          <p:cNvGrpSpPr/>
          <p:nvPr/>
        </p:nvGrpSpPr>
        <p:grpSpPr>
          <a:xfrm>
            <a:off x="2190723" y="3619502"/>
            <a:ext cx="1333509" cy="516196"/>
            <a:chOff x="1643042" y="2613230"/>
            <a:chExt cx="1000132" cy="387147"/>
          </a:xfrm>
        </p:grpSpPr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1500815" y="2853018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680762" y="2996220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643439" y="2995608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1664577" y="2806010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7"/>
          <p:cNvGrpSpPr/>
          <p:nvPr/>
        </p:nvGrpSpPr>
        <p:grpSpPr>
          <a:xfrm>
            <a:off x="2190723" y="4627317"/>
            <a:ext cx="1333509" cy="516196"/>
            <a:chOff x="1643042" y="3256172"/>
            <a:chExt cx="1000132" cy="387147"/>
          </a:xfrm>
        </p:grpSpPr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1500815" y="3498961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675654" y="3642163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643439" y="3641551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877302" y="3448952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32"/>
          <p:cNvGrpSpPr/>
          <p:nvPr/>
        </p:nvGrpSpPr>
        <p:grpSpPr>
          <a:xfrm>
            <a:off x="2190723" y="5675074"/>
            <a:ext cx="1333509" cy="516196"/>
            <a:chOff x="1643042" y="3827676"/>
            <a:chExt cx="1000132" cy="387147"/>
          </a:xfrm>
        </p:grpSpPr>
        <p:cxnSp>
          <p:nvCxnSpPr>
            <p:cNvPr id="34" name="Straight Arrow Connector 33"/>
            <p:cNvCxnSpPr/>
            <p:nvPr/>
          </p:nvCxnSpPr>
          <p:spPr>
            <a:xfrm rot="5400000" flipH="1" flipV="1">
              <a:off x="1500815" y="4070547"/>
              <a:ext cx="285000" cy="54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680762" y="4212915"/>
              <a:ext cx="936324" cy="4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643439" y="4213137"/>
              <a:ext cx="999735" cy="183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2236081" y="4020456"/>
              <a:ext cx="387147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665972" y="314324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65972" y="41206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65972" y="51683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4578" name="AutoShape 2" descr="data:image/jpeg;base64,/9j/4AAQSkZJRgABAQAAAQABAAD/2wCEAAkGBhQSERQUExIWExUVFxoYGRcYFxgWGhwWFhoYFRgYGBsaHCYfFxwjHBgYHy8gIycpLC4tFh4xNTAqNSYrLCkBCQoKDgwOGg8PGikkHCQsKSwsLCwsLCkpLCwsKSksLCwpLCwsLCwsKSwsLCwpLCksKSwsLCwsKSwsLCwsLCwsKf/AABEIALgBEQMBIgACEQEDEQH/xAAcAAABBQEBAQAAAAAAAAAAAAAEAAIDBQYHAQj/xABCEAABAgQEAwYDBQgBBAEFAAABAhEAAyExBBJBUQUiYQYTMnGBkaGx8AdCUsHRFCNicoKi4fGSFTNDwsMWNFNzsv/EABkBAAMBAQEAAAAAAAAAAAAAAAACAwQBBf/EACcRAAICAgIBBAEFAQAAAAAAAAABAhEDIRIxQQQiMlETFCNhcYGh/9oADAMBAAIRAxEAPwDq/aHtZIwYT3hdSjRCWKmrzMSKOG8zGYR9o05Qph5aSSQCpZAADM4u93s1Kbl9vsASuVNIKkAFJFwFOCCwSTUZgatyp9cRx9T4aayv/GRaxNOpG9fjGPLmlGXFGrHji48mbvh/b7vJaZndDIUqL5qkglrigoXev5vV23KAVLlhgNCXd269faOd8F4oE4RCSzgVRzPVRJTbVLno9948RjVLzlRcWy1AbpVql6lz+eafqMifZZYYNdGp4r9qk2QUHu5a0rWU5eZJACQq5sXoxGsE8O+1BS6rloCSLAqBfmNzowe3zaOfcSnhU0IQxyuGp4vvAONwK7iGYGQVKUJfLRtg7tlTcaVJpQNvHfzZKWw/HC+jqsv7SpbnNJWEs4UGL9KtX10i6/8AqqTQ82UhyWZuhF45jw3hFSVOFgC4AU9XNaBqUFKt56GZh6HarB9a/rr184P1U0c/BA0ae2aCf+0sB7mhatW9NdjrSDJfaqQbry/zBt/axrGREoJANmBuLdfP6o0VmPmhg7OsPX+Igkt5Ee8IvWZLO/poM6Hh+1OFWjOMRLAdqrCSCNCCxBh+G7RyV2XR2BNAeo6F44uvhzTDQgAv6Va4bp9V1vDVDIG/lI0cAGnuPh6Vl6ySqkL+mX2byZ2ikAA96kvYCp60FRaCDjg1jHN+F4MmaxLgrLHopQSPZwPSN/Gn0+V5bbRDLiUKJjjj+H4w39vOwiNoRSI0kaCP+oDY/CPTjxsYFyw0wBQYceNjEKscrp5XiBoTQATjHq2EPGPP4fjAjwiqAA0Y/wDhhKx+yfjAJVAUzjCAVAHNk8RDAAi4cmpGvtd2WUlFWzqjfRepxqfKG/8AVZWbJ3qApnylQCmpViX1HvGImdvUMtpZcIKkuoEFQsFAMw9dPWOa8dxRmKKlHMpai5Uzmr1HmCfIH1R5F4HWP7O/4TjMmaCZc1C2JBZQNU39t4ix/aPDySgTJyEmYrKmruSCqrWDC5pUbx80qXZqkhtHIIY1qAKD/MGIQQkn77U8k0AT0SwAH8XWOPJQLHZ9BzO2GDSQDiZblRT4n5gWanUwJP8AtCwSUv3z0JYJU9N6U9Y4sgBSUkfdsHINWGe9/CNB8WfLWwqLAs4FS7pCumvVm1ibzMosSOsS/tSwpnd3lmpYOSUgMdlB3FP9Rdye1mFUkqE9AAd3LEMctjq+nUbiODYKU5ckh0ipFHW1yASR12zeluFkIDJBL2L/AIjqSSKkmtn1NYPzNdh+JM7XhONyZpaXNQs1LAglhR226waDHEezE9KZiwLlggWcJLlNNma58NHpHTezHGFTRzRTHl5tolOHE0UKFCixMwX2mY1aDJSkkJUFPVhmBSz6G5v7RzfHyf3bhaswygBxlAKkpLAGgY6NbWOjfaniAgSDV+f72jA+HzY5ujaxy/F8WdKcoJyl8ormLFIbS4vePLzcnlN+Kvxk09yHBZjf3Op0BHuLO8KTxH8QBKealjltTMyTVtbjrDcDJmTSyKk2yggk2uQKe5YWNi2TLeV3gDTFkIArdSghm1ANdyK2MSjDeyt/RDw/CkzVCY5yBRL6qBrUHmAKS7FjbcRc8KUeZOqOU6EgOeZiDYualyOpZ2JwoQsKQmyAksK0I5yAXNAx15nrUwDiliXOBIBSoC7kEPQh7ULU1OoBdr5HFo02CWFBKWO4dyxDhg9FPlVWlC9SC9rJmDKU0Tkq5VRIALFzZqkh2DCojJYXiSgoE02YnQObWFAdj5PF7O4jkSJmZsygwT4iC1AHqAkp0t7hGrAtcRoKFywehr513t5xVyGmFU13CVEJAtynKHe9gfQaCLGTOXLylaU5ZpCUpy8yHqkFiUkOL0YtcVFcJeSWoPmKVGtTRL3rqkCn+IhVPQ8XYFNUO8GY+IV8Ph+6+ozDLewAajRccKRlSka1P5Drp8TGfMoqAUbJDBku1SalqVJ+Aq0afgsvkQToOu6vlQfpAxvATw2UO/SwbnAf+oqP6ekaoGM1wlDzhtnJ9gf0HvGkj1PRfB/2YfUfI9eEI8eE0bTOPEeGPGiHGzsktSgxIFAbFVgKVvHG6Vgid48aPEGgfaFHQE0NJhzxBi8amUkqWWHxJ2A1P0d443W2BSdtePfsuGJSWmLORG41UodQKeahGP4biQMLMJ1SlLAKJckJJAS5qCdPuvFf9onGjOmoJ5UpDAXYFyba0D30EV6eKKRhlKcoDoTo5BUtexYlkEm/5Y8v7lUaIe2wnH4tOVeXRtWc1fTZxbeM9xPEMrK/hzB91Hb3HtE4n8pKq0zEblnHz/u6tFbKllSjuavtq59oaMfJ2THyZRClUqzt1+6l7XLHS+0WE1IJAFE3f+EKcdKnMbCuXaGYSXnYps42NCp39CPcRPh1BJQ9HCAaPQp5qasny8VIG7BaQRKJ8nFSKtbyahQBDlklJAJoovVnIHeX0AzJ+LWePcECMo/hY1diXSfi46uGvEqRoqx115U+J7s9NbFWozSY4/hklrA1UzaNyjpqS3m4dos5a8wBAoC5elgVah3ObW1zUtEGHRmUgUJLjo5SSL0Jy/M+pSgJcsAlJzApLkJFTlVVZAAZqFnv/FEpOx0D4UlE1Fw7l+YUASQNWJzFgdH1THQ+w8nleMrwfhoXN70jOcuWWAFMAWWGUQAo0HhJYDQ31XYXE5kVBF3CgQoEFiCDUF3jT6afJtV9GbP4NhChPCjYZzlv22YJKjgzUrzTUgMGy5UrUp2LEZRoaExgpGECSzB3NyT0uzkN8PMR0b7XFEKwZMoLRnWAoeMLUhTJqcpCgLMapTZg+CkA57gFsoNWCjfSrDQ3pvGLP8jbgXtL3guCKQZlaAl/QKGzDVqCzRQcQmolLkofKgE3eplgByRZ+8J82reNThk5ZS0h0goUHJJ5iDmVUO7Hf7o2jEcQYzFrXQJBKRuUuotf7zv0A2jLDcmXlpF2eMJIYOVO2rBixNSaClemmlTisNVOYvQOXq4d9d3FmFg0eYNbEOa2o2mhsGp8bQVxHEgzABXla9Xdn9gC7em/YivYBIIDh96akDZ/yf4xfdm8DnmAq5QPCHYkl670FuoimkBKljMAXO7Mno9dX93pBmFxCpMwEFwD1DtQ+4p6+6TlWkdSOhSpoCqpYIsH2CqkauAWc6WpSr4g6JbdG9wA3lV+nybhsYJ0uYtJcmWtg75XCk5SABUsS+zdXH4gs8ssjZvWgck9elNbxCqY6JsDhnQkmv3jStaDUk0JDBtekX3D2KKMPIhtWZqH02O0VUiQpRCRYU1YtQ/I6am4i5w2GKSkG93vvq0I3s6w/gcsHMvoEj15j10H0Yt4zPCscQU5XYioIZ2D/wBLA7NptGhlzQoOI9b0mSLjx8ow5otOyVo8jx48K2qWA1J21JjaQK/j/GU4aSVksoghFH52OV9g7OfLcRQdjZUydLzzMRNnDNmVnFApspQCRWxJagBAAEZztN2lOKXQESkrOR9UgBILdSFl60KRpXofZ7BmThZMtQZSUDMNlK5iPQlvSMt/lnXhHpZMCwenjN/OT/4WEKPDCjUeaetHP+LcfE+ZNZWaWnMlBDVCQ5Ka2JDv8xFx9oXHBh8EsAtMnPKQ12V/3FD+VBPqpMc7w2IyJb5bNptb4Rm9Q9UWwrdlRxwZprAucosGrYFvNR+nhvHVgYWUHqtalAX5UjLm/vp/KfQjE4Y94WqxCR11/Me3lFPxvFBcyh5ZSUyxa4POodConzqdYnHbSHlq2T4hdG+nT09U+ohshJSiYn7yiEPoJSi6yXqHyhHks3avuHl55ai5qnK/kK+5c+ghYSY5zEf9zToEq93p154p4FLLhks8+gckGtHaraauOhLijxYhTqzeEaDzTlY9eRz0DC7wXlZ6+JIB0dRIJpoWQqulOseYDCmbOQkC5D1oHZIDa1PwG0Tutj14LPB4QulKgxoNAygeX0uLGxiywXCUJR3+KUmXLQXZXKCFG6t9UpTdk2rSwk93LE+eshCECqmciWWIAGqlKUwDOaC7mM9+3KxE1C5qAB/4JIciWF5gZqh/5J1uayeZiMoJzq5t/QzdaL+dJVNU8uX3MsJz95NzKmFKQxUmS4UAKgZ1A6FNYUzs/h5LzZyiTl5p81QUtABoUNyoYsGQkVIbMS0HIMuRJVMxEwSkhCErKncJFUps6jzMAHJy+UUc/EHFLROmAysOgpVLlqykqqp508V5wFApll2c0KjCR38dI4/otsDxabiCXKsNh0nIhD5JyyAlRVNXdDgjkQQQ9SbRc9hpTEsAEigAsAKADpGRViCJikXQFKSgZgyQlLObAupAP0x2/YeQcrmNvp12yGVVRsIUewo1kTNfaDIzYGa2V0seajsagUNSCRRr3EcfwklQWCqWujkDK/U+B7DYbaR2Pt5/9opixKkhnZ62PTX0eOZyJgKwXYM9CKW2NNLRi9Q9mz060Ow2PGRVQ4BcAFwQ1DYigoPL0znGFkYWUlR5phdQapclRHxIb+JV4t8dO2YNyUY2AoR0Kj7FmArTYyYCpDDwpJA6EhL+uU+8ZFrZoewdEkkc1N9S4+vWCJeCdgCz6nbqB5W8vKISSdddesFyZZfyLVu406WiezqSCJWBABy+Leg2pW29TekTzMEpCVEsGIF6ORmHyhmEqzA0KVA/DbqPUtFti5ZUkjKSCuUpmJHhmJIp1SmJ19jf0VnDcWju84CgFBiCaUNQduYDw/gvBkta1rCiMrZaE1861B+mGokqUAonQlRDA1Bq9qku7gG/UQZJnhRSASXIHKkmj1LMzCp9IpWziNfweQAnMPvetiQ7mpzX9toOUQGWdMzk7BTt6VHnAPZ6YFSEVDkaCgLlxYbwuO4pEoICgTnVRIucoJ1IpQfCM7XuYgsNMITJAKc6gS5uxqSBrVm/ONBgSag9G+I/IRlOF8UTmSSzBBSAlzQlw58INW3+Q0+Bmgkkah41emkllVE8vxD4qu1AP7LNDpCSkhZUop/dkHMEsKqNEgU8d9z5+IShOZRp+ewih4ngP29KQcyJQOYLCmCnDOkEfvKOyqCtCXj1ZzSfHyZYxfZzjC4pEpaVACZkUlRckhwXGYOyQ4tQUa0dS4PxwzQkTEhExQfKC7CwPr0J0gvhHC5eGlCXKDDU6qUzFSjqT7CwYUj3iGHzFCwWKCan8Ksr+TFKFf0trRHCUFcf9HeRzdTYZHjQHJ4zJWrKmakqzFOV65kuSwaoYEvYi0VPbrjf7PhF5S0yb+6QbEFXiV/SjMX3KYvaqyNHOO2nF/2rGqUlRVLR+7RewYEgGnMoqPUNAKJj+gB9AWNT5n2PqJhiyVKIo4Ie2UW2O3sY8Wosa/TlVfUNGOfuZpjoLXiSO+UlgUS1KCrl8tG0FWNjVWkZOYhkkfhB/Ony+EaRbdzOL0ICPdQA/tEZ0pJBc013hsaqxZuy2kpaSR+Jn1bNlI/tUH/lMSylZZiCRZ1EH8IAPyB+mh+GkhMpIVRgFH0zkvuGy+oG8LBgglSqFYqbgIYO3VyinRtKdAJnclLiWcoId7FJHoSoPoFFrNF12ewrHM/hU5sHJZm3spRGmm0VCJClLloAZalIO7Ppq5STm1e5vGv7OSwpTI8Eq50cGw1ZJDa1FKViOaXGJSPYH2swypmKwUgAlLibMAcAtN7sFW+VKVBLtVR1MOxHFpeEmS0SUnE4o5j+zghkgJNZhFJaUpY7/uwzAvFR9oHanJiZKMIT+0yAsKWllVm5VKlh3BZiTsS34ol7H9mBh1GZNVmWsArOoS+Yjq6gknUt5gpCP7acuvr7OXbaReSeG98P2jEr72dkOUWlSsxUkS5CDQKULKPPQl3IBr8RxQrUmUaJQkrDNU1QBQVJqphZ1DcwVxnHOEy8vIlGYJbbMSXuQQkJ18XtWSJBQyiXUVBIDtdR/eBrswW7+ECr27Fff+HaoKkSibhlCpGjmpoavzVrSrNHT+yEoiUHjmKCQtN8pc0S1Won+F6n+k7sOndj5zyhGvB0yGbtGhhQoUXIlF23w614GemXL7xZQcodIILeIZkkOBUUfasfPMjtMpD/ALwKzVFyR55hlfyNWq9BH0d2n4QcVhZslKzLK0sFAqDG4fKQSNxHzTj+HFE5aHQvKopzJUCC1OUnSM+ZK9ovibXRcTOIBctAS9mbZtetn84pl8Zl96t1M3KHfQNsRd/8RPh8IW8BUQksHCjbRiXHlZo8MlKmeWFKAYUAU4YAV9mMZeKV2aHJslkcQQsslYLVoXIiyw8+oL06l/SKTE4UZCAALO6AlQ6WBan6xNhMVlHMQGDOGuxuGetfcwjgqtDcq7NJgsQgVNakuDRjQadX9YsZOKzryI8RSpP9YZQFRWqWHU6XjMp4qGP7xJ2b0JoPL0baH4Xi5Qp0NnIo7liS7mzln9jEXB2U5IvkzDkUSKLD0c5QFZhpuDUdaBmhmHcKp0IbY0ChTzr/AIceVxdCUoGV1hID0XQUFAOlH36QxGMLvltQVag+IEDkkd7NRwPjISsiZyglVnYOc1DdiCfKnpJ2vWCqUQnM9Dlfd0tt4VV6iKDBIWpYymp9L+vxOkafimEm5ClkTAEcoDhRKAFZRViVMog0Y0tUQlJSejjVbKzhywkEBJd9eQv7tqaOGjW8Bw0wOpTJQpLpGbMXUxejtTrr0jET8WEpVLSAlQdKnoxBIPNu41/KNZ2Y4tLyJlZ0hQDkONamgNHJ+exjvpeMcnKaEy246C+HlU9c4TAFy0TFJSFFznQtbgp1DKAqRRIDEWus0RJWDb6/WHx70ONWtmCV+T0qjxVQQbGnoaQo8igoPhOHy5TlKeYhiokqURfxKJLdBTpHKPtI433+MMpJ5JIMof8A7CXmK9wEf0dY6lxriYw+Hmzj/wCNBIG6rIHqspHrHB8xKyVKqzlR1UeYk+ZI+ERm1FUUgrYSoMhKdyC/RI/Uk/09Y8J9WNa7kfOr+cME4qKaOyQAB1qP/wCvjClDmpvS9aMD6xmLj5haQBUusufJAR7/ALw+qRu0U+Nw+UKbQttdII66/HpFpimIko2Kio7qUzkdGygPfL1gTiRdJ6rL63GZt6Bh6Q8WK0S4ieFSUMS3K51axetSQQT5M+1ngE5tHLUT0TQ1GjKA/q/lihwtUgP4QP8AkafAP8Ts+37O8GzygVcju9A4YJJ1dqJGrEONI5kkoqzsVbA5+AKly0pV40KWoiisoUEBtnIfq2wMX3EuJ5F9yCyJYYy0k5lrKQoOBZCUKSAVcubMakBs9xXjneY0yZASGJTMnhuRCRmyy6M6WVWtXaoCosMLw7LNSEu5o5dRzFwpRURzrUynN6gViLV7kP8A0UnCcIufj5isQpLoVUJHKlQDJQkU5QhDO33I6AiQQUghkrKkE0fKkdRbM5o9JoLExgeA4tsXNnVDzJuYgmxmMoZW8IQQ5NBdxeNvMxLIW4LoKhl0DlQU/wDEP/dW7wZrtHIFTxReUuwzpSqmj5SyLVcqJJLkkDdyIhXhJJLAM4Y5g4LXYgUcXcCoZ3cSUSAzcwydMxBABtQH4JO9IsTOzpGynzOGJB5stqUDtqwFHgj0OwzBqzLJJdw76uoso+Rdn1yx1Xsrh8soRyzhYeYlL26uH5QpnqzgdLbR2Dg0nLKSOkbcS9pkzfIPhQoUVJEWImBKSouwBNASaB6AAk+0cb4rwyRMSuYMOcQRmUe6SUzArKVAKVLQylG7Lc84ooM3aDHC+L4ibKxWIykLBnTCCaqTmIRzHKMtUi5HiHmM2dOky+HtogndmVJlPKV3wzZmUyFMQOV3KSa2BvpURQT8cDMCjWoruAGH5RczOOTDmclykEh2FiQQNmVQi+a9oy83SMu5dmlug6fi0qDEAjrX22geZw9KwyTkc2qQf0PlTprECILlE/KORhx6OOd9jpHAzZSiABdOW3mVJdx0tpB+H4XYIVlv+Eqqda0N2prDsNNahqOtfnQwsScqgpBygBx03G+V/wA/OJT5PoeNFlK4YaddS5r1eDMNw1LFSiSxOwBYkQBhONZg6iHSHJ6Pcan211j2bxEmQAHJIBIBsFNzGtnb3BjKoSb2VclWi3wU5lsE1LMBU0D2PRRc00G0Hftq5eJIJUoKCSUkWowIB3ZRbY+1F2ZUnOpSndqqJegOYvTdhfSraX/aVZRNkTKAkModUjOkgnbMuuz+luCTom2UnaDhCcPNDCkxIWOjkggqN2Ip/MNnNp2MUkSjy5iqYpZzB6JTlatzl+KjC+0EBSJCmLvMRbfuy39qh6R52bk5akAlm2AfKVB9aKHok9YZR9py/BssOoA5QlKdsrD5M8TSsRmBbQsfOhb2IPrFQviOVbOOVIFL5uap9BZrqA0gWVMUoFVClRzWq7IR/wDGesNgyvHOvBKcOSNLmMLMYzT9IG4jxDuZS5hFEJdjqqgSPVRA9Y9mzHRQfaf2kK5gwqDyy2VM6zLpSf5R/cr+GMRiXCUD/wDIsuf5MrN6l/SI5uIKlFSjmUSSo7qJdR9S8LGqbudu7d9itSgT1PI/rGaT5SLxVIKwpHeAmwI9gw+QHt1j3CEgEi+nmSEv6AvX8mgZC2T5D2ZyfkfaCMNUj093OXzoR7q3hGh0eTVgFewCAB0TLSR77+cQcdRlEttQf+VH/L/ETqGaYduUU6ISPagh/GpgMsJAdTu+ouKDQGn/ABELdNDdpgPZ8OVGjBJLkhgfDXYkKLVumkaftDxFUyUiTIWqXLBKVKYpmKYBISH/AO3LI3uoqJAFVZLhaFCcCKkKGRIqnOqjtv10y+2lwjTV51MKrBclICiESzWwoVN1KdKQ80rsRbVD+AYESZSSkZc7EEu7uOYWcsOlcoFwDeyiAsrAbu8rJcVWlKSUpNCSWy2+89jSvWTmQkgEqOcJYBTAhYBAdmJFKWTsID4o4ChLYTASxKgWJSzKoUg8xBd7gAADMmLXNlPigHs0cpTMUAFspW1ZhUS9QwDJL/xAaiNthv8AtTFKFEpLaOCJeRyaqJs+zPtGH4QCZCCdCH1FA+Ym9SA/nU3baiYMigzvq5ZQygJJGhId1NY6GsGfZzGZ9IJbldRS7OwIzcyermn8qjqQ/kmcCpQc+I1auRQGgYCi1ONz5EiT1XFXLgG9wVB6OD4vRKQbgRJhVOqtM5ZL1AfNVXTlHkxNhR60F7LfhUoiakEjMnMKa1luevOFn+o7mOzcFfukvtHG+DSyFZyWdZ2LlKVJboASn1faOwcAxGeUI04ncTPl+RZwoUKKkgbiOOTJlLmrLJQkqNrAPqQH09Y4VxEFc0z0gtOJdySc4IVkKlCrlmYAknybsPbfFGXgZ5BYlOUFgpsxCaghmYmppHDMTNIWQzhItqAWfWztceYrGbO+kacK02BLmODoCDZxcHXzY+QPSApv18dOtPbzEFTZnj0qAz9Fa/PzgWWsFwx6XYa/r7xBFGPlJglCNIjkSyzhL6etPr16xPLVbT3eOnKCUFq2iZSiQOn+394EekTSphuLwrQ9nisGldUgJVppW+ln/S14fw45UEaKBFyKFxp0J9wYZMnjM6RlDCnkEj5iPM9mtp5afpE3EZM1nBcElJJBcJYqHK7XIttS7EH0hvGOJ55cl6lK2KtWCVMX6jMfSKjh2KKTeiqEPopnsdn/AOXqDOMYkLWrKScyEqDlyKZwknUgMlyTdtIWkDDMfNz4QboUFDyH7sj2WTD+FYgS5feEeEjy5gQ1PT+2KxGOHdKB2Vc0qnLb1HtDcLjMycvqwDVGvnUjQV0jng70wqfjySWJBNPSjsfQj1O9b7hOLzSij7yB/askj0fMPSMphC/MbEtpYOo/X+YsOCYn95MF+VLl2sVMC1/F8POCELmhZuos0ZJjG/aJxPKmXJFMx7xWlA6UD1OY/wBKd4007FiWlSlUSkFRqTRIcs42BjkHGeJrxE1UxZqo+wsEjoBQeUeqzCkey1cr+sSlObXoPIJAAs1AG9fWIUDlA6/p+nxgiWlkvZnb2DH3SIgWREpTS0jUkA10DH2LJ94sMOksOuUU6sf1isn/AHANR8HFf7fiI0EkiWQpKhmuDUhFCcxpzLSkhWUP912sVl1oeJDiE5ZywKlOUE/dCwBnD/eIIBO3nSIMbMfvAbJCb/ygWs+v0II4fhc0wS0ua2HUAPc321NIb9oMkyJ+WWEhKkIV7gu79QfYQlrkonX02B8Dl5iqYSBlzFzQJJSQFEuzAFXq0aDiGN7pCAkKT3kxj+NQCAUqYczKLijVZyOZ8xgMcVyRh0JpmC1raub7qU7bOXBJBagfRSpOSvjXyqBNSoBykkuCDqzhwUbGHkt7ORetHqCtbqRyApUhgWJoVAcqmSmqmCTqKkW9w60pdJowILGurXvyhN2LgPeHzOIJAypHKCSOo2chwHzE9cvWAsNiiZgJIBKnL+inqKOXNesKzouH4bIhMvMDkUpILMDkWtAUQXYEodtvjoOGYkKlN4ArMlJdnOQgFybgO3VSdHiilApmKFGC1NWvOO+CWNXGcJt93o8S4XFESVS3qmiWr4wCE0tzC72IIqKE1YRZMcGozCEpIeYLUbNmmpAfSlUu4AFxEOFkHMQQyUPqEjIwBIJZKWSKuaVJIBjRySVKQpJzd2CVMGzJUFBLg1B58wp940LOKjHqGchNmJWQ2oDZhYgAW0UAS5iSm26HcV2aXBKBTJS4LFVAGZiE1eoNDfUkXBjqHCpQEsNSkcg7PzCFDMRmSaipII5deYvlKnNswJ8Udg4ZNBljyjZg1GjLlvkFwoUKLkiu7QhJws7MkrTkU6QkKJDaBVDux2j52xWIda70ZDHZNANTRq+Udz+0XiKZWBmZisd5yJyEDmIJ5ifusC41trHAFrYdKm3s23+Iy5u0aMXQzMa1vT8haFJxMtiDLSS5qQl2YEVu9/aGzAzP0fUXfXprFapeVZrcP8Af0+MToe9mowfEEZAkEoNqjMnyHNQfW8SY5bp+6rXMmvoacr5uooa752Uqiff6MSFRcaNVx9ecSrZTlqg39ppEiZ79G+nvtFWtdSXJNyeup29YlkzSTVQFNQ/yI+UP4smWa5th9fTt7xJKGm3r9f7gNIIq4U2xexe19OvpBEle5sw/X9fSFYyLOUbHz+Df594Xecw6GBE4vxVsB5bD/fUxJKVV/rr9dYmUGYyY6Weyvg5MSYaayU+Xz+cB4ya7+3oIUub+7pd2/P8AWGktCp7LJOIABbq3z+vOLLsykJlFSyHmqJqSKJdIrb8XuIoSf3b70HXT1rGukSlS0JQCkhIALoW9KXBAq3WLenVuyWZ6oA7ZY4Jwc1iOYoQCCDdQUfD/AApV7xzFJpG6+0KY+FQCXJnJ1H4Jr0Z2rZ7mOfS5lY1Mgi1lgfl8P9fCJZpYkGzOH6EAfXSBkTapHkT1asNx86vlT0+hEaKnhSF6slCWfpt7mNH2dwiVrJUlwlNAz1UqtAK8o+MVPA8FnmITSuZZcOOUDKDuxUknoTtF/iOIrw5ySkc8tQdQOVAqVFK1DW9AM1HLaTyNv2x7Hgq2z2XjJWEedMXnVdI5SDVxrUgjRrRmuJTp09ZmKSJecvUc1bBrgUarWi8lT3m99NSmZMYso8oBZv3aBRDUOYkknaKHGOp1Co386D845jSTvyE22g/goHLlLB2ckXBzOobEp8tCGNLhfFULJSM4S/Ooi1SssbZrsktZWtIpeHYpMmSVKFfCOtM4q9KlT9C4q8S9mOHBX70uVBbpGlGY9TmpWgbUloo0u2cV9IvuHcE7xSkLUZZSR4md1asC7EJU1izUvAOK4dNSBMUg5PCFgpKSaMzE00Hp0gvikxpiVAlwkpCnZ0gzCkg7nMbk0y3Zo94TxVaZvdrZSDygUYJzFPs4ZgDUEbRPb2htLRWT0jMgu37tAWK+JzlUPhtTrEUxTuSkDUhyKAGl2apHTN1AjRY/g6VIXOQ4IQolFMuQFSxlJqzKqKgsWZhmzxXQPXQs9mqejhXoTpDJ30caouMNxJSQkgkcrGtw1KXUKPlu6gN3KnTUkkGhqh6ZkuoPs9Mw/wCJLVjNJWQXFCLU2enxZrM/WDJkudMzKCVFKgx1DqGckPqcz9NGaiOCuxlPwaHhQ5iQokrIJrdgEhxd2SfYbV692clFMoPHKOzOGmJmJE8Zc1UuQSpvGaPRzqX6VEdkwAGQNtGzFXEzZPkEwoUKKEzM/aLglzeHzky1BJAcuQkFA8QJNLVFRUCsfPazf29KD5H4R3b7VuHzpuCJlKZMs55iWLqSkUZvwnmY7PRo4QXe3Xfr+sZcvyNGPo8xRHwMVuJTTN5P7f4gucqhhstAVLWP5T70+vOJrQzGYQ2+vKCAqpP19fWseSCMrsAWfrvt9PHihQ/X1f4wnkbwRKG316QThNSbgN+Rf0iBKXvEqBynqYY4Ed518waQQs1q772FbuDesV7hnBr9H68oI7yv16/XSOUdsMTLNwXBvvQnfz+ETKxDdAKdGoxGxYEerwJJmi1fy60aumvvD+83b/dKxxwBSIcbMclre16Q9Jo31rAUxbk+fyf84cJ7RxoEyywjGZLRmZOYPUM1y5LaBXvGzTMOpD9Azk6gZw/tGL7OzHxCX0So2e6Sn/2PlGsSp/TQfopFY1YI1Ehldsy32kYrlkJr4piqsagSwLfzGMXhi59f8Ro/tCnPNkgE0lm4apWRtWwrGaw5rFWIizTTzLH0/wB/KBZ07mYcxJLbX1+MRzMQ+8LCA1+JawuwffWn+USHbLDABYmAoUUgEgkEgqztmro426bvFxhZYUSl2yuQDq3Mxath0/OAcIKC711BYV3Pm/pFlhWDVADvswqC+1v7fbNlZogiTHhgQCTQ/AlyNLv6q1jPzLAbl/r2i3xk/MHNCQKbC+XrfV7esUoU670eDGjk3sNwEgTylCjlSkknqeY7/hHzi1mY3u1JANEpSFM2j0foSW84rMKnLR7kBxdnAX8W9yd4Mm4QjmUQCXBcauDbyL+QG0PLbpnI6Vosp85K1JqQ4d+pAFNaFLU29YUhKElaSXKzygEnxIYAWuSR0IfQmKqUoctCCAbkMzpIHmM1Sbg0Aao5JBHM7AfiBDFmqLu497tAofyDkjZJxRlIm5QFsQwVRACliSMwAf7zts7RW4WXLKUkywXYgpKyMt8yXVb7urMHNTDcDxF+7CqFfiL0IBJUXuQxNNM5I0Ij4HNZKRmukhixSFEqQx0Z0mrgagu4hUqTO3s9CJcpYPiylLgAliULWWd2Zks9eUl4N4bxYJKEqScgPdlVRQuCVHUEoqd0+go8XivFmYKzO4AYFAykEUZgpYGnhB3iYLBWkJAAUAGZw6mNQBcMpJv6k1ZwtbOXTOkcQkDJLWkkZVFn/AsFRFTqculCG6xuezGIKpQeMIjHhNw6S4d3DBgw3zEhjpcjSNj2QxOaWzM0HpL4tMnm7NHChQo2EDPfaBLJ4diWJDIegdwCCRY0Nn+UfOU5cfSXbTjAw2CnzaghJSkpZwtfIg1sxIMfNKluX/z7xmzdlsfR5MllVAP91gfIX6sfhX5xZYBPiV5De14HnKauwIPziPLwVryRLSzHclq6Hp8PSHE0PnEeJPMzu2rM5Yef5Qirl+vrWCjjHhUS/dAe58mYD9T7QLmiTvLaD6tHQJEqtE5UKkAt1rEA0h6D9fX1SOpeTlk6DWFiC1q1b9PrrDR9GnkNa+kCqnEm9gT7UDe4946Aia/XlEaVvDSqI0K+vr6rHKOF52XAM+pIZCi4LapF3tWNh3BfxhQ0zAH5cw84yPZeW65hdmSBUkDmLkPpRHxjSCUsMcxYbZD51yfPyjTjVRJS2zC9s8UV4gh3Et0Brcpq1T95StdBFKFQ/HTyteY3USo+ZJUfWsQoLx04T4SU6vLo/T0iyQjTq3mKmvmwfyO8B4QfKvs0GplEj1+Zv8/cdYlJlIoKwqH9mNNQ4D7GqfaLEKp0IJvp7HQNbQb1Bwln3P6gVsziCZ8xgEChJAO2gHxIPoIzy7LroZOqhRrV1Bn8L18x+h9KZF0vqXp0p6RYGayNqagaMdvMesVM9bBPl836RWCJyZouBJCw6gSSodOWZnKyKXcpbzfSDJq0kOo8oVVtQSAGpUB/KxiiwMxUvKpBLtYuzh2IIszdbxed2FYYBLlgonzORtWLJSf7hCzWxoydAWIAEwUcG4foo6X5gGANQBuDA8kMqhYgEF2IcBRVUWfYvZVHNZpoIKmOwIBqQQXFdDlTvcNaGg1yirihS7MprD8q7feaKR0hXsLw4egGUWYkpH3C7FmBYVBuKgxPgZWWa5bKSs8yXISVUDs48RII0XTqHglZlDKcuYDYsxytRuUkk6ONmgnHECWtmOYBINKJyAksLHKhFKEZVNQBuP6O9gGHQqYS7UDl2ykApSoHVLqmJ67nWHIlFCpYOjqSaVQTLXmeoNQt21SdaQpc0FFTUrL1DMmho+p7snSgIAasaVjKvwjKogWZkqIFR/UHBBtSgZxaN/hMUFiWHfOARcEBIbwk0oDXcnUtHVuz2HCZQaODcHxikzJQWcqc2UBy4WokhLAUCjmXU/fA0Ed47NqeSIbEqQmXst4UKFFSRh/tgyf9PIVN7v8AeJKQKlZAVyNmDiuYmrZXaOBrP19fVDvH0h297Mft2FErvDLKVhYOXM7BSWIcfi3jg/Fex+JkryFGe7KTans1GvGfJFt2Wg1VAGCnJAKSA4VTzLAVvcfAQFxSYEKS5Au2uwgo8Dn37leulaX8v8UiuxyiSkEaH5mzxPhTH5WhveAl3fc9Qzw4qcNEWGwIJcDSrRZYXh61OpMskCpYE3FPP/ED/gAZMhncu3t9NExpt9bxMvBLAzGWoAmhIPlt5ViZXC5j1lr6cpJo3TrBQWQAfXTT6MTSZdCa66ba1t/iDcFwaYskZSGa4y3rr7e2kFr7OTgHCAaWf5dfhaCpeEGimma9N92P5/LSAEK5VHySPIF//Vov8b2fnBKmQVaU2PTe9OvvFN7NTwlshJOzFi52tQx2nXRy0UKTpExk8pUAPlto3XTa29mjsdiGByCtWzBx0MOR2WxIBHd3O6drmv08daZxNB/ZuWUyQxlnOpSiFZiaco8vBfrBuOxgTKWaILEDJMBcnoQ7bsWZzSHyMAqXKQlSByJSHZ6sHJoxq+8U3HZMyblRKlkq5lEAA8oBSATRqvTpGnpEvJiJiiS+9Ylkp12+qRc4bsNilrylAQNVEghmejFztSLIfZ5iEEMlKkgGrs9qVF39PKFfR1FDJlkEUt69P19ulLBANuj/ADp8CIIxHZqfJSVKl0B0L7gGlQKv7RBKQ5JDsAWHk7/P4xnl/JaOwmQ4c2A+YLpf3PtDlrKjerauPEXezbdPyahCiCACbmldmfpDpPD5qiwQotSxFbAafXwkrZS0gSZQHy9NC3kzimwinni4dwLb0t8DGqxPZ+ecyQg2voRSxN9Q3nSKRPAJ615e6UCXNUlIpepoL/FovBPySk0LBqcBg7ZQB7Zq3Id9NTF1h5xYAblO+YsABS4vT+IR5w7sPiAoF0gZXrzAKLgpIFw1z/F0jSYPsMos7uNhTXfqSYaUGxVNIzU2W+Yv4Uk7smWFMS13L7gOOkCzcIoJdtQRq1wRoQLFjt1aN4r7P1gUdqXDlhoCGZ7eUS4XsGVjKoKUd3Iq4Oh6D2jihJDOcTByXC0qCXUS43AAKWozsS79DqYIxskqRlDqzKDEi1CrIoks79bC9K7rF/ZsogtmSSDUWDgizNrFRM7CTpaClJcAkgMRmJAczDrUAt0axMDhIFNGWwuEdBd2Jy2rfMSACam2jZRo8F4jhpRM7xYOXmIQU3WpVWUAOXOo7UUrUtF3w2QoSO7Xh5yVBRYlYRQMAS4zZg1GoGo8F4XgxysxYpY1VbZwbGr+dX1T3/R32/ZluFhRmSUFRYZWJrYFTUNHYg6UADsI712OWe6rHMpfZhOZKshd7adH3b/cdW7M4cplDMI0Q6Izey6hQoUOIeEQBjeComXAhQoAAB2RlbRXY7sFLWfCk0aoBpdvJ4UKAAWT9nyU0AAGwAA+EFYbsKlJ0baFCgAKV2Llw2X2KQLwoUAEsvsdLBeDh2elfhEKFABGezEraPB2XlNaFCgAdJ7Myk6R6ezUr8IhQoAI5nZaURaAD2JRmfSFCgAPldlpQFoL/wCiy2bKI9hQAQTOzkojwiKCd2ARm5EpSDsAPkIUKAD1HYNINKbwXL7EohQoADU9lZTM0RzeyEs6QoUABWG7Oy0hmgyXw5CbJEKFABMcOnaEnDpFgI8hQAPKBtESsGk3Aj2FABX4ns5LWXIiaTwSWkeEQoUAEo4XL/CIJQgCghQoAHQoUKAD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3414697" y="3683172"/>
            <a:ext cx="5359435" cy="3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048722" y="590551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primal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1251" y="5905518"/>
            <a:ext cx="108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Fourier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0" name="Down Arrow 79"/>
          <p:cNvSpPr/>
          <p:nvPr/>
        </p:nvSpPr>
        <p:spPr>
          <a:xfrm>
            <a:off x="9096396" y="1809739"/>
            <a:ext cx="476253" cy="476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=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43018" y="497081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4596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5714998" y="857232"/>
            <a:ext cx="762005" cy="76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46"/>
          <p:cNvGrpSpPr/>
          <p:nvPr/>
        </p:nvGrpSpPr>
        <p:grpSpPr>
          <a:xfrm>
            <a:off x="7905763" y="5386925"/>
            <a:ext cx="2857520" cy="613844"/>
            <a:chOff x="2786050" y="3071817"/>
            <a:chExt cx="5260318" cy="1130006"/>
          </a:xfrm>
        </p:grpSpPr>
        <p:grpSp>
          <p:nvGrpSpPr>
            <p:cNvPr id="23" name="Group 136"/>
            <p:cNvGrpSpPr/>
            <p:nvPr/>
          </p:nvGrpSpPr>
          <p:grpSpPr>
            <a:xfrm>
              <a:off x="2786050" y="3071817"/>
              <a:ext cx="5260318" cy="1001110"/>
              <a:chOff x="1285852" y="3261522"/>
              <a:chExt cx="6281781" cy="1239053"/>
            </a:xfrm>
          </p:grpSpPr>
          <p:cxnSp>
            <p:nvCxnSpPr>
              <p:cNvPr id="115" name="Straight Arrow Connector 114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/>
            <p:cNvCxnSpPr/>
            <p:nvPr/>
          </p:nvCxnSpPr>
          <p:spPr>
            <a:xfrm>
              <a:off x="2786050" y="3500444"/>
              <a:ext cx="5214974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2786050" y="3851135"/>
              <a:ext cx="5260318" cy="3506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33"/>
          <p:cNvGrpSpPr/>
          <p:nvPr/>
        </p:nvGrpSpPr>
        <p:grpSpPr>
          <a:xfrm>
            <a:off x="7905763" y="2381243"/>
            <a:ext cx="2857520" cy="659712"/>
            <a:chOff x="2938450" y="3224217"/>
            <a:chExt cx="5260318" cy="1214445"/>
          </a:xfrm>
        </p:grpSpPr>
        <p:grpSp>
          <p:nvGrpSpPr>
            <p:cNvPr id="33" name="Group 136"/>
            <p:cNvGrpSpPr/>
            <p:nvPr/>
          </p:nvGrpSpPr>
          <p:grpSpPr>
            <a:xfrm>
              <a:off x="2938450" y="3224217"/>
              <a:ext cx="5260318" cy="1001110"/>
              <a:chOff x="1285852" y="3261522"/>
              <a:chExt cx="6281781" cy="1239053"/>
            </a:xfrm>
          </p:grpSpPr>
          <p:cxnSp>
            <p:nvCxnSpPr>
              <p:cNvPr id="129" name="Straight Arrow Connector 128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Straight Connector 131"/>
            <p:cNvCxnSpPr/>
            <p:nvPr/>
          </p:nvCxnSpPr>
          <p:spPr>
            <a:xfrm>
              <a:off x="2938450" y="3652844"/>
              <a:ext cx="5214974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3009888" y="3867158"/>
              <a:ext cx="5143536" cy="5715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143"/>
          <p:cNvGrpSpPr/>
          <p:nvPr/>
        </p:nvGrpSpPr>
        <p:grpSpPr>
          <a:xfrm>
            <a:off x="7905763" y="3351386"/>
            <a:ext cx="2857520" cy="934871"/>
            <a:chOff x="2938450" y="3224217"/>
            <a:chExt cx="5260318" cy="1720973"/>
          </a:xfrm>
        </p:grpSpPr>
        <p:grpSp>
          <p:nvGrpSpPr>
            <p:cNvPr id="42" name="Group 136"/>
            <p:cNvGrpSpPr/>
            <p:nvPr/>
          </p:nvGrpSpPr>
          <p:grpSpPr>
            <a:xfrm>
              <a:off x="2938450" y="3224217"/>
              <a:ext cx="5260318" cy="1001110"/>
              <a:chOff x="1285852" y="3261522"/>
              <a:chExt cx="6281781" cy="1239053"/>
            </a:xfrm>
          </p:grpSpPr>
          <p:cxnSp>
            <p:nvCxnSpPr>
              <p:cNvPr id="139" name="Straight Arrow Connector 138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Straight Connector 141"/>
            <p:cNvCxnSpPr/>
            <p:nvPr/>
          </p:nvCxnSpPr>
          <p:spPr>
            <a:xfrm>
              <a:off x="2938450" y="3652844"/>
              <a:ext cx="5214974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2938450" y="3367095"/>
              <a:ext cx="5260318" cy="15780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47"/>
          <p:cNvGrpSpPr/>
          <p:nvPr/>
        </p:nvGrpSpPr>
        <p:grpSpPr>
          <a:xfrm>
            <a:off x="7905764" y="4286256"/>
            <a:ext cx="2858089" cy="1047757"/>
            <a:chOff x="2938450" y="3191755"/>
            <a:chExt cx="5261367" cy="1928784"/>
          </a:xfrm>
        </p:grpSpPr>
        <p:grpSp>
          <p:nvGrpSpPr>
            <p:cNvPr id="44" name="Group 136"/>
            <p:cNvGrpSpPr/>
            <p:nvPr/>
          </p:nvGrpSpPr>
          <p:grpSpPr>
            <a:xfrm>
              <a:off x="2938627" y="3224217"/>
              <a:ext cx="5261190" cy="1001110"/>
              <a:chOff x="1285852" y="3261522"/>
              <a:chExt cx="6281781" cy="1239053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/>
            <p:cNvCxnSpPr/>
            <p:nvPr/>
          </p:nvCxnSpPr>
          <p:spPr>
            <a:xfrm>
              <a:off x="2938450" y="3652844"/>
              <a:ext cx="5214974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2938450" y="3191755"/>
              <a:ext cx="5084975" cy="19287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9144022" y="295274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810512" y="1047733"/>
            <a:ext cx="2952771" cy="666755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144022" y="39301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+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45" name="Group 96"/>
          <p:cNvGrpSpPr/>
          <p:nvPr/>
        </p:nvGrpSpPr>
        <p:grpSpPr>
          <a:xfrm>
            <a:off x="7977072" y="1047733"/>
            <a:ext cx="2595709" cy="617499"/>
            <a:chOff x="1290615" y="2000246"/>
            <a:chExt cx="6281781" cy="1785950"/>
          </a:xfrm>
        </p:grpSpPr>
        <p:grpSp>
          <p:nvGrpSpPr>
            <p:cNvPr id="46" name="Group 136"/>
            <p:cNvGrpSpPr/>
            <p:nvPr/>
          </p:nvGrpSpPr>
          <p:grpSpPr>
            <a:xfrm>
              <a:off x="1290615" y="2000247"/>
              <a:ext cx="6281781" cy="1428760"/>
              <a:chOff x="1285852" y="3261522"/>
              <a:chExt cx="6281781" cy="1239053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12"/>
            <p:cNvGrpSpPr/>
            <p:nvPr/>
          </p:nvGrpSpPr>
          <p:grpSpPr>
            <a:xfrm>
              <a:off x="1576367" y="2000246"/>
              <a:ext cx="5715040" cy="1342921"/>
              <a:chOff x="1576367" y="1931559"/>
              <a:chExt cx="5715040" cy="982980"/>
            </a:xfrm>
          </p:grpSpPr>
          <p:grpSp>
            <p:nvGrpSpPr>
              <p:cNvPr id="48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121" name="Freeform 120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2" name="Freeform 121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120" name="Straight Connector 119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17"/>
            <p:cNvGrpSpPr/>
            <p:nvPr/>
          </p:nvGrpSpPr>
          <p:grpSpPr>
            <a:xfrm>
              <a:off x="1571604" y="2925126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Freeform 112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113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4952993" y="1333486"/>
            <a:ext cx="238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Fourier transform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10027800" y="328867"/>
            <a:ext cx="909780" cy="1862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68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1963" y="52053"/>
            <a:ext cx="10560125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sample contributions at a given frequency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1424803" y="2088067"/>
            <a:ext cx="771311" cy="147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810795" y="2473966"/>
            <a:ext cx="2705631" cy="4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60175" y="2466567"/>
            <a:ext cx="2534019" cy="10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1674664" y="1950468"/>
            <a:ext cx="1047757" cy="4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954744" y="1950468"/>
            <a:ext cx="1047757" cy="4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335747" y="1950468"/>
            <a:ext cx="1047757" cy="4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430998" y="1950468"/>
            <a:ext cx="1047757" cy="4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002502" y="1950468"/>
            <a:ext cx="1047757" cy="4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43109" y="2857496"/>
            <a:ext cx="5397539" cy="3333773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57"/>
          <p:cNvGrpSpPr/>
          <p:nvPr/>
        </p:nvGrpSpPr>
        <p:grpSpPr>
          <a:xfrm>
            <a:off x="4952992" y="3047997"/>
            <a:ext cx="4476781" cy="2952771"/>
            <a:chOff x="3714744" y="2143122"/>
            <a:chExt cx="3357586" cy="2214578"/>
          </a:xfrm>
        </p:grpSpPr>
        <p:grpSp>
          <p:nvGrpSpPr>
            <p:cNvPr id="3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Oval 64"/>
          <p:cNvSpPr/>
          <p:nvPr/>
        </p:nvSpPr>
        <p:spPr>
          <a:xfrm>
            <a:off x="6035336" y="3333749"/>
            <a:ext cx="2286016" cy="2286016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709577" y="4025353"/>
            <a:ext cx="71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Real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185566" y="2857497"/>
            <a:ext cx="142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Imaginary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096264" y="5715017"/>
            <a:ext cx="2034660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Complex plane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061413" y="3567621"/>
            <a:ext cx="432883" cy="4328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96075" y="10725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81827" y="10725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71725" y="10725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53331" y="10725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4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33731" y="10725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96000" y="2285993"/>
            <a:ext cx="2739404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At a given frequency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667504" y="3238499"/>
            <a:ext cx="432883" cy="4328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286501" y="5143512"/>
            <a:ext cx="432883" cy="4328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3" name="Oval 82"/>
          <p:cNvSpPr/>
          <p:nvPr/>
        </p:nvSpPr>
        <p:spPr>
          <a:xfrm>
            <a:off x="8001013" y="4572008"/>
            <a:ext cx="432883" cy="4328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4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810248" y="4095755"/>
            <a:ext cx="432883" cy="4328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55981" y="2666996"/>
            <a:ext cx="2420856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sampling function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8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5" grpId="0"/>
      <p:bldP spid="76" grpId="0"/>
      <p:bldP spid="77" grpId="0"/>
      <p:bldP spid="78" grpId="0"/>
      <p:bldP spid="81" grpId="0" animBg="1"/>
      <p:bldP spid="82" grpId="0" animBg="1"/>
      <p:bldP spid="8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4661" y="52053"/>
            <a:ext cx="10655376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sampling spectrum at a given frequency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96"/>
          <p:cNvGrpSpPr/>
          <p:nvPr/>
        </p:nvGrpSpPr>
        <p:grpSpPr>
          <a:xfrm>
            <a:off x="761963" y="1523987"/>
            <a:ext cx="5108744" cy="1215331"/>
            <a:chOff x="1290615" y="2000246"/>
            <a:chExt cx="6281781" cy="1785950"/>
          </a:xfrm>
        </p:grpSpPr>
        <p:grpSp>
          <p:nvGrpSpPr>
            <p:cNvPr id="3" name="Group 136"/>
            <p:cNvGrpSpPr/>
            <p:nvPr/>
          </p:nvGrpSpPr>
          <p:grpSpPr>
            <a:xfrm>
              <a:off x="1290615" y="2000247"/>
              <a:ext cx="6281781" cy="1428760"/>
              <a:chOff x="1285852" y="3261522"/>
              <a:chExt cx="6281781" cy="1239053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rot="5400000" flipH="1" flipV="1">
                <a:off x="3809994" y="3880652"/>
                <a:ext cx="1239053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4364039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1285852" y="4429138"/>
                <a:ext cx="3203594" cy="794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12"/>
            <p:cNvGrpSpPr/>
            <p:nvPr/>
          </p:nvGrpSpPr>
          <p:grpSpPr>
            <a:xfrm>
              <a:off x="1576367" y="2000246"/>
              <a:ext cx="5715040" cy="1342921"/>
              <a:chOff x="1576367" y="1931559"/>
              <a:chExt cx="5715040" cy="982980"/>
            </a:xfrm>
          </p:grpSpPr>
          <p:grpSp>
            <p:nvGrpSpPr>
              <p:cNvPr id="8" name="Group 98"/>
              <p:cNvGrpSpPr/>
              <p:nvPr/>
            </p:nvGrpSpPr>
            <p:grpSpPr>
              <a:xfrm>
                <a:off x="1576367" y="1931559"/>
                <a:ext cx="5715040" cy="982980"/>
                <a:chOff x="1571604" y="3160406"/>
                <a:chExt cx="5715040" cy="982980"/>
              </a:xfrm>
            </p:grpSpPr>
            <p:sp>
              <p:nvSpPr>
                <p:cNvPr id="17" name="Freeform 16"/>
                <p:cNvSpPr/>
                <p:nvPr/>
              </p:nvSpPr>
              <p:spPr>
                <a:xfrm>
                  <a:off x="1571604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 flipH="1">
                  <a:off x="4438648" y="3160406"/>
                  <a:ext cx="2847996" cy="982980"/>
                </a:xfrm>
                <a:custGeom>
                  <a:avLst/>
                  <a:gdLst>
                    <a:gd name="connsiteX0" fmla="*/ 3131820 w 3131820"/>
                    <a:gd name="connsiteY0" fmla="*/ 769620 h 982980"/>
                    <a:gd name="connsiteX1" fmla="*/ 3086100 w 3131820"/>
                    <a:gd name="connsiteY1" fmla="*/ 861060 h 982980"/>
                    <a:gd name="connsiteX2" fmla="*/ 3070860 w 3131820"/>
                    <a:gd name="connsiteY2" fmla="*/ 883920 h 982980"/>
                    <a:gd name="connsiteX3" fmla="*/ 3055620 w 3131820"/>
                    <a:gd name="connsiteY3" fmla="*/ 906780 h 982980"/>
                    <a:gd name="connsiteX4" fmla="*/ 3002280 w 3131820"/>
                    <a:gd name="connsiteY4" fmla="*/ 891540 h 982980"/>
                    <a:gd name="connsiteX5" fmla="*/ 2956560 w 3131820"/>
                    <a:gd name="connsiteY5" fmla="*/ 861060 h 982980"/>
                    <a:gd name="connsiteX6" fmla="*/ 2910840 w 3131820"/>
                    <a:gd name="connsiteY6" fmla="*/ 838200 h 982980"/>
                    <a:gd name="connsiteX7" fmla="*/ 2865120 w 3131820"/>
                    <a:gd name="connsiteY7" fmla="*/ 868680 h 982980"/>
                    <a:gd name="connsiteX8" fmla="*/ 2842260 w 3131820"/>
                    <a:gd name="connsiteY8" fmla="*/ 876300 h 982980"/>
                    <a:gd name="connsiteX9" fmla="*/ 2788920 w 3131820"/>
                    <a:gd name="connsiteY9" fmla="*/ 853440 h 982980"/>
                    <a:gd name="connsiteX10" fmla="*/ 2750820 w 3131820"/>
                    <a:gd name="connsiteY10" fmla="*/ 822960 h 982980"/>
                    <a:gd name="connsiteX11" fmla="*/ 2705100 w 3131820"/>
                    <a:gd name="connsiteY11" fmla="*/ 830580 h 982980"/>
                    <a:gd name="connsiteX12" fmla="*/ 2682240 w 3131820"/>
                    <a:gd name="connsiteY12" fmla="*/ 845820 h 982980"/>
                    <a:gd name="connsiteX13" fmla="*/ 2659380 w 3131820"/>
                    <a:gd name="connsiteY13" fmla="*/ 853440 h 982980"/>
                    <a:gd name="connsiteX14" fmla="*/ 2560320 w 3131820"/>
                    <a:gd name="connsiteY14" fmla="*/ 845820 h 982980"/>
                    <a:gd name="connsiteX15" fmla="*/ 2491740 w 3131820"/>
                    <a:gd name="connsiteY15" fmla="*/ 769620 h 982980"/>
                    <a:gd name="connsiteX16" fmla="*/ 2476500 w 3131820"/>
                    <a:gd name="connsiteY16" fmla="*/ 746760 h 982980"/>
                    <a:gd name="connsiteX17" fmla="*/ 2468880 w 3131820"/>
                    <a:gd name="connsiteY17" fmla="*/ 723900 h 982980"/>
                    <a:gd name="connsiteX18" fmla="*/ 2446020 w 3131820"/>
                    <a:gd name="connsiteY18" fmla="*/ 708660 h 982980"/>
                    <a:gd name="connsiteX19" fmla="*/ 2415540 w 3131820"/>
                    <a:gd name="connsiteY19" fmla="*/ 655320 h 982980"/>
                    <a:gd name="connsiteX20" fmla="*/ 2400300 w 3131820"/>
                    <a:gd name="connsiteY20" fmla="*/ 624840 h 982980"/>
                    <a:gd name="connsiteX21" fmla="*/ 2392680 w 3131820"/>
                    <a:gd name="connsiteY21" fmla="*/ 601980 h 982980"/>
                    <a:gd name="connsiteX22" fmla="*/ 2377440 w 3131820"/>
                    <a:gd name="connsiteY22" fmla="*/ 579120 h 982980"/>
                    <a:gd name="connsiteX23" fmla="*/ 2339340 w 3131820"/>
                    <a:gd name="connsiteY23" fmla="*/ 480060 h 982980"/>
                    <a:gd name="connsiteX24" fmla="*/ 2331720 w 3131820"/>
                    <a:gd name="connsiteY24" fmla="*/ 449580 h 982980"/>
                    <a:gd name="connsiteX25" fmla="*/ 2316480 w 3131820"/>
                    <a:gd name="connsiteY25" fmla="*/ 419100 h 982980"/>
                    <a:gd name="connsiteX26" fmla="*/ 2301240 w 3131820"/>
                    <a:gd name="connsiteY26" fmla="*/ 381000 h 982980"/>
                    <a:gd name="connsiteX27" fmla="*/ 2293620 w 3131820"/>
                    <a:gd name="connsiteY27" fmla="*/ 358140 h 982980"/>
                    <a:gd name="connsiteX28" fmla="*/ 2278380 w 3131820"/>
                    <a:gd name="connsiteY28" fmla="*/ 335280 h 982980"/>
                    <a:gd name="connsiteX29" fmla="*/ 2247900 w 3131820"/>
                    <a:gd name="connsiteY29" fmla="*/ 281940 h 982980"/>
                    <a:gd name="connsiteX30" fmla="*/ 2240280 w 3131820"/>
                    <a:gd name="connsiteY30" fmla="*/ 259080 h 982980"/>
                    <a:gd name="connsiteX31" fmla="*/ 2186940 w 3131820"/>
                    <a:gd name="connsiteY31" fmla="*/ 205740 h 982980"/>
                    <a:gd name="connsiteX32" fmla="*/ 2125980 w 3131820"/>
                    <a:gd name="connsiteY32" fmla="*/ 236220 h 982980"/>
                    <a:gd name="connsiteX33" fmla="*/ 2095500 w 3131820"/>
                    <a:gd name="connsiteY33" fmla="*/ 281940 h 982980"/>
                    <a:gd name="connsiteX34" fmla="*/ 2080260 w 3131820"/>
                    <a:gd name="connsiteY34" fmla="*/ 304800 h 982980"/>
                    <a:gd name="connsiteX35" fmla="*/ 2057400 w 3131820"/>
                    <a:gd name="connsiteY35" fmla="*/ 381000 h 982980"/>
                    <a:gd name="connsiteX36" fmla="*/ 2042160 w 3131820"/>
                    <a:gd name="connsiteY36" fmla="*/ 403860 h 982980"/>
                    <a:gd name="connsiteX37" fmla="*/ 2019300 w 3131820"/>
                    <a:gd name="connsiteY37" fmla="*/ 449580 h 982980"/>
                    <a:gd name="connsiteX38" fmla="*/ 1996440 w 3131820"/>
                    <a:gd name="connsiteY38" fmla="*/ 502920 h 982980"/>
                    <a:gd name="connsiteX39" fmla="*/ 1981200 w 3131820"/>
                    <a:gd name="connsiteY39" fmla="*/ 556260 h 982980"/>
                    <a:gd name="connsiteX40" fmla="*/ 1965960 w 3131820"/>
                    <a:gd name="connsiteY40" fmla="*/ 579120 h 982980"/>
                    <a:gd name="connsiteX41" fmla="*/ 1958340 w 3131820"/>
                    <a:gd name="connsiteY41" fmla="*/ 601980 h 982980"/>
                    <a:gd name="connsiteX42" fmla="*/ 1943100 w 3131820"/>
                    <a:gd name="connsiteY42" fmla="*/ 624840 h 982980"/>
                    <a:gd name="connsiteX43" fmla="*/ 1927860 w 3131820"/>
                    <a:gd name="connsiteY43" fmla="*/ 670560 h 982980"/>
                    <a:gd name="connsiteX44" fmla="*/ 1897380 w 3131820"/>
                    <a:gd name="connsiteY44" fmla="*/ 716280 h 982980"/>
                    <a:gd name="connsiteX45" fmla="*/ 1859280 w 3131820"/>
                    <a:gd name="connsiteY45" fmla="*/ 762000 h 982980"/>
                    <a:gd name="connsiteX46" fmla="*/ 1851660 w 3131820"/>
                    <a:gd name="connsiteY46" fmla="*/ 784860 h 982980"/>
                    <a:gd name="connsiteX47" fmla="*/ 1775460 w 3131820"/>
                    <a:gd name="connsiteY47" fmla="*/ 830580 h 982980"/>
                    <a:gd name="connsiteX48" fmla="*/ 1729740 w 3131820"/>
                    <a:gd name="connsiteY48" fmla="*/ 853440 h 982980"/>
                    <a:gd name="connsiteX49" fmla="*/ 1554480 w 3131820"/>
                    <a:gd name="connsiteY49" fmla="*/ 807720 h 982980"/>
                    <a:gd name="connsiteX50" fmla="*/ 1508760 w 3131820"/>
                    <a:gd name="connsiteY50" fmla="*/ 792480 h 982980"/>
                    <a:gd name="connsiteX51" fmla="*/ 1485900 w 3131820"/>
                    <a:gd name="connsiteY51" fmla="*/ 784860 h 982980"/>
                    <a:gd name="connsiteX52" fmla="*/ 1463040 w 3131820"/>
                    <a:gd name="connsiteY52" fmla="*/ 815340 h 982980"/>
                    <a:gd name="connsiteX53" fmla="*/ 1417320 w 3131820"/>
                    <a:gd name="connsiteY53" fmla="*/ 830580 h 982980"/>
                    <a:gd name="connsiteX54" fmla="*/ 1333500 w 3131820"/>
                    <a:gd name="connsiteY54" fmla="*/ 807720 h 982980"/>
                    <a:gd name="connsiteX55" fmla="*/ 1310640 w 3131820"/>
                    <a:gd name="connsiteY55" fmla="*/ 800100 h 982980"/>
                    <a:gd name="connsiteX56" fmla="*/ 1219200 w 3131820"/>
                    <a:gd name="connsiteY56" fmla="*/ 838200 h 982980"/>
                    <a:gd name="connsiteX57" fmla="*/ 1165860 w 3131820"/>
                    <a:gd name="connsiteY57" fmla="*/ 853440 h 982980"/>
                    <a:gd name="connsiteX58" fmla="*/ 1097280 w 3131820"/>
                    <a:gd name="connsiteY58" fmla="*/ 876300 h 982980"/>
                    <a:gd name="connsiteX59" fmla="*/ 967740 w 3131820"/>
                    <a:gd name="connsiteY59" fmla="*/ 883920 h 982980"/>
                    <a:gd name="connsiteX60" fmla="*/ 944880 w 3131820"/>
                    <a:gd name="connsiteY60" fmla="*/ 899160 h 982980"/>
                    <a:gd name="connsiteX61" fmla="*/ 822960 w 3131820"/>
                    <a:gd name="connsiteY61" fmla="*/ 899160 h 982980"/>
                    <a:gd name="connsiteX62" fmla="*/ 777240 w 3131820"/>
                    <a:gd name="connsiteY62" fmla="*/ 815340 h 982980"/>
                    <a:gd name="connsiteX63" fmla="*/ 762000 w 3131820"/>
                    <a:gd name="connsiteY63" fmla="*/ 784860 h 982980"/>
                    <a:gd name="connsiteX64" fmla="*/ 746760 w 3131820"/>
                    <a:gd name="connsiteY64" fmla="*/ 762000 h 982980"/>
                    <a:gd name="connsiteX65" fmla="*/ 739140 w 3131820"/>
                    <a:gd name="connsiteY65" fmla="*/ 739140 h 982980"/>
                    <a:gd name="connsiteX66" fmla="*/ 708660 w 3131820"/>
                    <a:gd name="connsiteY66" fmla="*/ 678180 h 982980"/>
                    <a:gd name="connsiteX67" fmla="*/ 693420 w 3131820"/>
                    <a:gd name="connsiteY67" fmla="*/ 548640 h 982980"/>
                    <a:gd name="connsiteX68" fmla="*/ 678180 w 3131820"/>
                    <a:gd name="connsiteY68" fmla="*/ 373380 h 982980"/>
                    <a:gd name="connsiteX69" fmla="*/ 670560 w 3131820"/>
                    <a:gd name="connsiteY69" fmla="*/ 297180 h 982980"/>
                    <a:gd name="connsiteX70" fmla="*/ 655320 w 3131820"/>
                    <a:gd name="connsiteY70" fmla="*/ 228600 h 982980"/>
                    <a:gd name="connsiteX71" fmla="*/ 640080 w 3131820"/>
                    <a:gd name="connsiteY71" fmla="*/ 160020 h 982980"/>
                    <a:gd name="connsiteX72" fmla="*/ 632460 w 3131820"/>
                    <a:gd name="connsiteY72" fmla="*/ 99060 h 982980"/>
                    <a:gd name="connsiteX73" fmla="*/ 586740 w 3131820"/>
                    <a:gd name="connsiteY73" fmla="*/ 7620 h 982980"/>
                    <a:gd name="connsiteX74" fmla="*/ 563880 w 3131820"/>
                    <a:gd name="connsiteY74" fmla="*/ 0 h 982980"/>
                    <a:gd name="connsiteX75" fmla="*/ 518160 w 3131820"/>
                    <a:gd name="connsiteY75" fmla="*/ 7620 h 982980"/>
                    <a:gd name="connsiteX76" fmla="*/ 495300 w 3131820"/>
                    <a:gd name="connsiteY76" fmla="*/ 60960 h 982980"/>
                    <a:gd name="connsiteX77" fmla="*/ 472440 w 3131820"/>
                    <a:gd name="connsiteY77" fmla="*/ 106680 h 982980"/>
                    <a:gd name="connsiteX78" fmla="*/ 464820 w 3131820"/>
                    <a:gd name="connsiteY78" fmla="*/ 144780 h 982980"/>
                    <a:gd name="connsiteX79" fmla="*/ 449580 w 3131820"/>
                    <a:gd name="connsiteY79" fmla="*/ 190500 h 982980"/>
                    <a:gd name="connsiteX80" fmla="*/ 441960 w 3131820"/>
                    <a:gd name="connsiteY80" fmla="*/ 220980 h 982980"/>
                    <a:gd name="connsiteX81" fmla="*/ 426720 w 3131820"/>
                    <a:gd name="connsiteY81" fmla="*/ 243840 h 982980"/>
                    <a:gd name="connsiteX82" fmla="*/ 411480 w 3131820"/>
                    <a:gd name="connsiteY82" fmla="*/ 274320 h 982980"/>
                    <a:gd name="connsiteX83" fmla="*/ 396240 w 3131820"/>
                    <a:gd name="connsiteY83" fmla="*/ 342900 h 982980"/>
                    <a:gd name="connsiteX84" fmla="*/ 388620 w 3131820"/>
                    <a:gd name="connsiteY84" fmla="*/ 365760 h 982980"/>
                    <a:gd name="connsiteX85" fmla="*/ 373380 w 3131820"/>
                    <a:gd name="connsiteY85" fmla="*/ 388620 h 982980"/>
                    <a:gd name="connsiteX86" fmla="*/ 365760 w 3131820"/>
                    <a:gd name="connsiteY86" fmla="*/ 457200 h 982980"/>
                    <a:gd name="connsiteX87" fmla="*/ 358140 w 3131820"/>
                    <a:gd name="connsiteY87" fmla="*/ 487680 h 982980"/>
                    <a:gd name="connsiteX88" fmla="*/ 350520 w 3131820"/>
                    <a:gd name="connsiteY88" fmla="*/ 541020 h 982980"/>
                    <a:gd name="connsiteX89" fmla="*/ 342900 w 3131820"/>
                    <a:gd name="connsiteY89" fmla="*/ 571500 h 982980"/>
                    <a:gd name="connsiteX90" fmla="*/ 327660 w 3131820"/>
                    <a:gd name="connsiteY90" fmla="*/ 670560 h 982980"/>
                    <a:gd name="connsiteX91" fmla="*/ 304800 w 3131820"/>
                    <a:gd name="connsiteY91" fmla="*/ 716280 h 982980"/>
                    <a:gd name="connsiteX92" fmla="*/ 281940 w 3131820"/>
                    <a:gd name="connsiteY92" fmla="*/ 784860 h 982980"/>
                    <a:gd name="connsiteX93" fmla="*/ 266700 w 3131820"/>
                    <a:gd name="connsiteY93" fmla="*/ 807720 h 982980"/>
                    <a:gd name="connsiteX94" fmla="*/ 259080 w 3131820"/>
                    <a:gd name="connsiteY94" fmla="*/ 830580 h 982980"/>
                    <a:gd name="connsiteX95" fmla="*/ 228600 w 3131820"/>
                    <a:gd name="connsiteY95" fmla="*/ 876300 h 982980"/>
                    <a:gd name="connsiteX96" fmla="*/ 213360 w 3131820"/>
                    <a:gd name="connsiteY96" fmla="*/ 899160 h 982980"/>
                    <a:gd name="connsiteX97" fmla="*/ 190500 w 3131820"/>
                    <a:gd name="connsiteY97" fmla="*/ 906780 h 982980"/>
                    <a:gd name="connsiteX98" fmla="*/ 91440 w 3131820"/>
                    <a:gd name="connsiteY98" fmla="*/ 906780 h 982980"/>
                    <a:gd name="connsiteX99" fmla="*/ 68580 w 3131820"/>
                    <a:gd name="connsiteY99" fmla="*/ 952500 h 982980"/>
                    <a:gd name="connsiteX100" fmla="*/ 45720 w 3131820"/>
                    <a:gd name="connsiteY100" fmla="*/ 967740 h 982980"/>
                    <a:gd name="connsiteX101" fmla="*/ 0 w 3131820"/>
                    <a:gd name="connsiteY101" fmla="*/ 982980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131820" h="982980">
                      <a:moveTo>
                        <a:pt x="3131820" y="769620"/>
                      </a:moveTo>
                      <a:cubicBezTo>
                        <a:pt x="3110788" y="832716"/>
                        <a:pt x="3125491" y="801974"/>
                        <a:pt x="3086100" y="861060"/>
                      </a:cubicBezTo>
                      <a:lnTo>
                        <a:pt x="3070860" y="883920"/>
                      </a:lnTo>
                      <a:lnTo>
                        <a:pt x="3055620" y="906780"/>
                      </a:lnTo>
                      <a:cubicBezTo>
                        <a:pt x="3051555" y="905764"/>
                        <a:pt x="3008839" y="895913"/>
                        <a:pt x="3002280" y="891540"/>
                      </a:cubicBezTo>
                      <a:cubicBezTo>
                        <a:pt x="2945201" y="853487"/>
                        <a:pt x="3010915" y="879178"/>
                        <a:pt x="2956560" y="861060"/>
                      </a:cubicBezTo>
                      <a:cubicBezTo>
                        <a:pt x="2950997" y="857351"/>
                        <a:pt x="2921356" y="834695"/>
                        <a:pt x="2910840" y="838200"/>
                      </a:cubicBezTo>
                      <a:cubicBezTo>
                        <a:pt x="2893464" y="843992"/>
                        <a:pt x="2882496" y="862888"/>
                        <a:pt x="2865120" y="868680"/>
                      </a:cubicBezTo>
                      <a:lnTo>
                        <a:pt x="2842260" y="876300"/>
                      </a:lnTo>
                      <a:cubicBezTo>
                        <a:pt x="2818942" y="870471"/>
                        <a:pt x="2806461" y="870981"/>
                        <a:pt x="2788920" y="853440"/>
                      </a:cubicBezTo>
                      <a:cubicBezTo>
                        <a:pt x="2754453" y="818973"/>
                        <a:pt x="2795324" y="837795"/>
                        <a:pt x="2750820" y="822960"/>
                      </a:cubicBezTo>
                      <a:cubicBezTo>
                        <a:pt x="2735580" y="825500"/>
                        <a:pt x="2719757" y="825694"/>
                        <a:pt x="2705100" y="830580"/>
                      </a:cubicBezTo>
                      <a:cubicBezTo>
                        <a:pt x="2696412" y="833476"/>
                        <a:pt x="2690431" y="841724"/>
                        <a:pt x="2682240" y="845820"/>
                      </a:cubicBezTo>
                      <a:cubicBezTo>
                        <a:pt x="2675056" y="849412"/>
                        <a:pt x="2667000" y="850900"/>
                        <a:pt x="2659380" y="853440"/>
                      </a:cubicBezTo>
                      <a:cubicBezTo>
                        <a:pt x="2626360" y="850900"/>
                        <a:pt x="2591396" y="857269"/>
                        <a:pt x="2560320" y="845820"/>
                      </a:cubicBezTo>
                      <a:cubicBezTo>
                        <a:pt x="2543035" y="839452"/>
                        <a:pt x="2505484" y="788862"/>
                        <a:pt x="2491740" y="769620"/>
                      </a:cubicBezTo>
                      <a:cubicBezTo>
                        <a:pt x="2486417" y="762168"/>
                        <a:pt x="2480596" y="754951"/>
                        <a:pt x="2476500" y="746760"/>
                      </a:cubicBezTo>
                      <a:cubicBezTo>
                        <a:pt x="2472908" y="739576"/>
                        <a:pt x="2473898" y="730172"/>
                        <a:pt x="2468880" y="723900"/>
                      </a:cubicBezTo>
                      <a:cubicBezTo>
                        <a:pt x="2463159" y="716749"/>
                        <a:pt x="2453640" y="713740"/>
                        <a:pt x="2446020" y="708660"/>
                      </a:cubicBezTo>
                      <a:cubicBezTo>
                        <a:pt x="2399966" y="616552"/>
                        <a:pt x="2458622" y="730713"/>
                        <a:pt x="2415540" y="655320"/>
                      </a:cubicBezTo>
                      <a:cubicBezTo>
                        <a:pt x="2409904" y="645457"/>
                        <a:pt x="2404775" y="635281"/>
                        <a:pt x="2400300" y="624840"/>
                      </a:cubicBezTo>
                      <a:cubicBezTo>
                        <a:pt x="2397136" y="617457"/>
                        <a:pt x="2396272" y="609164"/>
                        <a:pt x="2392680" y="601980"/>
                      </a:cubicBezTo>
                      <a:cubicBezTo>
                        <a:pt x="2388584" y="593789"/>
                        <a:pt x="2382520" y="586740"/>
                        <a:pt x="2377440" y="579120"/>
                      </a:cubicBezTo>
                      <a:cubicBezTo>
                        <a:pt x="2365365" y="518743"/>
                        <a:pt x="2375612" y="552604"/>
                        <a:pt x="2339340" y="480060"/>
                      </a:cubicBezTo>
                      <a:cubicBezTo>
                        <a:pt x="2334656" y="470693"/>
                        <a:pt x="2335397" y="459386"/>
                        <a:pt x="2331720" y="449580"/>
                      </a:cubicBezTo>
                      <a:cubicBezTo>
                        <a:pt x="2327732" y="438944"/>
                        <a:pt x="2321093" y="429480"/>
                        <a:pt x="2316480" y="419100"/>
                      </a:cubicBezTo>
                      <a:cubicBezTo>
                        <a:pt x="2310925" y="406601"/>
                        <a:pt x="2306043" y="393807"/>
                        <a:pt x="2301240" y="381000"/>
                      </a:cubicBezTo>
                      <a:cubicBezTo>
                        <a:pt x="2298420" y="373479"/>
                        <a:pt x="2297212" y="365324"/>
                        <a:pt x="2293620" y="358140"/>
                      </a:cubicBezTo>
                      <a:cubicBezTo>
                        <a:pt x="2289524" y="349949"/>
                        <a:pt x="2283460" y="342900"/>
                        <a:pt x="2278380" y="335280"/>
                      </a:cubicBezTo>
                      <a:cubicBezTo>
                        <a:pt x="2262264" y="270815"/>
                        <a:pt x="2284218" y="336418"/>
                        <a:pt x="2247900" y="281940"/>
                      </a:cubicBezTo>
                      <a:cubicBezTo>
                        <a:pt x="2243445" y="275257"/>
                        <a:pt x="2244181" y="266101"/>
                        <a:pt x="2240280" y="259080"/>
                      </a:cubicBezTo>
                      <a:cubicBezTo>
                        <a:pt x="2212490" y="209059"/>
                        <a:pt x="2224043" y="218108"/>
                        <a:pt x="2186940" y="205740"/>
                      </a:cubicBezTo>
                      <a:cubicBezTo>
                        <a:pt x="2148400" y="213448"/>
                        <a:pt x="2149572" y="205887"/>
                        <a:pt x="2125980" y="236220"/>
                      </a:cubicBezTo>
                      <a:cubicBezTo>
                        <a:pt x="2114735" y="250678"/>
                        <a:pt x="2105660" y="266700"/>
                        <a:pt x="2095500" y="281940"/>
                      </a:cubicBezTo>
                      <a:lnTo>
                        <a:pt x="2080260" y="304800"/>
                      </a:lnTo>
                      <a:cubicBezTo>
                        <a:pt x="2076000" y="321838"/>
                        <a:pt x="2064821" y="369869"/>
                        <a:pt x="2057400" y="381000"/>
                      </a:cubicBezTo>
                      <a:cubicBezTo>
                        <a:pt x="2052320" y="388620"/>
                        <a:pt x="2046256" y="395669"/>
                        <a:pt x="2042160" y="403860"/>
                      </a:cubicBezTo>
                      <a:cubicBezTo>
                        <a:pt x="2010612" y="466956"/>
                        <a:pt x="2062976" y="384066"/>
                        <a:pt x="2019300" y="449580"/>
                      </a:cubicBezTo>
                      <a:cubicBezTo>
                        <a:pt x="1997423" y="537086"/>
                        <a:pt x="2028014" y="429248"/>
                        <a:pt x="1996440" y="502920"/>
                      </a:cubicBezTo>
                      <a:cubicBezTo>
                        <a:pt x="1981791" y="537100"/>
                        <a:pt x="1996028" y="526603"/>
                        <a:pt x="1981200" y="556260"/>
                      </a:cubicBezTo>
                      <a:cubicBezTo>
                        <a:pt x="1977104" y="564451"/>
                        <a:pt x="1970056" y="570929"/>
                        <a:pt x="1965960" y="579120"/>
                      </a:cubicBezTo>
                      <a:cubicBezTo>
                        <a:pt x="1962368" y="586304"/>
                        <a:pt x="1961932" y="594796"/>
                        <a:pt x="1958340" y="601980"/>
                      </a:cubicBezTo>
                      <a:cubicBezTo>
                        <a:pt x="1954244" y="610171"/>
                        <a:pt x="1946819" y="616471"/>
                        <a:pt x="1943100" y="624840"/>
                      </a:cubicBezTo>
                      <a:cubicBezTo>
                        <a:pt x="1936576" y="639520"/>
                        <a:pt x="1932940" y="655320"/>
                        <a:pt x="1927860" y="670560"/>
                      </a:cubicBezTo>
                      <a:cubicBezTo>
                        <a:pt x="1922068" y="687936"/>
                        <a:pt x="1907540" y="701040"/>
                        <a:pt x="1897380" y="716280"/>
                      </a:cubicBezTo>
                      <a:cubicBezTo>
                        <a:pt x="1876162" y="748106"/>
                        <a:pt x="1888616" y="732664"/>
                        <a:pt x="1859280" y="762000"/>
                      </a:cubicBezTo>
                      <a:cubicBezTo>
                        <a:pt x="1856740" y="769620"/>
                        <a:pt x="1857340" y="779180"/>
                        <a:pt x="1851660" y="784860"/>
                      </a:cubicBezTo>
                      <a:cubicBezTo>
                        <a:pt x="1826806" y="809714"/>
                        <a:pt x="1803521" y="814545"/>
                        <a:pt x="1775460" y="830580"/>
                      </a:cubicBezTo>
                      <a:cubicBezTo>
                        <a:pt x="1734100" y="854215"/>
                        <a:pt x="1771653" y="839469"/>
                        <a:pt x="1729740" y="853440"/>
                      </a:cubicBezTo>
                      <a:cubicBezTo>
                        <a:pt x="1582009" y="836060"/>
                        <a:pt x="1636376" y="862317"/>
                        <a:pt x="1554480" y="807720"/>
                      </a:cubicBezTo>
                      <a:cubicBezTo>
                        <a:pt x="1541114" y="798809"/>
                        <a:pt x="1524000" y="797560"/>
                        <a:pt x="1508760" y="792480"/>
                      </a:cubicBezTo>
                      <a:lnTo>
                        <a:pt x="1485900" y="784860"/>
                      </a:lnTo>
                      <a:cubicBezTo>
                        <a:pt x="1478280" y="795020"/>
                        <a:pt x="1473607" y="808295"/>
                        <a:pt x="1463040" y="815340"/>
                      </a:cubicBezTo>
                      <a:cubicBezTo>
                        <a:pt x="1449674" y="824251"/>
                        <a:pt x="1417320" y="830580"/>
                        <a:pt x="1417320" y="830580"/>
                      </a:cubicBezTo>
                      <a:cubicBezTo>
                        <a:pt x="1363468" y="819810"/>
                        <a:pt x="1391507" y="827056"/>
                        <a:pt x="1333500" y="807720"/>
                      </a:cubicBezTo>
                      <a:lnTo>
                        <a:pt x="1310640" y="800100"/>
                      </a:lnTo>
                      <a:cubicBezTo>
                        <a:pt x="1246853" y="810731"/>
                        <a:pt x="1277775" y="799150"/>
                        <a:pt x="1219200" y="838200"/>
                      </a:cubicBezTo>
                      <a:cubicBezTo>
                        <a:pt x="1212216" y="842856"/>
                        <a:pt x="1170479" y="852054"/>
                        <a:pt x="1165860" y="853440"/>
                      </a:cubicBezTo>
                      <a:cubicBezTo>
                        <a:pt x="1142780" y="860364"/>
                        <a:pt x="1120140" y="868680"/>
                        <a:pt x="1097280" y="876300"/>
                      </a:cubicBezTo>
                      <a:cubicBezTo>
                        <a:pt x="1056245" y="889978"/>
                        <a:pt x="1010920" y="881380"/>
                        <a:pt x="967740" y="883920"/>
                      </a:cubicBezTo>
                      <a:cubicBezTo>
                        <a:pt x="960120" y="889000"/>
                        <a:pt x="953652" y="896528"/>
                        <a:pt x="944880" y="899160"/>
                      </a:cubicBezTo>
                      <a:cubicBezTo>
                        <a:pt x="897863" y="913265"/>
                        <a:pt x="872135" y="904624"/>
                        <a:pt x="822960" y="899160"/>
                      </a:cubicBezTo>
                      <a:cubicBezTo>
                        <a:pt x="795118" y="857397"/>
                        <a:pt x="811816" y="884491"/>
                        <a:pt x="777240" y="815340"/>
                      </a:cubicBezTo>
                      <a:cubicBezTo>
                        <a:pt x="772160" y="805180"/>
                        <a:pt x="768301" y="794311"/>
                        <a:pt x="762000" y="784860"/>
                      </a:cubicBezTo>
                      <a:cubicBezTo>
                        <a:pt x="756920" y="777240"/>
                        <a:pt x="750856" y="770191"/>
                        <a:pt x="746760" y="762000"/>
                      </a:cubicBezTo>
                      <a:cubicBezTo>
                        <a:pt x="743168" y="754816"/>
                        <a:pt x="742464" y="746452"/>
                        <a:pt x="739140" y="739140"/>
                      </a:cubicBezTo>
                      <a:cubicBezTo>
                        <a:pt x="729739" y="718458"/>
                        <a:pt x="708660" y="678180"/>
                        <a:pt x="708660" y="678180"/>
                      </a:cubicBezTo>
                      <a:cubicBezTo>
                        <a:pt x="705519" y="653048"/>
                        <a:pt x="695067" y="571697"/>
                        <a:pt x="693420" y="548640"/>
                      </a:cubicBezTo>
                      <a:cubicBezTo>
                        <a:pt x="681164" y="377061"/>
                        <a:pt x="698406" y="454285"/>
                        <a:pt x="678180" y="373380"/>
                      </a:cubicBezTo>
                      <a:cubicBezTo>
                        <a:pt x="675640" y="347980"/>
                        <a:pt x="673934" y="322483"/>
                        <a:pt x="670560" y="297180"/>
                      </a:cubicBezTo>
                      <a:cubicBezTo>
                        <a:pt x="665237" y="257255"/>
                        <a:pt x="662563" y="264817"/>
                        <a:pt x="655320" y="228600"/>
                      </a:cubicBezTo>
                      <a:cubicBezTo>
                        <a:pt x="641909" y="161546"/>
                        <a:pt x="654910" y="204509"/>
                        <a:pt x="640080" y="160020"/>
                      </a:cubicBezTo>
                      <a:cubicBezTo>
                        <a:pt x="637540" y="139700"/>
                        <a:pt x="636751" y="119084"/>
                        <a:pt x="632460" y="99060"/>
                      </a:cubicBezTo>
                      <a:cubicBezTo>
                        <a:pt x="622497" y="52568"/>
                        <a:pt x="613510" y="47775"/>
                        <a:pt x="586740" y="7620"/>
                      </a:cubicBezTo>
                      <a:cubicBezTo>
                        <a:pt x="582285" y="937"/>
                        <a:pt x="571500" y="2540"/>
                        <a:pt x="563880" y="0"/>
                      </a:cubicBezTo>
                      <a:cubicBezTo>
                        <a:pt x="548640" y="2540"/>
                        <a:pt x="531979" y="710"/>
                        <a:pt x="518160" y="7620"/>
                      </a:cubicBezTo>
                      <a:cubicBezTo>
                        <a:pt x="500769" y="16316"/>
                        <a:pt x="500958" y="47757"/>
                        <a:pt x="495300" y="60960"/>
                      </a:cubicBezTo>
                      <a:cubicBezTo>
                        <a:pt x="472951" y="113108"/>
                        <a:pt x="485283" y="55306"/>
                        <a:pt x="472440" y="106680"/>
                      </a:cubicBezTo>
                      <a:cubicBezTo>
                        <a:pt x="469299" y="119245"/>
                        <a:pt x="468228" y="132285"/>
                        <a:pt x="464820" y="144780"/>
                      </a:cubicBezTo>
                      <a:cubicBezTo>
                        <a:pt x="460593" y="160278"/>
                        <a:pt x="453476" y="174915"/>
                        <a:pt x="449580" y="190500"/>
                      </a:cubicBezTo>
                      <a:cubicBezTo>
                        <a:pt x="447040" y="200660"/>
                        <a:pt x="446085" y="211354"/>
                        <a:pt x="441960" y="220980"/>
                      </a:cubicBezTo>
                      <a:cubicBezTo>
                        <a:pt x="438352" y="229398"/>
                        <a:pt x="431264" y="235889"/>
                        <a:pt x="426720" y="243840"/>
                      </a:cubicBezTo>
                      <a:cubicBezTo>
                        <a:pt x="421084" y="253703"/>
                        <a:pt x="416560" y="264160"/>
                        <a:pt x="411480" y="274320"/>
                      </a:cubicBezTo>
                      <a:cubicBezTo>
                        <a:pt x="406242" y="300509"/>
                        <a:pt x="403414" y="317791"/>
                        <a:pt x="396240" y="342900"/>
                      </a:cubicBezTo>
                      <a:cubicBezTo>
                        <a:pt x="394033" y="350623"/>
                        <a:pt x="392212" y="358576"/>
                        <a:pt x="388620" y="365760"/>
                      </a:cubicBezTo>
                      <a:cubicBezTo>
                        <a:pt x="384524" y="373951"/>
                        <a:pt x="378460" y="381000"/>
                        <a:pt x="373380" y="388620"/>
                      </a:cubicBezTo>
                      <a:cubicBezTo>
                        <a:pt x="370840" y="411480"/>
                        <a:pt x="369257" y="434467"/>
                        <a:pt x="365760" y="457200"/>
                      </a:cubicBezTo>
                      <a:cubicBezTo>
                        <a:pt x="364168" y="467551"/>
                        <a:pt x="360013" y="477376"/>
                        <a:pt x="358140" y="487680"/>
                      </a:cubicBezTo>
                      <a:cubicBezTo>
                        <a:pt x="354927" y="505351"/>
                        <a:pt x="353733" y="523349"/>
                        <a:pt x="350520" y="541020"/>
                      </a:cubicBezTo>
                      <a:cubicBezTo>
                        <a:pt x="348647" y="551324"/>
                        <a:pt x="344622" y="561170"/>
                        <a:pt x="342900" y="571500"/>
                      </a:cubicBezTo>
                      <a:cubicBezTo>
                        <a:pt x="333646" y="627022"/>
                        <a:pt x="339313" y="623947"/>
                        <a:pt x="327660" y="670560"/>
                      </a:cubicBezTo>
                      <a:cubicBezTo>
                        <a:pt x="315750" y="718200"/>
                        <a:pt x="326085" y="668389"/>
                        <a:pt x="304800" y="716280"/>
                      </a:cubicBezTo>
                      <a:lnTo>
                        <a:pt x="281940" y="784860"/>
                      </a:lnTo>
                      <a:cubicBezTo>
                        <a:pt x="279044" y="793548"/>
                        <a:pt x="270796" y="799529"/>
                        <a:pt x="266700" y="807720"/>
                      </a:cubicBezTo>
                      <a:cubicBezTo>
                        <a:pt x="263108" y="814904"/>
                        <a:pt x="262981" y="823559"/>
                        <a:pt x="259080" y="830580"/>
                      </a:cubicBezTo>
                      <a:cubicBezTo>
                        <a:pt x="250185" y="846591"/>
                        <a:pt x="238760" y="861060"/>
                        <a:pt x="228600" y="876300"/>
                      </a:cubicBezTo>
                      <a:cubicBezTo>
                        <a:pt x="223520" y="883920"/>
                        <a:pt x="222048" y="896264"/>
                        <a:pt x="213360" y="899160"/>
                      </a:cubicBezTo>
                      <a:lnTo>
                        <a:pt x="190500" y="906780"/>
                      </a:lnTo>
                      <a:cubicBezTo>
                        <a:pt x="173627" y="904905"/>
                        <a:pt x="115951" y="890439"/>
                        <a:pt x="91440" y="906780"/>
                      </a:cubicBezTo>
                      <a:cubicBezTo>
                        <a:pt x="63910" y="925133"/>
                        <a:pt x="85967" y="930766"/>
                        <a:pt x="68580" y="952500"/>
                      </a:cubicBezTo>
                      <a:cubicBezTo>
                        <a:pt x="62859" y="959651"/>
                        <a:pt x="54089" y="964021"/>
                        <a:pt x="45720" y="967740"/>
                      </a:cubicBezTo>
                      <a:cubicBezTo>
                        <a:pt x="31040" y="974264"/>
                        <a:pt x="0" y="982980"/>
                        <a:pt x="0" y="982980"/>
                      </a:cubicBezTo>
                    </a:path>
                  </a:pathLst>
                </a:cu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16" name="Straight Connector 15"/>
              <p:cNvCxnSpPr/>
              <p:nvPr/>
            </p:nvCxnSpPr>
            <p:spPr>
              <a:xfrm rot="5400000" flipH="1" flipV="1">
                <a:off x="4143374" y="2428874"/>
                <a:ext cx="571502" cy="2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7"/>
            <p:cNvGrpSpPr/>
            <p:nvPr/>
          </p:nvGrpSpPr>
          <p:grpSpPr>
            <a:xfrm>
              <a:off x="1571604" y="2925126"/>
              <a:ext cx="5735976" cy="861070"/>
              <a:chOff x="1571604" y="2217420"/>
              <a:chExt cx="5735976" cy="141922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12"/>
              <p:cNvSpPr/>
              <p:nvPr/>
            </p:nvSpPr>
            <p:spPr>
              <a:xfrm>
                <a:off x="4434840" y="2217420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 flipV="1">
                <a:off x="1571604" y="2714626"/>
                <a:ext cx="2872740" cy="922020"/>
              </a:xfrm>
              <a:custGeom>
                <a:avLst/>
                <a:gdLst>
                  <a:gd name="connsiteX0" fmla="*/ 0 w 2872740"/>
                  <a:gd name="connsiteY0" fmla="*/ 716280 h 922020"/>
                  <a:gd name="connsiteX1" fmla="*/ 30480 w 2872740"/>
                  <a:gd name="connsiteY1" fmla="*/ 670560 h 922020"/>
                  <a:gd name="connsiteX2" fmla="*/ 53340 w 2872740"/>
                  <a:gd name="connsiteY2" fmla="*/ 624840 h 922020"/>
                  <a:gd name="connsiteX3" fmla="*/ 76200 w 2872740"/>
                  <a:gd name="connsiteY3" fmla="*/ 579120 h 922020"/>
                  <a:gd name="connsiteX4" fmla="*/ 99060 w 2872740"/>
                  <a:gd name="connsiteY4" fmla="*/ 563880 h 922020"/>
                  <a:gd name="connsiteX5" fmla="*/ 129540 w 2872740"/>
                  <a:gd name="connsiteY5" fmla="*/ 548640 h 922020"/>
                  <a:gd name="connsiteX6" fmla="*/ 137160 w 2872740"/>
                  <a:gd name="connsiteY6" fmla="*/ 571500 h 922020"/>
                  <a:gd name="connsiteX7" fmla="*/ 182880 w 2872740"/>
                  <a:gd name="connsiteY7" fmla="*/ 601980 h 922020"/>
                  <a:gd name="connsiteX8" fmla="*/ 213360 w 2872740"/>
                  <a:gd name="connsiteY8" fmla="*/ 594360 h 922020"/>
                  <a:gd name="connsiteX9" fmla="*/ 251460 w 2872740"/>
                  <a:gd name="connsiteY9" fmla="*/ 548640 h 922020"/>
                  <a:gd name="connsiteX10" fmla="*/ 259080 w 2872740"/>
                  <a:gd name="connsiteY10" fmla="*/ 525780 h 922020"/>
                  <a:gd name="connsiteX11" fmla="*/ 281940 w 2872740"/>
                  <a:gd name="connsiteY11" fmla="*/ 510540 h 922020"/>
                  <a:gd name="connsiteX12" fmla="*/ 304800 w 2872740"/>
                  <a:gd name="connsiteY12" fmla="*/ 533400 h 922020"/>
                  <a:gd name="connsiteX13" fmla="*/ 327660 w 2872740"/>
                  <a:gd name="connsiteY13" fmla="*/ 548640 h 922020"/>
                  <a:gd name="connsiteX14" fmla="*/ 388620 w 2872740"/>
                  <a:gd name="connsiteY14" fmla="*/ 563880 h 922020"/>
                  <a:gd name="connsiteX15" fmla="*/ 441960 w 2872740"/>
                  <a:gd name="connsiteY15" fmla="*/ 556260 h 922020"/>
                  <a:gd name="connsiteX16" fmla="*/ 464820 w 2872740"/>
                  <a:gd name="connsiteY16" fmla="*/ 533400 h 922020"/>
                  <a:gd name="connsiteX17" fmla="*/ 495300 w 2872740"/>
                  <a:gd name="connsiteY17" fmla="*/ 487680 h 922020"/>
                  <a:gd name="connsiteX18" fmla="*/ 510540 w 2872740"/>
                  <a:gd name="connsiteY18" fmla="*/ 464820 h 922020"/>
                  <a:gd name="connsiteX19" fmla="*/ 541020 w 2872740"/>
                  <a:gd name="connsiteY19" fmla="*/ 434340 h 922020"/>
                  <a:gd name="connsiteX20" fmla="*/ 571500 w 2872740"/>
                  <a:gd name="connsiteY20" fmla="*/ 388620 h 922020"/>
                  <a:gd name="connsiteX21" fmla="*/ 640080 w 2872740"/>
                  <a:gd name="connsiteY21" fmla="*/ 304800 h 922020"/>
                  <a:gd name="connsiteX22" fmla="*/ 647700 w 2872740"/>
                  <a:gd name="connsiteY22" fmla="*/ 274320 h 922020"/>
                  <a:gd name="connsiteX23" fmla="*/ 662940 w 2872740"/>
                  <a:gd name="connsiteY23" fmla="*/ 251460 h 922020"/>
                  <a:gd name="connsiteX24" fmla="*/ 678180 w 2872740"/>
                  <a:gd name="connsiteY24" fmla="*/ 220980 h 922020"/>
                  <a:gd name="connsiteX25" fmla="*/ 693420 w 2872740"/>
                  <a:gd name="connsiteY25" fmla="*/ 198120 h 922020"/>
                  <a:gd name="connsiteX26" fmla="*/ 701040 w 2872740"/>
                  <a:gd name="connsiteY26" fmla="*/ 175260 h 922020"/>
                  <a:gd name="connsiteX27" fmla="*/ 716280 w 2872740"/>
                  <a:gd name="connsiteY27" fmla="*/ 144780 h 922020"/>
                  <a:gd name="connsiteX28" fmla="*/ 723900 w 2872740"/>
                  <a:gd name="connsiteY28" fmla="*/ 114300 h 922020"/>
                  <a:gd name="connsiteX29" fmla="*/ 739140 w 2872740"/>
                  <a:gd name="connsiteY29" fmla="*/ 68580 h 922020"/>
                  <a:gd name="connsiteX30" fmla="*/ 762000 w 2872740"/>
                  <a:gd name="connsiteY30" fmla="*/ 15240 h 922020"/>
                  <a:gd name="connsiteX31" fmla="*/ 784860 w 2872740"/>
                  <a:gd name="connsiteY31" fmla="*/ 0 h 922020"/>
                  <a:gd name="connsiteX32" fmla="*/ 792480 w 2872740"/>
                  <a:gd name="connsiteY32" fmla="*/ 30480 h 922020"/>
                  <a:gd name="connsiteX33" fmla="*/ 815340 w 2872740"/>
                  <a:gd name="connsiteY33" fmla="*/ 99060 h 922020"/>
                  <a:gd name="connsiteX34" fmla="*/ 822960 w 2872740"/>
                  <a:gd name="connsiteY34" fmla="*/ 121920 h 922020"/>
                  <a:gd name="connsiteX35" fmla="*/ 830580 w 2872740"/>
                  <a:gd name="connsiteY35" fmla="*/ 144780 h 922020"/>
                  <a:gd name="connsiteX36" fmla="*/ 845820 w 2872740"/>
                  <a:gd name="connsiteY36" fmla="*/ 167640 h 922020"/>
                  <a:gd name="connsiteX37" fmla="*/ 861060 w 2872740"/>
                  <a:gd name="connsiteY37" fmla="*/ 213360 h 922020"/>
                  <a:gd name="connsiteX38" fmla="*/ 883920 w 2872740"/>
                  <a:gd name="connsiteY38" fmla="*/ 259080 h 922020"/>
                  <a:gd name="connsiteX39" fmla="*/ 906780 w 2872740"/>
                  <a:gd name="connsiteY39" fmla="*/ 266700 h 922020"/>
                  <a:gd name="connsiteX40" fmla="*/ 922020 w 2872740"/>
                  <a:gd name="connsiteY40" fmla="*/ 312420 h 922020"/>
                  <a:gd name="connsiteX41" fmla="*/ 937260 w 2872740"/>
                  <a:gd name="connsiteY41" fmla="*/ 335280 h 922020"/>
                  <a:gd name="connsiteX42" fmla="*/ 952500 w 2872740"/>
                  <a:gd name="connsiteY42" fmla="*/ 381000 h 922020"/>
                  <a:gd name="connsiteX43" fmla="*/ 967740 w 2872740"/>
                  <a:gd name="connsiteY43" fmla="*/ 403860 h 922020"/>
                  <a:gd name="connsiteX44" fmla="*/ 990600 w 2872740"/>
                  <a:gd name="connsiteY44" fmla="*/ 449580 h 922020"/>
                  <a:gd name="connsiteX45" fmla="*/ 1036320 w 2872740"/>
                  <a:gd name="connsiteY45" fmla="*/ 472440 h 922020"/>
                  <a:gd name="connsiteX46" fmla="*/ 1082040 w 2872740"/>
                  <a:gd name="connsiteY46" fmla="*/ 441960 h 922020"/>
                  <a:gd name="connsiteX47" fmla="*/ 1104900 w 2872740"/>
                  <a:gd name="connsiteY47" fmla="*/ 419100 h 922020"/>
                  <a:gd name="connsiteX48" fmla="*/ 1127760 w 2872740"/>
                  <a:gd name="connsiteY48" fmla="*/ 403860 h 922020"/>
                  <a:gd name="connsiteX49" fmla="*/ 1143000 w 2872740"/>
                  <a:gd name="connsiteY49" fmla="*/ 457200 h 922020"/>
                  <a:gd name="connsiteX50" fmla="*/ 1211580 w 2872740"/>
                  <a:gd name="connsiteY50" fmla="*/ 510540 h 922020"/>
                  <a:gd name="connsiteX51" fmla="*/ 1264920 w 2872740"/>
                  <a:gd name="connsiteY51" fmla="*/ 449580 h 922020"/>
                  <a:gd name="connsiteX52" fmla="*/ 1272540 w 2872740"/>
                  <a:gd name="connsiteY52" fmla="*/ 426720 h 922020"/>
                  <a:gd name="connsiteX53" fmla="*/ 1295400 w 2872740"/>
                  <a:gd name="connsiteY53" fmla="*/ 419100 h 922020"/>
                  <a:gd name="connsiteX54" fmla="*/ 1318260 w 2872740"/>
                  <a:gd name="connsiteY54" fmla="*/ 426720 h 922020"/>
                  <a:gd name="connsiteX55" fmla="*/ 1348740 w 2872740"/>
                  <a:gd name="connsiteY55" fmla="*/ 388620 h 922020"/>
                  <a:gd name="connsiteX56" fmla="*/ 1379220 w 2872740"/>
                  <a:gd name="connsiteY56" fmla="*/ 327660 h 922020"/>
                  <a:gd name="connsiteX57" fmla="*/ 1386840 w 2872740"/>
                  <a:gd name="connsiteY57" fmla="*/ 289560 h 922020"/>
                  <a:gd name="connsiteX58" fmla="*/ 1402080 w 2872740"/>
                  <a:gd name="connsiteY58" fmla="*/ 266700 h 922020"/>
                  <a:gd name="connsiteX59" fmla="*/ 1432560 w 2872740"/>
                  <a:gd name="connsiteY59" fmla="*/ 198120 h 922020"/>
                  <a:gd name="connsiteX60" fmla="*/ 1440180 w 2872740"/>
                  <a:gd name="connsiteY60" fmla="*/ 160020 h 922020"/>
                  <a:gd name="connsiteX61" fmla="*/ 1455420 w 2872740"/>
                  <a:gd name="connsiteY61" fmla="*/ 137160 h 922020"/>
                  <a:gd name="connsiteX62" fmla="*/ 1463040 w 2872740"/>
                  <a:gd name="connsiteY62" fmla="*/ 160020 h 922020"/>
                  <a:gd name="connsiteX63" fmla="*/ 1470660 w 2872740"/>
                  <a:gd name="connsiteY63" fmla="*/ 190500 h 922020"/>
                  <a:gd name="connsiteX64" fmla="*/ 1493520 w 2872740"/>
                  <a:gd name="connsiteY64" fmla="*/ 243840 h 922020"/>
                  <a:gd name="connsiteX65" fmla="*/ 1508760 w 2872740"/>
                  <a:gd name="connsiteY65" fmla="*/ 289560 h 922020"/>
                  <a:gd name="connsiteX66" fmla="*/ 1516380 w 2872740"/>
                  <a:gd name="connsiteY66" fmla="*/ 312420 h 922020"/>
                  <a:gd name="connsiteX67" fmla="*/ 1531620 w 2872740"/>
                  <a:gd name="connsiteY67" fmla="*/ 335280 h 922020"/>
                  <a:gd name="connsiteX68" fmla="*/ 1546860 w 2872740"/>
                  <a:gd name="connsiteY68" fmla="*/ 426720 h 922020"/>
                  <a:gd name="connsiteX69" fmla="*/ 1554480 w 2872740"/>
                  <a:gd name="connsiteY69" fmla="*/ 457200 h 922020"/>
                  <a:gd name="connsiteX70" fmla="*/ 1577340 w 2872740"/>
                  <a:gd name="connsiteY70" fmla="*/ 525780 h 922020"/>
                  <a:gd name="connsiteX71" fmla="*/ 1584960 w 2872740"/>
                  <a:gd name="connsiteY71" fmla="*/ 548640 h 922020"/>
                  <a:gd name="connsiteX72" fmla="*/ 1584960 w 2872740"/>
                  <a:gd name="connsiteY72" fmla="*/ 754380 h 922020"/>
                  <a:gd name="connsiteX73" fmla="*/ 1592580 w 2872740"/>
                  <a:gd name="connsiteY73" fmla="*/ 777240 h 922020"/>
                  <a:gd name="connsiteX74" fmla="*/ 1607820 w 2872740"/>
                  <a:gd name="connsiteY74" fmla="*/ 861060 h 922020"/>
                  <a:gd name="connsiteX75" fmla="*/ 1615440 w 2872740"/>
                  <a:gd name="connsiteY75" fmla="*/ 883920 h 922020"/>
                  <a:gd name="connsiteX76" fmla="*/ 1623060 w 2872740"/>
                  <a:gd name="connsiteY76" fmla="*/ 914400 h 922020"/>
                  <a:gd name="connsiteX77" fmla="*/ 1645920 w 2872740"/>
                  <a:gd name="connsiteY77" fmla="*/ 906780 h 922020"/>
                  <a:gd name="connsiteX78" fmla="*/ 1653540 w 2872740"/>
                  <a:gd name="connsiteY78" fmla="*/ 876300 h 922020"/>
                  <a:gd name="connsiteX79" fmla="*/ 1661160 w 2872740"/>
                  <a:gd name="connsiteY79" fmla="*/ 853440 h 922020"/>
                  <a:gd name="connsiteX80" fmla="*/ 1676400 w 2872740"/>
                  <a:gd name="connsiteY80" fmla="*/ 822960 h 922020"/>
                  <a:gd name="connsiteX81" fmla="*/ 1684020 w 2872740"/>
                  <a:gd name="connsiteY81" fmla="*/ 792480 h 922020"/>
                  <a:gd name="connsiteX82" fmla="*/ 1699260 w 2872740"/>
                  <a:gd name="connsiteY82" fmla="*/ 769620 h 922020"/>
                  <a:gd name="connsiteX83" fmla="*/ 1714500 w 2872740"/>
                  <a:gd name="connsiteY83" fmla="*/ 716280 h 922020"/>
                  <a:gd name="connsiteX84" fmla="*/ 1775460 w 2872740"/>
                  <a:gd name="connsiteY84" fmla="*/ 678180 h 922020"/>
                  <a:gd name="connsiteX85" fmla="*/ 1798320 w 2872740"/>
                  <a:gd name="connsiteY85" fmla="*/ 670560 h 922020"/>
                  <a:gd name="connsiteX86" fmla="*/ 1844040 w 2872740"/>
                  <a:gd name="connsiteY86" fmla="*/ 632460 h 922020"/>
                  <a:gd name="connsiteX87" fmla="*/ 1859280 w 2872740"/>
                  <a:gd name="connsiteY87" fmla="*/ 609600 h 922020"/>
                  <a:gd name="connsiteX88" fmla="*/ 1882140 w 2872740"/>
                  <a:gd name="connsiteY88" fmla="*/ 601980 h 922020"/>
                  <a:gd name="connsiteX89" fmla="*/ 1920240 w 2872740"/>
                  <a:gd name="connsiteY89" fmla="*/ 563880 h 922020"/>
                  <a:gd name="connsiteX90" fmla="*/ 1943100 w 2872740"/>
                  <a:gd name="connsiteY90" fmla="*/ 548640 h 922020"/>
                  <a:gd name="connsiteX91" fmla="*/ 1973580 w 2872740"/>
                  <a:gd name="connsiteY91" fmla="*/ 525780 h 922020"/>
                  <a:gd name="connsiteX92" fmla="*/ 2011680 w 2872740"/>
                  <a:gd name="connsiteY92" fmla="*/ 480060 h 922020"/>
                  <a:gd name="connsiteX93" fmla="*/ 2034540 w 2872740"/>
                  <a:gd name="connsiteY93" fmla="*/ 579120 h 922020"/>
                  <a:gd name="connsiteX94" fmla="*/ 2042160 w 2872740"/>
                  <a:gd name="connsiteY94" fmla="*/ 601980 h 922020"/>
                  <a:gd name="connsiteX95" fmla="*/ 2057400 w 2872740"/>
                  <a:gd name="connsiteY95" fmla="*/ 662940 h 922020"/>
                  <a:gd name="connsiteX96" fmla="*/ 2065020 w 2872740"/>
                  <a:gd name="connsiteY96" fmla="*/ 754380 h 922020"/>
                  <a:gd name="connsiteX97" fmla="*/ 2080260 w 2872740"/>
                  <a:gd name="connsiteY97" fmla="*/ 784860 h 922020"/>
                  <a:gd name="connsiteX98" fmla="*/ 2087880 w 2872740"/>
                  <a:gd name="connsiteY98" fmla="*/ 807720 h 922020"/>
                  <a:gd name="connsiteX99" fmla="*/ 2095500 w 2872740"/>
                  <a:gd name="connsiteY99" fmla="*/ 838200 h 922020"/>
                  <a:gd name="connsiteX100" fmla="*/ 2103120 w 2872740"/>
                  <a:gd name="connsiteY100" fmla="*/ 861060 h 922020"/>
                  <a:gd name="connsiteX101" fmla="*/ 2118360 w 2872740"/>
                  <a:gd name="connsiteY101" fmla="*/ 922020 h 922020"/>
                  <a:gd name="connsiteX102" fmla="*/ 2171700 w 2872740"/>
                  <a:gd name="connsiteY102" fmla="*/ 906780 h 922020"/>
                  <a:gd name="connsiteX103" fmla="*/ 2194560 w 2872740"/>
                  <a:gd name="connsiteY103" fmla="*/ 891540 h 922020"/>
                  <a:gd name="connsiteX104" fmla="*/ 2240280 w 2872740"/>
                  <a:gd name="connsiteY104" fmla="*/ 876300 h 922020"/>
                  <a:gd name="connsiteX105" fmla="*/ 2263140 w 2872740"/>
                  <a:gd name="connsiteY105" fmla="*/ 868680 h 922020"/>
                  <a:gd name="connsiteX106" fmla="*/ 2308860 w 2872740"/>
                  <a:gd name="connsiteY106" fmla="*/ 800100 h 922020"/>
                  <a:gd name="connsiteX107" fmla="*/ 2324100 w 2872740"/>
                  <a:gd name="connsiteY107" fmla="*/ 754380 h 922020"/>
                  <a:gd name="connsiteX108" fmla="*/ 2339340 w 2872740"/>
                  <a:gd name="connsiteY108" fmla="*/ 731520 h 922020"/>
                  <a:gd name="connsiteX109" fmla="*/ 2369820 w 2872740"/>
                  <a:gd name="connsiteY109" fmla="*/ 662940 h 922020"/>
                  <a:gd name="connsiteX110" fmla="*/ 2392680 w 2872740"/>
                  <a:gd name="connsiteY110" fmla="*/ 579120 h 922020"/>
                  <a:gd name="connsiteX111" fmla="*/ 2407920 w 2872740"/>
                  <a:gd name="connsiteY111" fmla="*/ 601980 h 922020"/>
                  <a:gd name="connsiteX112" fmla="*/ 2423160 w 2872740"/>
                  <a:gd name="connsiteY112" fmla="*/ 655320 h 922020"/>
                  <a:gd name="connsiteX113" fmla="*/ 2461260 w 2872740"/>
                  <a:gd name="connsiteY113" fmla="*/ 685800 h 922020"/>
                  <a:gd name="connsiteX114" fmla="*/ 2506980 w 2872740"/>
                  <a:gd name="connsiteY114" fmla="*/ 693420 h 922020"/>
                  <a:gd name="connsiteX115" fmla="*/ 2537460 w 2872740"/>
                  <a:gd name="connsiteY115" fmla="*/ 769620 h 922020"/>
                  <a:gd name="connsiteX116" fmla="*/ 2560320 w 2872740"/>
                  <a:gd name="connsiteY116" fmla="*/ 853440 h 922020"/>
                  <a:gd name="connsiteX117" fmla="*/ 2575560 w 2872740"/>
                  <a:gd name="connsiteY117" fmla="*/ 876300 h 922020"/>
                  <a:gd name="connsiteX118" fmla="*/ 2598420 w 2872740"/>
                  <a:gd name="connsiteY118" fmla="*/ 861060 h 922020"/>
                  <a:gd name="connsiteX119" fmla="*/ 2606040 w 2872740"/>
                  <a:gd name="connsiteY119" fmla="*/ 830580 h 922020"/>
                  <a:gd name="connsiteX120" fmla="*/ 2628900 w 2872740"/>
                  <a:gd name="connsiteY120" fmla="*/ 784860 h 922020"/>
                  <a:gd name="connsiteX121" fmla="*/ 2644140 w 2872740"/>
                  <a:gd name="connsiteY121" fmla="*/ 701040 h 922020"/>
                  <a:gd name="connsiteX122" fmla="*/ 2659380 w 2872740"/>
                  <a:gd name="connsiteY122" fmla="*/ 655320 h 922020"/>
                  <a:gd name="connsiteX123" fmla="*/ 2682240 w 2872740"/>
                  <a:gd name="connsiteY123" fmla="*/ 632460 h 922020"/>
                  <a:gd name="connsiteX124" fmla="*/ 2697480 w 2872740"/>
                  <a:gd name="connsiteY124" fmla="*/ 609600 h 922020"/>
                  <a:gd name="connsiteX125" fmla="*/ 2705100 w 2872740"/>
                  <a:gd name="connsiteY125" fmla="*/ 586740 h 922020"/>
                  <a:gd name="connsiteX126" fmla="*/ 2735580 w 2872740"/>
                  <a:gd name="connsiteY126" fmla="*/ 541020 h 922020"/>
                  <a:gd name="connsiteX127" fmla="*/ 2750820 w 2872740"/>
                  <a:gd name="connsiteY127" fmla="*/ 518160 h 922020"/>
                  <a:gd name="connsiteX128" fmla="*/ 2773680 w 2872740"/>
                  <a:gd name="connsiteY128" fmla="*/ 495300 h 922020"/>
                  <a:gd name="connsiteX129" fmla="*/ 2819400 w 2872740"/>
                  <a:gd name="connsiteY129" fmla="*/ 464820 h 922020"/>
                  <a:gd name="connsiteX130" fmla="*/ 2865120 w 2872740"/>
                  <a:gd name="connsiteY130" fmla="*/ 426720 h 922020"/>
                  <a:gd name="connsiteX131" fmla="*/ 2872740 w 2872740"/>
                  <a:gd name="connsiteY131" fmla="*/ 426720 h 92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872740" h="922020">
                    <a:moveTo>
                      <a:pt x="0" y="716280"/>
                    </a:moveTo>
                    <a:cubicBezTo>
                      <a:pt x="10160" y="701040"/>
                      <a:pt x="24688" y="687936"/>
                      <a:pt x="30480" y="670560"/>
                    </a:cubicBezTo>
                    <a:cubicBezTo>
                      <a:pt x="49633" y="613101"/>
                      <a:pt x="23797" y="683926"/>
                      <a:pt x="53340" y="624840"/>
                    </a:cubicBezTo>
                    <a:cubicBezTo>
                      <a:pt x="65735" y="600050"/>
                      <a:pt x="54362" y="600958"/>
                      <a:pt x="76200" y="579120"/>
                    </a:cubicBezTo>
                    <a:cubicBezTo>
                      <a:pt x="82676" y="572644"/>
                      <a:pt x="91440" y="568960"/>
                      <a:pt x="99060" y="563880"/>
                    </a:cubicBezTo>
                    <a:cubicBezTo>
                      <a:pt x="104140" y="548640"/>
                      <a:pt x="104140" y="523240"/>
                      <a:pt x="129540" y="548640"/>
                    </a:cubicBezTo>
                    <a:cubicBezTo>
                      <a:pt x="135220" y="554320"/>
                      <a:pt x="131480" y="565820"/>
                      <a:pt x="137160" y="571500"/>
                    </a:cubicBezTo>
                    <a:cubicBezTo>
                      <a:pt x="150112" y="584452"/>
                      <a:pt x="182880" y="601980"/>
                      <a:pt x="182880" y="601980"/>
                    </a:cubicBezTo>
                    <a:cubicBezTo>
                      <a:pt x="193040" y="599440"/>
                      <a:pt x="204267" y="599556"/>
                      <a:pt x="213360" y="594360"/>
                    </a:cubicBezTo>
                    <a:cubicBezTo>
                      <a:pt x="225157" y="587619"/>
                      <a:pt x="245148" y="561265"/>
                      <a:pt x="251460" y="548640"/>
                    </a:cubicBezTo>
                    <a:cubicBezTo>
                      <a:pt x="255052" y="541456"/>
                      <a:pt x="254062" y="532052"/>
                      <a:pt x="259080" y="525780"/>
                    </a:cubicBezTo>
                    <a:cubicBezTo>
                      <a:pt x="264801" y="518629"/>
                      <a:pt x="274320" y="515620"/>
                      <a:pt x="281940" y="510540"/>
                    </a:cubicBezTo>
                    <a:cubicBezTo>
                      <a:pt x="289560" y="518160"/>
                      <a:pt x="296521" y="526501"/>
                      <a:pt x="304800" y="533400"/>
                    </a:cubicBezTo>
                    <a:cubicBezTo>
                      <a:pt x="311835" y="539263"/>
                      <a:pt x="319469" y="544544"/>
                      <a:pt x="327660" y="548640"/>
                    </a:cubicBezTo>
                    <a:cubicBezTo>
                      <a:pt x="343281" y="556450"/>
                      <a:pt x="374129" y="560982"/>
                      <a:pt x="388620" y="563880"/>
                    </a:cubicBezTo>
                    <a:cubicBezTo>
                      <a:pt x="406400" y="561340"/>
                      <a:pt x="425284" y="562930"/>
                      <a:pt x="441960" y="556260"/>
                    </a:cubicBezTo>
                    <a:cubicBezTo>
                      <a:pt x="451966" y="552258"/>
                      <a:pt x="458204" y="541906"/>
                      <a:pt x="464820" y="533400"/>
                    </a:cubicBezTo>
                    <a:cubicBezTo>
                      <a:pt x="476065" y="518942"/>
                      <a:pt x="485140" y="502920"/>
                      <a:pt x="495300" y="487680"/>
                    </a:cubicBezTo>
                    <a:cubicBezTo>
                      <a:pt x="500380" y="480060"/>
                      <a:pt x="504064" y="471296"/>
                      <a:pt x="510540" y="464820"/>
                    </a:cubicBezTo>
                    <a:cubicBezTo>
                      <a:pt x="520700" y="454660"/>
                      <a:pt x="532044" y="445560"/>
                      <a:pt x="541020" y="434340"/>
                    </a:cubicBezTo>
                    <a:cubicBezTo>
                      <a:pt x="552462" y="420037"/>
                      <a:pt x="560510" y="403273"/>
                      <a:pt x="571500" y="388620"/>
                    </a:cubicBezTo>
                    <a:cubicBezTo>
                      <a:pt x="623686" y="319039"/>
                      <a:pt x="599259" y="345621"/>
                      <a:pt x="640080" y="304800"/>
                    </a:cubicBezTo>
                    <a:cubicBezTo>
                      <a:pt x="642620" y="294640"/>
                      <a:pt x="643575" y="283946"/>
                      <a:pt x="647700" y="274320"/>
                    </a:cubicBezTo>
                    <a:cubicBezTo>
                      <a:pt x="651308" y="265902"/>
                      <a:pt x="658396" y="259411"/>
                      <a:pt x="662940" y="251460"/>
                    </a:cubicBezTo>
                    <a:cubicBezTo>
                      <a:pt x="668576" y="241597"/>
                      <a:pt x="672544" y="230843"/>
                      <a:pt x="678180" y="220980"/>
                    </a:cubicBezTo>
                    <a:cubicBezTo>
                      <a:pt x="682724" y="213029"/>
                      <a:pt x="689324" y="206311"/>
                      <a:pt x="693420" y="198120"/>
                    </a:cubicBezTo>
                    <a:cubicBezTo>
                      <a:pt x="697012" y="190936"/>
                      <a:pt x="697876" y="182643"/>
                      <a:pt x="701040" y="175260"/>
                    </a:cubicBezTo>
                    <a:cubicBezTo>
                      <a:pt x="705515" y="164819"/>
                      <a:pt x="712292" y="155416"/>
                      <a:pt x="716280" y="144780"/>
                    </a:cubicBezTo>
                    <a:cubicBezTo>
                      <a:pt x="719957" y="134974"/>
                      <a:pt x="720891" y="124331"/>
                      <a:pt x="723900" y="114300"/>
                    </a:cubicBezTo>
                    <a:cubicBezTo>
                      <a:pt x="728516" y="98913"/>
                      <a:pt x="734060" y="83820"/>
                      <a:pt x="739140" y="68580"/>
                    </a:cubicBezTo>
                    <a:cubicBezTo>
                      <a:pt x="744434" y="52699"/>
                      <a:pt x="751538" y="27795"/>
                      <a:pt x="762000" y="15240"/>
                    </a:cubicBezTo>
                    <a:cubicBezTo>
                      <a:pt x="767863" y="8205"/>
                      <a:pt x="777240" y="5080"/>
                      <a:pt x="784860" y="0"/>
                    </a:cubicBezTo>
                    <a:cubicBezTo>
                      <a:pt x="787400" y="10160"/>
                      <a:pt x="789471" y="20449"/>
                      <a:pt x="792480" y="30480"/>
                    </a:cubicBezTo>
                    <a:lnTo>
                      <a:pt x="815340" y="99060"/>
                    </a:lnTo>
                    <a:lnTo>
                      <a:pt x="822960" y="121920"/>
                    </a:lnTo>
                    <a:cubicBezTo>
                      <a:pt x="825500" y="129540"/>
                      <a:pt x="826125" y="138097"/>
                      <a:pt x="830580" y="144780"/>
                    </a:cubicBezTo>
                    <a:cubicBezTo>
                      <a:pt x="835660" y="152400"/>
                      <a:pt x="842101" y="159271"/>
                      <a:pt x="845820" y="167640"/>
                    </a:cubicBezTo>
                    <a:cubicBezTo>
                      <a:pt x="852344" y="182320"/>
                      <a:pt x="855980" y="198120"/>
                      <a:pt x="861060" y="213360"/>
                    </a:cubicBezTo>
                    <a:cubicBezTo>
                      <a:pt x="866080" y="228419"/>
                      <a:pt x="870491" y="248337"/>
                      <a:pt x="883920" y="259080"/>
                    </a:cubicBezTo>
                    <a:cubicBezTo>
                      <a:pt x="890192" y="264098"/>
                      <a:pt x="899160" y="264160"/>
                      <a:pt x="906780" y="266700"/>
                    </a:cubicBezTo>
                    <a:cubicBezTo>
                      <a:pt x="911860" y="281940"/>
                      <a:pt x="913109" y="299054"/>
                      <a:pt x="922020" y="312420"/>
                    </a:cubicBezTo>
                    <a:cubicBezTo>
                      <a:pt x="927100" y="320040"/>
                      <a:pt x="933541" y="326911"/>
                      <a:pt x="937260" y="335280"/>
                    </a:cubicBezTo>
                    <a:cubicBezTo>
                      <a:pt x="943784" y="349960"/>
                      <a:pt x="943589" y="367634"/>
                      <a:pt x="952500" y="381000"/>
                    </a:cubicBezTo>
                    <a:cubicBezTo>
                      <a:pt x="957580" y="388620"/>
                      <a:pt x="963644" y="395669"/>
                      <a:pt x="967740" y="403860"/>
                    </a:cubicBezTo>
                    <a:cubicBezTo>
                      <a:pt x="980135" y="428650"/>
                      <a:pt x="968762" y="427742"/>
                      <a:pt x="990600" y="449580"/>
                    </a:cubicBezTo>
                    <a:cubicBezTo>
                      <a:pt x="1005372" y="464352"/>
                      <a:pt x="1017727" y="466242"/>
                      <a:pt x="1036320" y="472440"/>
                    </a:cubicBezTo>
                    <a:lnTo>
                      <a:pt x="1082040" y="441960"/>
                    </a:lnTo>
                    <a:cubicBezTo>
                      <a:pt x="1091006" y="435982"/>
                      <a:pt x="1096621" y="425999"/>
                      <a:pt x="1104900" y="419100"/>
                    </a:cubicBezTo>
                    <a:cubicBezTo>
                      <a:pt x="1111935" y="413237"/>
                      <a:pt x="1120140" y="408940"/>
                      <a:pt x="1127760" y="403860"/>
                    </a:cubicBezTo>
                    <a:cubicBezTo>
                      <a:pt x="1128326" y="406124"/>
                      <a:pt x="1138973" y="452022"/>
                      <a:pt x="1143000" y="457200"/>
                    </a:cubicBezTo>
                    <a:cubicBezTo>
                      <a:pt x="1178980" y="503460"/>
                      <a:pt x="1174020" y="498020"/>
                      <a:pt x="1211580" y="510540"/>
                    </a:cubicBezTo>
                    <a:cubicBezTo>
                      <a:pt x="1249680" y="485140"/>
                      <a:pt x="1229360" y="502920"/>
                      <a:pt x="1264920" y="449580"/>
                    </a:cubicBezTo>
                    <a:cubicBezTo>
                      <a:pt x="1269375" y="442897"/>
                      <a:pt x="1266860" y="432400"/>
                      <a:pt x="1272540" y="426720"/>
                    </a:cubicBezTo>
                    <a:cubicBezTo>
                      <a:pt x="1278220" y="421040"/>
                      <a:pt x="1287780" y="421640"/>
                      <a:pt x="1295400" y="419100"/>
                    </a:cubicBezTo>
                    <a:cubicBezTo>
                      <a:pt x="1303020" y="421640"/>
                      <a:pt x="1310337" y="428040"/>
                      <a:pt x="1318260" y="426720"/>
                    </a:cubicBezTo>
                    <a:cubicBezTo>
                      <a:pt x="1345256" y="422221"/>
                      <a:pt x="1340458" y="406840"/>
                      <a:pt x="1348740" y="388620"/>
                    </a:cubicBezTo>
                    <a:cubicBezTo>
                      <a:pt x="1358141" y="367938"/>
                      <a:pt x="1379220" y="327660"/>
                      <a:pt x="1379220" y="327660"/>
                    </a:cubicBezTo>
                    <a:cubicBezTo>
                      <a:pt x="1381760" y="314960"/>
                      <a:pt x="1382292" y="301687"/>
                      <a:pt x="1386840" y="289560"/>
                    </a:cubicBezTo>
                    <a:cubicBezTo>
                      <a:pt x="1390056" y="280985"/>
                      <a:pt x="1398864" y="275275"/>
                      <a:pt x="1402080" y="266700"/>
                    </a:cubicBezTo>
                    <a:cubicBezTo>
                      <a:pt x="1429884" y="192555"/>
                      <a:pt x="1384579" y="262095"/>
                      <a:pt x="1432560" y="198120"/>
                    </a:cubicBezTo>
                    <a:cubicBezTo>
                      <a:pt x="1435100" y="185420"/>
                      <a:pt x="1435632" y="172147"/>
                      <a:pt x="1440180" y="160020"/>
                    </a:cubicBezTo>
                    <a:cubicBezTo>
                      <a:pt x="1443396" y="151445"/>
                      <a:pt x="1446262" y="137160"/>
                      <a:pt x="1455420" y="137160"/>
                    </a:cubicBezTo>
                    <a:cubicBezTo>
                      <a:pt x="1463452" y="137160"/>
                      <a:pt x="1460833" y="152297"/>
                      <a:pt x="1463040" y="160020"/>
                    </a:cubicBezTo>
                    <a:cubicBezTo>
                      <a:pt x="1465917" y="170090"/>
                      <a:pt x="1467783" y="180430"/>
                      <a:pt x="1470660" y="190500"/>
                    </a:cubicBezTo>
                    <a:cubicBezTo>
                      <a:pt x="1482924" y="233425"/>
                      <a:pt x="1473200" y="193040"/>
                      <a:pt x="1493520" y="243840"/>
                    </a:cubicBezTo>
                    <a:cubicBezTo>
                      <a:pt x="1499486" y="258755"/>
                      <a:pt x="1503680" y="274320"/>
                      <a:pt x="1508760" y="289560"/>
                    </a:cubicBezTo>
                    <a:cubicBezTo>
                      <a:pt x="1511300" y="297180"/>
                      <a:pt x="1511925" y="305737"/>
                      <a:pt x="1516380" y="312420"/>
                    </a:cubicBezTo>
                    <a:lnTo>
                      <a:pt x="1531620" y="335280"/>
                    </a:lnTo>
                    <a:cubicBezTo>
                      <a:pt x="1537981" y="379809"/>
                      <a:pt x="1537946" y="386608"/>
                      <a:pt x="1546860" y="426720"/>
                    </a:cubicBezTo>
                    <a:cubicBezTo>
                      <a:pt x="1549132" y="436943"/>
                      <a:pt x="1551471" y="447169"/>
                      <a:pt x="1554480" y="457200"/>
                    </a:cubicBezTo>
                    <a:cubicBezTo>
                      <a:pt x="1561404" y="480280"/>
                      <a:pt x="1569720" y="502920"/>
                      <a:pt x="1577340" y="525780"/>
                    </a:cubicBezTo>
                    <a:lnTo>
                      <a:pt x="1584960" y="548640"/>
                    </a:lnTo>
                    <a:cubicBezTo>
                      <a:pt x="1558712" y="627383"/>
                      <a:pt x="1571944" y="578660"/>
                      <a:pt x="1584960" y="754380"/>
                    </a:cubicBezTo>
                    <a:cubicBezTo>
                      <a:pt x="1585553" y="762390"/>
                      <a:pt x="1590632" y="769448"/>
                      <a:pt x="1592580" y="777240"/>
                    </a:cubicBezTo>
                    <a:cubicBezTo>
                      <a:pt x="1606447" y="832710"/>
                      <a:pt x="1594233" y="799917"/>
                      <a:pt x="1607820" y="861060"/>
                    </a:cubicBezTo>
                    <a:cubicBezTo>
                      <a:pt x="1609562" y="868901"/>
                      <a:pt x="1613233" y="876197"/>
                      <a:pt x="1615440" y="883920"/>
                    </a:cubicBezTo>
                    <a:cubicBezTo>
                      <a:pt x="1618317" y="893990"/>
                      <a:pt x="1620520" y="904240"/>
                      <a:pt x="1623060" y="914400"/>
                    </a:cubicBezTo>
                    <a:cubicBezTo>
                      <a:pt x="1630680" y="911860"/>
                      <a:pt x="1640902" y="913052"/>
                      <a:pt x="1645920" y="906780"/>
                    </a:cubicBezTo>
                    <a:cubicBezTo>
                      <a:pt x="1652462" y="898602"/>
                      <a:pt x="1650663" y="886370"/>
                      <a:pt x="1653540" y="876300"/>
                    </a:cubicBezTo>
                    <a:cubicBezTo>
                      <a:pt x="1655747" y="868577"/>
                      <a:pt x="1657996" y="860823"/>
                      <a:pt x="1661160" y="853440"/>
                    </a:cubicBezTo>
                    <a:cubicBezTo>
                      <a:pt x="1665635" y="842999"/>
                      <a:pt x="1672412" y="833596"/>
                      <a:pt x="1676400" y="822960"/>
                    </a:cubicBezTo>
                    <a:cubicBezTo>
                      <a:pt x="1680077" y="813154"/>
                      <a:pt x="1679895" y="802106"/>
                      <a:pt x="1684020" y="792480"/>
                    </a:cubicBezTo>
                    <a:cubicBezTo>
                      <a:pt x="1687628" y="784062"/>
                      <a:pt x="1695164" y="777811"/>
                      <a:pt x="1699260" y="769620"/>
                    </a:cubicBezTo>
                    <a:cubicBezTo>
                      <a:pt x="1714088" y="739963"/>
                      <a:pt x="1699851" y="750460"/>
                      <a:pt x="1714500" y="716280"/>
                    </a:cubicBezTo>
                    <a:cubicBezTo>
                      <a:pt x="1728588" y="683408"/>
                      <a:pt x="1738703" y="690432"/>
                      <a:pt x="1775460" y="678180"/>
                    </a:cubicBezTo>
                    <a:lnTo>
                      <a:pt x="1798320" y="670560"/>
                    </a:lnTo>
                    <a:cubicBezTo>
                      <a:pt x="1820797" y="655575"/>
                      <a:pt x="1825705" y="654462"/>
                      <a:pt x="1844040" y="632460"/>
                    </a:cubicBezTo>
                    <a:cubicBezTo>
                      <a:pt x="1849903" y="625425"/>
                      <a:pt x="1852129" y="615321"/>
                      <a:pt x="1859280" y="609600"/>
                    </a:cubicBezTo>
                    <a:cubicBezTo>
                      <a:pt x="1865552" y="604582"/>
                      <a:pt x="1874520" y="604520"/>
                      <a:pt x="1882140" y="601980"/>
                    </a:cubicBezTo>
                    <a:cubicBezTo>
                      <a:pt x="1943100" y="561340"/>
                      <a:pt x="1869440" y="614680"/>
                      <a:pt x="1920240" y="563880"/>
                    </a:cubicBezTo>
                    <a:cubicBezTo>
                      <a:pt x="1926716" y="557404"/>
                      <a:pt x="1935648" y="553963"/>
                      <a:pt x="1943100" y="548640"/>
                    </a:cubicBezTo>
                    <a:cubicBezTo>
                      <a:pt x="1953434" y="541258"/>
                      <a:pt x="1963937" y="534045"/>
                      <a:pt x="1973580" y="525780"/>
                    </a:cubicBezTo>
                    <a:cubicBezTo>
                      <a:pt x="1996397" y="506223"/>
                      <a:pt x="1996003" y="503576"/>
                      <a:pt x="2011680" y="480060"/>
                    </a:cubicBezTo>
                    <a:cubicBezTo>
                      <a:pt x="2043222" y="527373"/>
                      <a:pt x="2020037" y="484850"/>
                      <a:pt x="2034540" y="579120"/>
                    </a:cubicBezTo>
                    <a:cubicBezTo>
                      <a:pt x="2035761" y="587059"/>
                      <a:pt x="2040047" y="594231"/>
                      <a:pt x="2042160" y="601980"/>
                    </a:cubicBezTo>
                    <a:cubicBezTo>
                      <a:pt x="2047671" y="622187"/>
                      <a:pt x="2052320" y="642620"/>
                      <a:pt x="2057400" y="662940"/>
                    </a:cubicBezTo>
                    <a:cubicBezTo>
                      <a:pt x="2059940" y="693420"/>
                      <a:pt x="2059383" y="724318"/>
                      <a:pt x="2065020" y="754380"/>
                    </a:cubicBezTo>
                    <a:cubicBezTo>
                      <a:pt x="2067113" y="765545"/>
                      <a:pt x="2075785" y="774419"/>
                      <a:pt x="2080260" y="784860"/>
                    </a:cubicBezTo>
                    <a:cubicBezTo>
                      <a:pt x="2083424" y="792243"/>
                      <a:pt x="2085673" y="799997"/>
                      <a:pt x="2087880" y="807720"/>
                    </a:cubicBezTo>
                    <a:cubicBezTo>
                      <a:pt x="2090757" y="817790"/>
                      <a:pt x="2092623" y="828130"/>
                      <a:pt x="2095500" y="838200"/>
                    </a:cubicBezTo>
                    <a:cubicBezTo>
                      <a:pt x="2097707" y="845923"/>
                      <a:pt x="2101172" y="853268"/>
                      <a:pt x="2103120" y="861060"/>
                    </a:cubicBezTo>
                    <a:lnTo>
                      <a:pt x="2118360" y="922020"/>
                    </a:lnTo>
                    <a:cubicBezTo>
                      <a:pt x="2128126" y="919579"/>
                      <a:pt x="2160768" y="912246"/>
                      <a:pt x="2171700" y="906780"/>
                    </a:cubicBezTo>
                    <a:cubicBezTo>
                      <a:pt x="2179891" y="902684"/>
                      <a:pt x="2186191" y="895259"/>
                      <a:pt x="2194560" y="891540"/>
                    </a:cubicBezTo>
                    <a:cubicBezTo>
                      <a:pt x="2209240" y="885016"/>
                      <a:pt x="2225040" y="881380"/>
                      <a:pt x="2240280" y="876300"/>
                    </a:cubicBezTo>
                    <a:lnTo>
                      <a:pt x="2263140" y="868680"/>
                    </a:lnTo>
                    <a:lnTo>
                      <a:pt x="2308860" y="800100"/>
                    </a:lnTo>
                    <a:cubicBezTo>
                      <a:pt x="2317771" y="786734"/>
                      <a:pt x="2319020" y="769620"/>
                      <a:pt x="2324100" y="754380"/>
                    </a:cubicBezTo>
                    <a:cubicBezTo>
                      <a:pt x="2326996" y="745692"/>
                      <a:pt x="2335621" y="739889"/>
                      <a:pt x="2339340" y="731520"/>
                    </a:cubicBezTo>
                    <a:cubicBezTo>
                      <a:pt x="2375612" y="649908"/>
                      <a:pt x="2335330" y="714675"/>
                      <a:pt x="2369820" y="662940"/>
                    </a:cubicBezTo>
                    <a:cubicBezTo>
                      <a:pt x="2387008" y="594188"/>
                      <a:pt x="2378436" y="621851"/>
                      <a:pt x="2392680" y="579120"/>
                    </a:cubicBezTo>
                    <a:cubicBezTo>
                      <a:pt x="2397760" y="586740"/>
                      <a:pt x="2404312" y="593562"/>
                      <a:pt x="2407920" y="601980"/>
                    </a:cubicBezTo>
                    <a:cubicBezTo>
                      <a:pt x="2408759" y="603937"/>
                      <a:pt x="2418923" y="650377"/>
                      <a:pt x="2423160" y="655320"/>
                    </a:cubicBezTo>
                    <a:cubicBezTo>
                      <a:pt x="2433744" y="667669"/>
                      <a:pt x="2446454" y="679070"/>
                      <a:pt x="2461260" y="685800"/>
                    </a:cubicBezTo>
                    <a:cubicBezTo>
                      <a:pt x="2475325" y="692193"/>
                      <a:pt x="2491740" y="690880"/>
                      <a:pt x="2506980" y="693420"/>
                    </a:cubicBezTo>
                    <a:cubicBezTo>
                      <a:pt x="2525812" y="749916"/>
                      <a:pt x="2515036" y="724772"/>
                      <a:pt x="2537460" y="769620"/>
                    </a:cubicBezTo>
                    <a:cubicBezTo>
                      <a:pt x="2548230" y="823472"/>
                      <a:pt x="2540984" y="795433"/>
                      <a:pt x="2560320" y="853440"/>
                    </a:cubicBezTo>
                    <a:cubicBezTo>
                      <a:pt x="2563216" y="862128"/>
                      <a:pt x="2570480" y="868680"/>
                      <a:pt x="2575560" y="876300"/>
                    </a:cubicBezTo>
                    <a:cubicBezTo>
                      <a:pt x="2583180" y="871220"/>
                      <a:pt x="2593340" y="868680"/>
                      <a:pt x="2598420" y="861060"/>
                    </a:cubicBezTo>
                    <a:cubicBezTo>
                      <a:pt x="2604229" y="852346"/>
                      <a:pt x="2603163" y="840650"/>
                      <a:pt x="2606040" y="830580"/>
                    </a:cubicBezTo>
                    <a:cubicBezTo>
                      <a:pt x="2613927" y="802975"/>
                      <a:pt x="2612202" y="809907"/>
                      <a:pt x="2628900" y="784860"/>
                    </a:cubicBezTo>
                    <a:cubicBezTo>
                      <a:pt x="2631389" y="769924"/>
                      <a:pt x="2639576" y="717776"/>
                      <a:pt x="2644140" y="701040"/>
                    </a:cubicBezTo>
                    <a:cubicBezTo>
                      <a:pt x="2648367" y="685542"/>
                      <a:pt x="2654300" y="670560"/>
                      <a:pt x="2659380" y="655320"/>
                    </a:cubicBezTo>
                    <a:cubicBezTo>
                      <a:pt x="2662788" y="645097"/>
                      <a:pt x="2675341" y="640739"/>
                      <a:pt x="2682240" y="632460"/>
                    </a:cubicBezTo>
                    <a:cubicBezTo>
                      <a:pt x="2688103" y="625425"/>
                      <a:pt x="2693384" y="617791"/>
                      <a:pt x="2697480" y="609600"/>
                    </a:cubicBezTo>
                    <a:cubicBezTo>
                      <a:pt x="2701072" y="602416"/>
                      <a:pt x="2701199" y="593761"/>
                      <a:pt x="2705100" y="586740"/>
                    </a:cubicBezTo>
                    <a:cubicBezTo>
                      <a:pt x="2713995" y="570729"/>
                      <a:pt x="2725420" y="556260"/>
                      <a:pt x="2735580" y="541020"/>
                    </a:cubicBezTo>
                    <a:cubicBezTo>
                      <a:pt x="2740660" y="533400"/>
                      <a:pt x="2744344" y="524636"/>
                      <a:pt x="2750820" y="518160"/>
                    </a:cubicBezTo>
                    <a:cubicBezTo>
                      <a:pt x="2758440" y="510540"/>
                      <a:pt x="2765174" y="501916"/>
                      <a:pt x="2773680" y="495300"/>
                    </a:cubicBezTo>
                    <a:cubicBezTo>
                      <a:pt x="2788138" y="484055"/>
                      <a:pt x="2806448" y="477772"/>
                      <a:pt x="2819400" y="464820"/>
                    </a:cubicBezTo>
                    <a:cubicBezTo>
                      <a:pt x="2836252" y="447968"/>
                      <a:pt x="2843902" y="437329"/>
                      <a:pt x="2865120" y="426720"/>
                    </a:cubicBezTo>
                    <a:cubicBezTo>
                      <a:pt x="2867392" y="425584"/>
                      <a:pt x="2870200" y="426720"/>
                      <a:pt x="2872740" y="426720"/>
                    </a:cubicBezTo>
                  </a:path>
                </a:pathLst>
              </a:cu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6" name="TextBox 85"/>
          <p:cNvSpPr txBox="1"/>
          <p:nvPr/>
        </p:nvSpPr>
        <p:spPr>
          <a:xfrm>
            <a:off x="862044" y="1028734"/>
            <a:ext cx="2558714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sampling spectrum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603739" y="2857496"/>
            <a:ext cx="5397539" cy="3333773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0" name="Group 57"/>
          <p:cNvGrpSpPr/>
          <p:nvPr/>
        </p:nvGrpSpPr>
        <p:grpSpPr>
          <a:xfrm>
            <a:off x="4952992" y="3047997"/>
            <a:ext cx="4476781" cy="2952771"/>
            <a:chOff x="3714744" y="2143122"/>
            <a:chExt cx="3357586" cy="2214578"/>
          </a:xfrm>
        </p:grpSpPr>
        <p:grpSp>
          <p:nvGrpSpPr>
            <p:cNvPr id="11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94" name="Straight Arrow Connector 93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Oval 95"/>
          <p:cNvSpPr/>
          <p:nvPr/>
        </p:nvSpPr>
        <p:spPr>
          <a:xfrm>
            <a:off x="6035336" y="3333749"/>
            <a:ext cx="2286016" cy="2286016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286765" y="2310841"/>
            <a:ext cx="2034660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Complex plane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113293" y="3619501"/>
            <a:ext cx="329123" cy="32912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719384" y="3229852"/>
            <a:ext cx="329123" cy="32912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338381" y="5195392"/>
            <a:ext cx="329123" cy="32912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096127" y="4623888"/>
            <a:ext cx="329123" cy="32912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862128" y="4147635"/>
            <a:ext cx="329123" cy="32912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744781" y="3982531"/>
            <a:ext cx="113224" cy="1132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67505" y="3549100"/>
            <a:ext cx="122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centroid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16200000" flipV="1">
            <a:off x="6832069" y="4095758"/>
            <a:ext cx="381000" cy="380999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c 105"/>
          <p:cNvSpPr/>
          <p:nvPr/>
        </p:nvSpPr>
        <p:spPr>
          <a:xfrm>
            <a:off x="6710875" y="4043875"/>
            <a:ext cx="952507" cy="857256"/>
          </a:xfrm>
          <a:prstGeom prst="arc">
            <a:avLst>
              <a:gd name="adj1" fmla="val 283068"/>
              <a:gd name="adj2" fmla="val 13486931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887755" y="1424149"/>
            <a:ext cx="0" cy="162149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43605" y="3044958"/>
            <a:ext cx="2181366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given frequency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3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" name="Group 129"/>
          <p:cNvGrpSpPr/>
          <p:nvPr/>
        </p:nvGrpSpPr>
        <p:grpSpPr>
          <a:xfrm>
            <a:off x="952464" y="1142984"/>
            <a:ext cx="4699032" cy="1524011"/>
            <a:chOff x="6786578" y="1214428"/>
            <a:chExt cx="2928958" cy="1000132"/>
          </a:xfrm>
        </p:grpSpPr>
        <p:sp>
          <p:nvSpPr>
            <p:cNvPr id="40" name="Rectangle 39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00892" y="1214428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29454" y="1285866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86578" y="1428742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3" name="Group 96"/>
            <p:cNvGrpSpPr/>
            <p:nvPr/>
          </p:nvGrpSpPr>
          <p:grpSpPr>
            <a:xfrm>
              <a:off x="6858016" y="1500180"/>
              <a:ext cx="2567006" cy="642942"/>
              <a:chOff x="1290615" y="2000246"/>
              <a:chExt cx="6281781" cy="1785950"/>
            </a:xfrm>
          </p:grpSpPr>
          <p:grpSp>
            <p:nvGrpSpPr>
              <p:cNvPr id="4" name="Group 136"/>
              <p:cNvGrpSpPr/>
              <p:nvPr/>
            </p:nvGrpSpPr>
            <p:grpSpPr>
              <a:xfrm>
                <a:off x="1290615" y="2000247"/>
                <a:ext cx="6281781" cy="1428760"/>
                <a:chOff x="1285852" y="3261522"/>
                <a:chExt cx="6281781" cy="1239053"/>
              </a:xfrm>
            </p:grpSpPr>
            <p:cxnSp>
              <p:nvCxnSpPr>
                <p:cNvPr id="55" name="Straight Arrow Connector 54"/>
                <p:cNvCxnSpPr/>
                <p:nvPr/>
              </p:nvCxnSpPr>
              <p:spPr>
                <a:xfrm rot="5400000" flipH="1" flipV="1">
                  <a:off x="3809994" y="3880652"/>
                  <a:ext cx="1239053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4364039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1285852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2"/>
              <p:cNvGrpSpPr/>
              <p:nvPr/>
            </p:nvGrpSpPr>
            <p:grpSpPr>
              <a:xfrm>
                <a:off x="1576367" y="2000246"/>
                <a:ext cx="5715040" cy="1342921"/>
                <a:chOff x="1576367" y="1931559"/>
                <a:chExt cx="5715040" cy="982980"/>
              </a:xfrm>
            </p:grpSpPr>
            <p:grpSp>
              <p:nvGrpSpPr>
                <p:cNvPr id="9" name="Group 98"/>
                <p:cNvGrpSpPr/>
                <p:nvPr/>
              </p:nvGrpSpPr>
              <p:grpSpPr>
                <a:xfrm>
                  <a:off x="1576367" y="1931559"/>
                  <a:ext cx="5715040" cy="982980"/>
                  <a:chOff x="1571604" y="3160406"/>
                  <a:chExt cx="5715040" cy="982980"/>
                </a:xfrm>
              </p:grpSpPr>
              <p:sp>
                <p:nvSpPr>
                  <p:cNvPr id="53" name="Freeform 52"/>
                  <p:cNvSpPr/>
                  <p:nvPr/>
                </p:nvSpPr>
                <p:spPr>
                  <a:xfrm>
                    <a:off x="1571604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4" name="Freeform 53"/>
                  <p:cNvSpPr/>
                  <p:nvPr/>
                </p:nvSpPr>
                <p:spPr>
                  <a:xfrm flipH="1">
                    <a:off x="4438648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2" name="Straight Connector 51"/>
                <p:cNvCxnSpPr/>
                <p:nvPr/>
              </p:nvCxnSpPr>
              <p:spPr>
                <a:xfrm rot="5400000" flipH="1" flipV="1">
                  <a:off x="4143374" y="2428874"/>
                  <a:ext cx="571502" cy="2"/>
                </a:xfrm>
                <a:prstGeom prst="line">
                  <a:avLst/>
                </a:prstGeom>
                <a:ln w="127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7"/>
              <p:cNvGrpSpPr/>
              <p:nvPr/>
            </p:nvGrpSpPr>
            <p:grpSpPr>
              <a:xfrm>
                <a:off x="1571604" y="2925126"/>
                <a:ext cx="5735976" cy="861070"/>
                <a:chOff x="1571604" y="2217420"/>
                <a:chExt cx="5735976" cy="1419226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Freeform 48"/>
                <p:cNvSpPr/>
                <p:nvPr/>
              </p:nvSpPr>
              <p:spPr>
                <a:xfrm>
                  <a:off x="4434840" y="2217420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 flipH="1" flipV="1">
                  <a:off x="1571604" y="2714626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4661" y="52053"/>
            <a:ext cx="10655376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sampling spectrum at a given frequency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22526" y="1057382"/>
            <a:ext cx="3788986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sampling spectrum instances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603739" y="2857496"/>
            <a:ext cx="5397539" cy="3333773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1" name="Group 57"/>
          <p:cNvGrpSpPr/>
          <p:nvPr/>
        </p:nvGrpSpPr>
        <p:grpSpPr>
          <a:xfrm>
            <a:off x="4952992" y="3047997"/>
            <a:ext cx="4476781" cy="2952771"/>
            <a:chOff x="3714744" y="2143122"/>
            <a:chExt cx="3357586" cy="2214578"/>
          </a:xfrm>
        </p:grpSpPr>
        <p:grpSp>
          <p:nvGrpSpPr>
            <p:cNvPr id="12" name="Group 74"/>
            <p:cNvGrpSpPr/>
            <p:nvPr/>
          </p:nvGrpSpPr>
          <p:grpSpPr>
            <a:xfrm>
              <a:off x="3714744" y="3211600"/>
              <a:ext cx="3357586" cy="726"/>
              <a:chOff x="2500442" y="3134347"/>
              <a:chExt cx="4332758" cy="528"/>
            </a:xfrm>
          </p:grpSpPr>
          <p:cxnSp>
            <p:nvCxnSpPr>
              <p:cNvPr id="94" name="Straight Arrow Connector 93"/>
              <p:cNvCxnSpPr/>
              <p:nvPr/>
            </p:nvCxnSpPr>
            <p:spPr>
              <a:xfrm>
                <a:off x="462357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>
                <a:off x="2500442" y="3134347"/>
                <a:ext cx="2209628" cy="528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76"/>
            <p:cNvGrpSpPr/>
            <p:nvPr/>
          </p:nvGrpSpPr>
          <p:grpSpPr>
            <a:xfrm>
              <a:off x="5396923" y="2143122"/>
              <a:ext cx="425" cy="2214578"/>
              <a:chOff x="5396923" y="2143122"/>
              <a:chExt cx="425" cy="2214578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 rot="5400000" flipH="1" flipV="1">
                <a:off x="4830210" y="2709835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 flipH="1">
                <a:off x="4830210" y="3790562"/>
                <a:ext cx="1133851" cy="425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Oval 95"/>
          <p:cNvSpPr/>
          <p:nvPr/>
        </p:nvSpPr>
        <p:spPr>
          <a:xfrm>
            <a:off x="6035336" y="3333749"/>
            <a:ext cx="2286016" cy="2286016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667241" y="2882345"/>
            <a:ext cx="2438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expected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centroid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9" name="Oval 58"/>
          <p:cNvSpPr/>
          <p:nvPr/>
        </p:nvSpPr>
        <p:spPr>
          <a:xfrm rot="13381938">
            <a:off x="6547627" y="3567525"/>
            <a:ext cx="501792" cy="951368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744781" y="3982531"/>
            <a:ext cx="113224" cy="1132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20011" y="2857497"/>
            <a:ext cx="23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centroid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variance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63" name="Straight Connector 62"/>
          <p:cNvCxnSpPr>
            <a:stCxn id="104" idx="2"/>
            <a:endCxn id="60" idx="1"/>
          </p:cNvCxnSpPr>
          <p:nvPr/>
        </p:nvCxnSpPr>
        <p:spPr>
          <a:xfrm>
            <a:off x="5886582" y="3344010"/>
            <a:ext cx="874780" cy="65510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1" idx="2"/>
          </p:cNvCxnSpPr>
          <p:nvPr/>
        </p:nvCxnSpPr>
        <p:spPr>
          <a:xfrm flipH="1">
            <a:off x="6953258" y="3319162"/>
            <a:ext cx="1841370" cy="58609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887755" y="1424149"/>
            <a:ext cx="0" cy="162149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543605" y="3044958"/>
            <a:ext cx="2181366" cy="461665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given frequency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0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2561" y="939783"/>
            <a:ext cx="11220528" cy="54673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4661" y="52053"/>
            <a:ext cx="10655376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expected sampling spectrum and variance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8363" y="255253"/>
            <a:ext cx="10274373" cy="825500"/>
          </a:xfrm>
          <a:prstGeom prst="rect">
            <a:avLst/>
          </a:prstGeom>
        </p:spPr>
        <p:txBody>
          <a:bodyPr vert="horz" lIns="108852" tIns="54425" rIns="108852" bIns="54425" rtlCol="0" anchor="ctr">
            <a:normAutofit/>
          </a:bodyPr>
          <a:lstStyle/>
          <a:p>
            <a:pPr marL="0" marR="0" lvl="0" indent="0" algn="ctr" defTabSz="108849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36"/>
          <p:cNvGrpSpPr/>
          <p:nvPr/>
        </p:nvGrpSpPr>
        <p:grpSpPr>
          <a:xfrm>
            <a:off x="1417283" y="2035943"/>
            <a:ext cx="9822253" cy="1869309"/>
            <a:chOff x="1285852" y="3222051"/>
            <a:chExt cx="6281781" cy="1239053"/>
          </a:xfrm>
        </p:grpSpPr>
        <p:cxnSp>
          <p:nvCxnSpPr>
            <p:cNvPr id="90" name="Straight Arrow Connector 89"/>
            <p:cNvCxnSpPr/>
            <p:nvPr/>
          </p:nvCxnSpPr>
          <p:spPr>
            <a:xfrm rot="5400000" flipH="1" flipV="1">
              <a:off x="3809994" y="3841181"/>
              <a:ext cx="1239053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4364039" y="4429137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/>
          <p:nvPr/>
        </p:nvGrpSpPr>
        <p:grpSpPr>
          <a:xfrm>
            <a:off x="1864087" y="2053000"/>
            <a:ext cx="8936092" cy="1757003"/>
            <a:chOff x="1398065" y="1525514"/>
            <a:chExt cx="6702069" cy="1317752"/>
          </a:xfrm>
        </p:grpSpPr>
        <p:grpSp>
          <p:nvGrpSpPr>
            <p:cNvPr id="4" name="Group 25"/>
            <p:cNvGrpSpPr/>
            <p:nvPr/>
          </p:nvGrpSpPr>
          <p:grpSpPr>
            <a:xfrm>
              <a:off x="1398065" y="1525514"/>
              <a:ext cx="6702069" cy="1317752"/>
              <a:chOff x="1398065" y="1525514"/>
              <a:chExt cx="6702069" cy="1317752"/>
            </a:xfr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grpSpPr>
          <p:sp>
            <p:nvSpPr>
              <p:cNvPr id="87" name="Freeform 86"/>
              <p:cNvSpPr/>
              <p:nvPr/>
            </p:nvSpPr>
            <p:spPr>
              <a:xfrm>
                <a:off x="1398065" y="1525514"/>
                <a:ext cx="3339866" cy="1317752"/>
              </a:xfrm>
              <a:custGeom>
                <a:avLst/>
                <a:gdLst>
                  <a:gd name="connsiteX0" fmla="*/ 3131820 w 3131820"/>
                  <a:gd name="connsiteY0" fmla="*/ 769620 h 982980"/>
                  <a:gd name="connsiteX1" fmla="*/ 3086100 w 3131820"/>
                  <a:gd name="connsiteY1" fmla="*/ 861060 h 982980"/>
                  <a:gd name="connsiteX2" fmla="*/ 3070860 w 3131820"/>
                  <a:gd name="connsiteY2" fmla="*/ 883920 h 982980"/>
                  <a:gd name="connsiteX3" fmla="*/ 3055620 w 3131820"/>
                  <a:gd name="connsiteY3" fmla="*/ 906780 h 982980"/>
                  <a:gd name="connsiteX4" fmla="*/ 3002280 w 3131820"/>
                  <a:gd name="connsiteY4" fmla="*/ 891540 h 982980"/>
                  <a:gd name="connsiteX5" fmla="*/ 2956560 w 3131820"/>
                  <a:gd name="connsiteY5" fmla="*/ 861060 h 982980"/>
                  <a:gd name="connsiteX6" fmla="*/ 2910840 w 3131820"/>
                  <a:gd name="connsiteY6" fmla="*/ 838200 h 982980"/>
                  <a:gd name="connsiteX7" fmla="*/ 2865120 w 3131820"/>
                  <a:gd name="connsiteY7" fmla="*/ 868680 h 982980"/>
                  <a:gd name="connsiteX8" fmla="*/ 2842260 w 3131820"/>
                  <a:gd name="connsiteY8" fmla="*/ 876300 h 982980"/>
                  <a:gd name="connsiteX9" fmla="*/ 2788920 w 3131820"/>
                  <a:gd name="connsiteY9" fmla="*/ 853440 h 982980"/>
                  <a:gd name="connsiteX10" fmla="*/ 2750820 w 3131820"/>
                  <a:gd name="connsiteY10" fmla="*/ 822960 h 982980"/>
                  <a:gd name="connsiteX11" fmla="*/ 2705100 w 3131820"/>
                  <a:gd name="connsiteY11" fmla="*/ 830580 h 982980"/>
                  <a:gd name="connsiteX12" fmla="*/ 2682240 w 3131820"/>
                  <a:gd name="connsiteY12" fmla="*/ 845820 h 982980"/>
                  <a:gd name="connsiteX13" fmla="*/ 2659380 w 3131820"/>
                  <a:gd name="connsiteY13" fmla="*/ 853440 h 982980"/>
                  <a:gd name="connsiteX14" fmla="*/ 2560320 w 3131820"/>
                  <a:gd name="connsiteY14" fmla="*/ 845820 h 982980"/>
                  <a:gd name="connsiteX15" fmla="*/ 2491740 w 3131820"/>
                  <a:gd name="connsiteY15" fmla="*/ 769620 h 982980"/>
                  <a:gd name="connsiteX16" fmla="*/ 2476500 w 3131820"/>
                  <a:gd name="connsiteY16" fmla="*/ 746760 h 982980"/>
                  <a:gd name="connsiteX17" fmla="*/ 2468880 w 3131820"/>
                  <a:gd name="connsiteY17" fmla="*/ 723900 h 982980"/>
                  <a:gd name="connsiteX18" fmla="*/ 2446020 w 3131820"/>
                  <a:gd name="connsiteY18" fmla="*/ 708660 h 982980"/>
                  <a:gd name="connsiteX19" fmla="*/ 2415540 w 3131820"/>
                  <a:gd name="connsiteY19" fmla="*/ 655320 h 982980"/>
                  <a:gd name="connsiteX20" fmla="*/ 2400300 w 3131820"/>
                  <a:gd name="connsiteY20" fmla="*/ 624840 h 982980"/>
                  <a:gd name="connsiteX21" fmla="*/ 2392680 w 3131820"/>
                  <a:gd name="connsiteY21" fmla="*/ 601980 h 982980"/>
                  <a:gd name="connsiteX22" fmla="*/ 2377440 w 3131820"/>
                  <a:gd name="connsiteY22" fmla="*/ 579120 h 982980"/>
                  <a:gd name="connsiteX23" fmla="*/ 2339340 w 3131820"/>
                  <a:gd name="connsiteY23" fmla="*/ 480060 h 982980"/>
                  <a:gd name="connsiteX24" fmla="*/ 2331720 w 3131820"/>
                  <a:gd name="connsiteY24" fmla="*/ 449580 h 982980"/>
                  <a:gd name="connsiteX25" fmla="*/ 2316480 w 3131820"/>
                  <a:gd name="connsiteY25" fmla="*/ 419100 h 982980"/>
                  <a:gd name="connsiteX26" fmla="*/ 2301240 w 3131820"/>
                  <a:gd name="connsiteY26" fmla="*/ 381000 h 982980"/>
                  <a:gd name="connsiteX27" fmla="*/ 2293620 w 3131820"/>
                  <a:gd name="connsiteY27" fmla="*/ 358140 h 982980"/>
                  <a:gd name="connsiteX28" fmla="*/ 2278380 w 3131820"/>
                  <a:gd name="connsiteY28" fmla="*/ 335280 h 982980"/>
                  <a:gd name="connsiteX29" fmla="*/ 2247900 w 3131820"/>
                  <a:gd name="connsiteY29" fmla="*/ 281940 h 982980"/>
                  <a:gd name="connsiteX30" fmla="*/ 2240280 w 3131820"/>
                  <a:gd name="connsiteY30" fmla="*/ 259080 h 982980"/>
                  <a:gd name="connsiteX31" fmla="*/ 2186940 w 3131820"/>
                  <a:gd name="connsiteY31" fmla="*/ 205740 h 982980"/>
                  <a:gd name="connsiteX32" fmla="*/ 2125980 w 3131820"/>
                  <a:gd name="connsiteY32" fmla="*/ 236220 h 982980"/>
                  <a:gd name="connsiteX33" fmla="*/ 2095500 w 3131820"/>
                  <a:gd name="connsiteY33" fmla="*/ 281940 h 982980"/>
                  <a:gd name="connsiteX34" fmla="*/ 2080260 w 3131820"/>
                  <a:gd name="connsiteY34" fmla="*/ 304800 h 982980"/>
                  <a:gd name="connsiteX35" fmla="*/ 2057400 w 3131820"/>
                  <a:gd name="connsiteY35" fmla="*/ 381000 h 982980"/>
                  <a:gd name="connsiteX36" fmla="*/ 2042160 w 3131820"/>
                  <a:gd name="connsiteY36" fmla="*/ 403860 h 982980"/>
                  <a:gd name="connsiteX37" fmla="*/ 2019300 w 3131820"/>
                  <a:gd name="connsiteY37" fmla="*/ 449580 h 982980"/>
                  <a:gd name="connsiteX38" fmla="*/ 1996440 w 3131820"/>
                  <a:gd name="connsiteY38" fmla="*/ 502920 h 982980"/>
                  <a:gd name="connsiteX39" fmla="*/ 1981200 w 3131820"/>
                  <a:gd name="connsiteY39" fmla="*/ 556260 h 982980"/>
                  <a:gd name="connsiteX40" fmla="*/ 1965960 w 3131820"/>
                  <a:gd name="connsiteY40" fmla="*/ 579120 h 982980"/>
                  <a:gd name="connsiteX41" fmla="*/ 1958340 w 3131820"/>
                  <a:gd name="connsiteY41" fmla="*/ 601980 h 982980"/>
                  <a:gd name="connsiteX42" fmla="*/ 1943100 w 3131820"/>
                  <a:gd name="connsiteY42" fmla="*/ 624840 h 982980"/>
                  <a:gd name="connsiteX43" fmla="*/ 1927860 w 3131820"/>
                  <a:gd name="connsiteY43" fmla="*/ 670560 h 982980"/>
                  <a:gd name="connsiteX44" fmla="*/ 1897380 w 3131820"/>
                  <a:gd name="connsiteY44" fmla="*/ 716280 h 982980"/>
                  <a:gd name="connsiteX45" fmla="*/ 1859280 w 3131820"/>
                  <a:gd name="connsiteY45" fmla="*/ 762000 h 982980"/>
                  <a:gd name="connsiteX46" fmla="*/ 1851660 w 3131820"/>
                  <a:gd name="connsiteY46" fmla="*/ 784860 h 982980"/>
                  <a:gd name="connsiteX47" fmla="*/ 1775460 w 3131820"/>
                  <a:gd name="connsiteY47" fmla="*/ 830580 h 982980"/>
                  <a:gd name="connsiteX48" fmla="*/ 1729740 w 3131820"/>
                  <a:gd name="connsiteY48" fmla="*/ 853440 h 982980"/>
                  <a:gd name="connsiteX49" fmla="*/ 1554480 w 3131820"/>
                  <a:gd name="connsiteY49" fmla="*/ 807720 h 982980"/>
                  <a:gd name="connsiteX50" fmla="*/ 1508760 w 3131820"/>
                  <a:gd name="connsiteY50" fmla="*/ 792480 h 982980"/>
                  <a:gd name="connsiteX51" fmla="*/ 1485900 w 3131820"/>
                  <a:gd name="connsiteY51" fmla="*/ 784860 h 982980"/>
                  <a:gd name="connsiteX52" fmla="*/ 1463040 w 3131820"/>
                  <a:gd name="connsiteY52" fmla="*/ 815340 h 982980"/>
                  <a:gd name="connsiteX53" fmla="*/ 1417320 w 3131820"/>
                  <a:gd name="connsiteY53" fmla="*/ 830580 h 982980"/>
                  <a:gd name="connsiteX54" fmla="*/ 1333500 w 3131820"/>
                  <a:gd name="connsiteY54" fmla="*/ 807720 h 982980"/>
                  <a:gd name="connsiteX55" fmla="*/ 1310640 w 3131820"/>
                  <a:gd name="connsiteY55" fmla="*/ 800100 h 982980"/>
                  <a:gd name="connsiteX56" fmla="*/ 1219200 w 3131820"/>
                  <a:gd name="connsiteY56" fmla="*/ 838200 h 982980"/>
                  <a:gd name="connsiteX57" fmla="*/ 1165860 w 3131820"/>
                  <a:gd name="connsiteY57" fmla="*/ 853440 h 982980"/>
                  <a:gd name="connsiteX58" fmla="*/ 1097280 w 3131820"/>
                  <a:gd name="connsiteY58" fmla="*/ 876300 h 982980"/>
                  <a:gd name="connsiteX59" fmla="*/ 967740 w 3131820"/>
                  <a:gd name="connsiteY59" fmla="*/ 883920 h 982980"/>
                  <a:gd name="connsiteX60" fmla="*/ 944880 w 3131820"/>
                  <a:gd name="connsiteY60" fmla="*/ 899160 h 982980"/>
                  <a:gd name="connsiteX61" fmla="*/ 822960 w 3131820"/>
                  <a:gd name="connsiteY61" fmla="*/ 899160 h 982980"/>
                  <a:gd name="connsiteX62" fmla="*/ 777240 w 3131820"/>
                  <a:gd name="connsiteY62" fmla="*/ 815340 h 982980"/>
                  <a:gd name="connsiteX63" fmla="*/ 762000 w 3131820"/>
                  <a:gd name="connsiteY63" fmla="*/ 784860 h 982980"/>
                  <a:gd name="connsiteX64" fmla="*/ 746760 w 3131820"/>
                  <a:gd name="connsiteY64" fmla="*/ 762000 h 982980"/>
                  <a:gd name="connsiteX65" fmla="*/ 739140 w 3131820"/>
                  <a:gd name="connsiteY65" fmla="*/ 739140 h 982980"/>
                  <a:gd name="connsiteX66" fmla="*/ 708660 w 3131820"/>
                  <a:gd name="connsiteY66" fmla="*/ 678180 h 982980"/>
                  <a:gd name="connsiteX67" fmla="*/ 693420 w 3131820"/>
                  <a:gd name="connsiteY67" fmla="*/ 548640 h 982980"/>
                  <a:gd name="connsiteX68" fmla="*/ 678180 w 3131820"/>
                  <a:gd name="connsiteY68" fmla="*/ 373380 h 982980"/>
                  <a:gd name="connsiteX69" fmla="*/ 670560 w 3131820"/>
                  <a:gd name="connsiteY69" fmla="*/ 297180 h 982980"/>
                  <a:gd name="connsiteX70" fmla="*/ 655320 w 3131820"/>
                  <a:gd name="connsiteY70" fmla="*/ 228600 h 982980"/>
                  <a:gd name="connsiteX71" fmla="*/ 640080 w 3131820"/>
                  <a:gd name="connsiteY71" fmla="*/ 160020 h 982980"/>
                  <a:gd name="connsiteX72" fmla="*/ 632460 w 3131820"/>
                  <a:gd name="connsiteY72" fmla="*/ 99060 h 982980"/>
                  <a:gd name="connsiteX73" fmla="*/ 586740 w 3131820"/>
                  <a:gd name="connsiteY73" fmla="*/ 7620 h 982980"/>
                  <a:gd name="connsiteX74" fmla="*/ 563880 w 3131820"/>
                  <a:gd name="connsiteY74" fmla="*/ 0 h 982980"/>
                  <a:gd name="connsiteX75" fmla="*/ 518160 w 3131820"/>
                  <a:gd name="connsiteY75" fmla="*/ 7620 h 982980"/>
                  <a:gd name="connsiteX76" fmla="*/ 495300 w 3131820"/>
                  <a:gd name="connsiteY76" fmla="*/ 60960 h 982980"/>
                  <a:gd name="connsiteX77" fmla="*/ 472440 w 3131820"/>
                  <a:gd name="connsiteY77" fmla="*/ 106680 h 982980"/>
                  <a:gd name="connsiteX78" fmla="*/ 464820 w 3131820"/>
                  <a:gd name="connsiteY78" fmla="*/ 144780 h 982980"/>
                  <a:gd name="connsiteX79" fmla="*/ 449580 w 3131820"/>
                  <a:gd name="connsiteY79" fmla="*/ 190500 h 982980"/>
                  <a:gd name="connsiteX80" fmla="*/ 441960 w 3131820"/>
                  <a:gd name="connsiteY80" fmla="*/ 220980 h 982980"/>
                  <a:gd name="connsiteX81" fmla="*/ 426720 w 3131820"/>
                  <a:gd name="connsiteY81" fmla="*/ 243840 h 982980"/>
                  <a:gd name="connsiteX82" fmla="*/ 411480 w 3131820"/>
                  <a:gd name="connsiteY82" fmla="*/ 274320 h 982980"/>
                  <a:gd name="connsiteX83" fmla="*/ 396240 w 3131820"/>
                  <a:gd name="connsiteY83" fmla="*/ 342900 h 982980"/>
                  <a:gd name="connsiteX84" fmla="*/ 388620 w 3131820"/>
                  <a:gd name="connsiteY84" fmla="*/ 365760 h 982980"/>
                  <a:gd name="connsiteX85" fmla="*/ 373380 w 3131820"/>
                  <a:gd name="connsiteY85" fmla="*/ 388620 h 982980"/>
                  <a:gd name="connsiteX86" fmla="*/ 365760 w 3131820"/>
                  <a:gd name="connsiteY86" fmla="*/ 457200 h 982980"/>
                  <a:gd name="connsiteX87" fmla="*/ 358140 w 3131820"/>
                  <a:gd name="connsiteY87" fmla="*/ 487680 h 982980"/>
                  <a:gd name="connsiteX88" fmla="*/ 350520 w 3131820"/>
                  <a:gd name="connsiteY88" fmla="*/ 541020 h 982980"/>
                  <a:gd name="connsiteX89" fmla="*/ 342900 w 3131820"/>
                  <a:gd name="connsiteY89" fmla="*/ 571500 h 982980"/>
                  <a:gd name="connsiteX90" fmla="*/ 327660 w 3131820"/>
                  <a:gd name="connsiteY90" fmla="*/ 670560 h 982980"/>
                  <a:gd name="connsiteX91" fmla="*/ 304800 w 3131820"/>
                  <a:gd name="connsiteY91" fmla="*/ 716280 h 982980"/>
                  <a:gd name="connsiteX92" fmla="*/ 281940 w 3131820"/>
                  <a:gd name="connsiteY92" fmla="*/ 784860 h 982980"/>
                  <a:gd name="connsiteX93" fmla="*/ 266700 w 3131820"/>
                  <a:gd name="connsiteY93" fmla="*/ 807720 h 982980"/>
                  <a:gd name="connsiteX94" fmla="*/ 259080 w 3131820"/>
                  <a:gd name="connsiteY94" fmla="*/ 830580 h 982980"/>
                  <a:gd name="connsiteX95" fmla="*/ 228600 w 3131820"/>
                  <a:gd name="connsiteY95" fmla="*/ 876300 h 982980"/>
                  <a:gd name="connsiteX96" fmla="*/ 213360 w 3131820"/>
                  <a:gd name="connsiteY96" fmla="*/ 899160 h 982980"/>
                  <a:gd name="connsiteX97" fmla="*/ 190500 w 3131820"/>
                  <a:gd name="connsiteY97" fmla="*/ 906780 h 982980"/>
                  <a:gd name="connsiteX98" fmla="*/ 91440 w 3131820"/>
                  <a:gd name="connsiteY98" fmla="*/ 906780 h 982980"/>
                  <a:gd name="connsiteX99" fmla="*/ 68580 w 3131820"/>
                  <a:gd name="connsiteY99" fmla="*/ 952500 h 982980"/>
                  <a:gd name="connsiteX100" fmla="*/ 45720 w 3131820"/>
                  <a:gd name="connsiteY100" fmla="*/ 967740 h 982980"/>
                  <a:gd name="connsiteX101" fmla="*/ 0 w 3131820"/>
                  <a:gd name="connsiteY101" fmla="*/ 982980 h 9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3131820" h="982980">
                    <a:moveTo>
                      <a:pt x="3131820" y="769620"/>
                    </a:moveTo>
                    <a:cubicBezTo>
                      <a:pt x="3110788" y="832716"/>
                      <a:pt x="3125491" y="801974"/>
                      <a:pt x="3086100" y="861060"/>
                    </a:cubicBezTo>
                    <a:lnTo>
                      <a:pt x="3070860" y="883920"/>
                    </a:lnTo>
                    <a:lnTo>
                      <a:pt x="3055620" y="906780"/>
                    </a:lnTo>
                    <a:cubicBezTo>
                      <a:pt x="3051555" y="905764"/>
                      <a:pt x="3008839" y="895913"/>
                      <a:pt x="3002280" y="891540"/>
                    </a:cubicBezTo>
                    <a:cubicBezTo>
                      <a:pt x="2945201" y="853487"/>
                      <a:pt x="3010915" y="879178"/>
                      <a:pt x="2956560" y="861060"/>
                    </a:cubicBezTo>
                    <a:cubicBezTo>
                      <a:pt x="2950997" y="857351"/>
                      <a:pt x="2921356" y="834695"/>
                      <a:pt x="2910840" y="838200"/>
                    </a:cubicBezTo>
                    <a:cubicBezTo>
                      <a:pt x="2893464" y="843992"/>
                      <a:pt x="2882496" y="862888"/>
                      <a:pt x="2865120" y="868680"/>
                    </a:cubicBezTo>
                    <a:lnTo>
                      <a:pt x="2842260" y="876300"/>
                    </a:lnTo>
                    <a:cubicBezTo>
                      <a:pt x="2818942" y="870471"/>
                      <a:pt x="2806461" y="870981"/>
                      <a:pt x="2788920" y="853440"/>
                    </a:cubicBezTo>
                    <a:cubicBezTo>
                      <a:pt x="2754453" y="818973"/>
                      <a:pt x="2795324" y="837795"/>
                      <a:pt x="2750820" y="822960"/>
                    </a:cubicBezTo>
                    <a:cubicBezTo>
                      <a:pt x="2735580" y="825500"/>
                      <a:pt x="2719757" y="825694"/>
                      <a:pt x="2705100" y="830580"/>
                    </a:cubicBezTo>
                    <a:cubicBezTo>
                      <a:pt x="2696412" y="833476"/>
                      <a:pt x="2690431" y="841724"/>
                      <a:pt x="2682240" y="845820"/>
                    </a:cubicBezTo>
                    <a:cubicBezTo>
                      <a:pt x="2675056" y="849412"/>
                      <a:pt x="2667000" y="850900"/>
                      <a:pt x="2659380" y="853440"/>
                    </a:cubicBezTo>
                    <a:cubicBezTo>
                      <a:pt x="2626360" y="850900"/>
                      <a:pt x="2591396" y="857269"/>
                      <a:pt x="2560320" y="845820"/>
                    </a:cubicBezTo>
                    <a:cubicBezTo>
                      <a:pt x="2543035" y="839452"/>
                      <a:pt x="2505484" y="788862"/>
                      <a:pt x="2491740" y="769620"/>
                    </a:cubicBezTo>
                    <a:cubicBezTo>
                      <a:pt x="2486417" y="762168"/>
                      <a:pt x="2480596" y="754951"/>
                      <a:pt x="2476500" y="746760"/>
                    </a:cubicBezTo>
                    <a:cubicBezTo>
                      <a:pt x="2472908" y="739576"/>
                      <a:pt x="2473898" y="730172"/>
                      <a:pt x="2468880" y="723900"/>
                    </a:cubicBezTo>
                    <a:cubicBezTo>
                      <a:pt x="2463159" y="716749"/>
                      <a:pt x="2453640" y="713740"/>
                      <a:pt x="2446020" y="708660"/>
                    </a:cubicBezTo>
                    <a:cubicBezTo>
                      <a:pt x="2399966" y="616552"/>
                      <a:pt x="2458622" y="730713"/>
                      <a:pt x="2415540" y="655320"/>
                    </a:cubicBezTo>
                    <a:cubicBezTo>
                      <a:pt x="2409904" y="645457"/>
                      <a:pt x="2404775" y="635281"/>
                      <a:pt x="2400300" y="624840"/>
                    </a:cubicBezTo>
                    <a:cubicBezTo>
                      <a:pt x="2397136" y="617457"/>
                      <a:pt x="2396272" y="609164"/>
                      <a:pt x="2392680" y="601980"/>
                    </a:cubicBezTo>
                    <a:cubicBezTo>
                      <a:pt x="2388584" y="593789"/>
                      <a:pt x="2382520" y="586740"/>
                      <a:pt x="2377440" y="579120"/>
                    </a:cubicBezTo>
                    <a:cubicBezTo>
                      <a:pt x="2365365" y="518743"/>
                      <a:pt x="2375612" y="552604"/>
                      <a:pt x="2339340" y="480060"/>
                    </a:cubicBezTo>
                    <a:cubicBezTo>
                      <a:pt x="2334656" y="470693"/>
                      <a:pt x="2335397" y="459386"/>
                      <a:pt x="2331720" y="449580"/>
                    </a:cubicBezTo>
                    <a:cubicBezTo>
                      <a:pt x="2327732" y="438944"/>
                      <a:pt x="2321093" y="429480"/>
                      <a:pt x="2316480" y="419100"/>
                    </a:cubicBezTo>
                    <a:cubicBezTo>
                      <a:pt x="2310925" y="406601"/>
                      <a:pt x="2306043" y="393807"/>
                      <a:pt x="2301240" y="381000"/>
                    </a:cubicBezTo>
                    <a:cubicBezTo>
                      <a:pt x="2298420" y="373479"/>
                      <a:pt x="2297212" y="365324"/>
                      <a:pt x="2293620" y="358140"/>
                    </a:cubicBezTo>
                    <a:cubicBezTo>
                      <a:pt x="2289524" y="349949"/>
                      <a:pt x="2283460" y="342900"/>
                      <a:pt x="2278380" y="335280"/>
                    </a:cubicBezTo>
                    <a:cubicBezTo>
                      <a:pt x="2262264" y="270815"/>
                      <a:pt x="2284218" y="336418"/>
                      <a:pt x="2247900" y="281940"/>
                    </a:cubicBezTo>
                    <a:cubicBezTo>
                      <a:pt x="2243445" y="275257"/>
                      <a:pt x="2244181" y="266101"/>
                      <a:pt x="2240280" y="259080"/>
                    </a:cubicBezTo>
                    <a:cubicBezTo>
                      <a:pt x="2212490" y="209059"/>
                      <a:pt x="2224043" y="218108"/>
                      <a:pt x="2186940" y="205740"/>
                    </a:cubicBezTo>
                    <a:cubicBezTo>
                      <a:pt x="2148400" y="213448"/>
                      <a:pt x="2149572" y="205887"/>
                      <a:pt x="2125980" y="236220"/>
                    </a:cubicBezTo>
                    <a:cubicBezTo>
                      <a:pt x="2114735" y="250678"/>
                      <a:pt x="2105660" y="266700"/>
                      <a:pt x="2095500" y="281940"/>
                    </a:cubicBezTo>
                    <a:lnTo>
                      <a:pt x="2080260" y="304800"/>
                    </a:lnTo>
                    <a:cubicBezTo>
                      <a:pt x="2076000" y="321838"/>
                      <a:pt x="2064821" y="369869"/>
                      <a:pt x="2057400" y="381000"/>
                    </a:cubicBezTo>
                    <a:cubicBezTo>
                      <a:pt x="2052320" y="388620"/>
                      <a:pt x="2046256" y="395669"/>
                      <a:pt x="2042160" y="403860"/>
                    </a:cubicBezTo>
                    <a:cubicBezTo>
                      <a:pt x="2010612" y="466956"/>
                      <a:pt x="2062976" y="384066"/>
                      <a:pt x="2019300" y="449580"/>
                    </a:cubicBezTo>
                    <a:cubicBezTo>
                      <a:pt x="1997423" y="537086"/>
                      <a:pt x="2028014" y="429248"/>
                      <a:pt x="1996440" y="502920"/>
                    </a:cubicBezTo>
                    <a:cubicBezTo>
                      <a:pt x="1981791" y="537100"/>
                      <a:pt x="1996028" y="526603"/>
                      <a:pt x="1981200" y="556260"/>
                    </a:cubicBezTo>
                    <a:cubicBezTo>
                      <a:pt x="1977104" y="564451"/>
                      <a:pt x="1970056" y="570929"/>
                      <a:pt x="1965960" y="579120"/>
                    </a:cubicBezTo>
                    <a:cubicBezTo>
                      <a:pt x="1962368" y="586304"/>
                      <a:pt x="1961932" y="594796"/>
                      <a:pt x="1958340" y="601980"/>
                    </a:cubicBezTo>
                    <a:cubicBezTo>
                      <a:pt x="1954244" y="610171"/>
                      <a:pt x="1946819" y="616471"/>
                      <a:pt x="1943100" y="624840"/>
                    </a:cubicBezTo>
                    <a:cubicBezTo>
                      <a:pt x="1936576" y="639520"/>
                      <a:pt x="1932940" y="655320"/>
                      <a:pt x="1927860" y="670560"/>
                    </a:cubicBezTo>
                    <a:cubicBezTo>
                      <a:pt x="1922068" y="687936"/>
                      <a:pt x="1907540" y="701040"/>
                      <a:pt x="1897380" y="716280"/>
                    </a:cubicBezTo>
                    <a:cubicBezTo>
                      <a:pt x="1876162" y="748106"/>
                      <a:pt x="1888616" y="732664"/>
                      <a:pt x="1859280" y="762000"/>
                    </a:cubicBezTo>
                    <a:cubicBezTo>
                      <a:pt x="1856740" y="769620"/>
                      <a:pt x="1857340" y="779180"/>
                      <a:pt x="1851660" y="784860"/>
                    </a:cubicBezTo>
                    <a:cubicBezTo>
                      <a:pt x="1826806" y="809714"/>
                      <a:pt x="1803521" y="814545"/>
                      <a:pt x="1775460" y="830580"/>
                    </a:cubicBezTo>
                    <a:cubicBezTo>
                      <a:pt x="1734100" y="854215"/>
                      <a:pt x="1771653" y="839469"/>
                      <a:pt x="1729740" y="853440"/>
                    </a:cubicBezTo>
                    <a:cubicBezTo>
                      <a:pt x="1582009" y="836060"/>
                      <a:pt x="1636376" y="862317"/>
                      <a:pt x="1554480" y="807720"/>
                    </a:cubicBezTo>
                    <a:cubicBezTo>
                      <a:pt x="1541114" y="798809"/>
                      <a:pt x="1524000" y="797560"/>
                      <a:pt x="1508760" y="792480"/>
                    </a:cubicBezTo>
                    <a:lnTo>
                      <a:pt x="1485900" y="784860"/>
                    </a:lnTo>
                    <a:cubicBezTo>
                      <a:pt x="1478280" y="795020"/>
                      <a:pt x="1473607" y="808295"/>
                      <a:pt x="1463040" y="815340"/>
                    </a:cubicBezTo>
                    <a:cubicBezTo>
                      <a:pt x="1449674" y="824251"/>
                      <a:pt x="1417320" y="830580"/>
                      <a:pt x="1417320" y="830580"/>
                    </a:cubicBezTo>
                    <a:cubicBezTo>
                      <a:pt x="1363468" y="819810"/>
                      <a:pt x="1391507" y="827056"/>
                      <a:pt x="1333500" y="807720"/>
                    </a:cubicBezTo>
                    <a:lnTo>
                      <a:pt x="1310640" y="800100"/>
                    </a:lnTo>
                    <a:cubicBezTo>
                      <a:pt x="1246853" y="810731"/>
                      <a:pt x="1277775" y="799150"/>
                      <a:pt x="1219200" y="838200"/>
                    </a:cubicBezTo>
                    <a:cubicBezTo>
                      <a:pt x="1212216" y="842856"/>
                      <a:pt x="1170479" y="852054"/>
                      <a:pt x="1165860" y="853440"/>
                    </a:cubicBezTo>
                    <a:cubicBezTo>
                      <a:pt x="1142780" y="860364"/>
                      <a:pt x="1120140" y="868680"/>
                      <a:pt x="1097280" y="876300"/>
                    </a:cubicBezTo>
                    <a:cubicBezTo>
                      <a:pt x="1056245" y="889978"/>
                      <a:pt x="1010920" y="881380"/>
                      <a:pt x="967740" y="883920"/>
                    </a:cubicBezTo>
                    <a:cubicBezTo>
                      <a:pt x="960120" y="889000"/>
                      <a:pt x="953652" y="896528"/>
                      <a:pt x="944880" y="899160"/>
                    </a:cubicBezTo>
                    <a:cubicBezTo>
                      <a:pt x="897863" y="913265"/>
                      <a:pt x="872135" y="904624"/>
                      <a:pt x="822960" y="899160"/>
                    </a:cubicBezTo>
                    <a:cubicBezTo>
                      <a:pt x="795118" y="857397"/>
                      <a:pt x="811816" y="884491"/>
                      <a:pt x="777240" y="815340"/>
                    </a:cubicBezTo>
                    <a:cubicBezTo>
                      <a:pt x="772160" y="805180"/>
                      <a:pt x="768301" y="794311"/>
                      <a:pt x="762000" y="784860"/>
                    </a:cubicBezTo>
                    <a:cubicBezTo>
                      <a:pt x="756920" y="777240"/>
                      <a:pt x="750856" y="770191"/>
                      <a:pt x="746760" y="762000"/>
                    </a:cubicBezTo>
                    <a:cubicBezTo>
                      <a:pt x="743168" y="754816"/>
                      <a:pt x="742464" y="746452"/>
                      <a:pt x="739140" y="739140"/>
                    </a:cubicBezTo>
                    <a:cubicBezTo>
                      <a:pt x="729739" y="718458"/>
                      <a:pt x="708660" y="678180"/>
                      <a:pt x="708660" y="678180"/>
                    </a:cubicBezTo>
                    <a:cubicBezTo>
                      <a:pt x="705519" y="653048"/>
                      <a:pt x="695067" y="571697"/>
                      <a:pt x="693420" y="548640"/>
                    </a:cubicBezTo>
                    <a:cubicBezTo>
                      <a:pt x="681164" y="377061"/>
                      <a:pt x="698406" y="454285"/>
                      <a:pt x="678180" y="373380"/>
                    </a:cubicBezTo>
                    <a:cubicBezTo>
                      <a:pt x="675640" y="347980"/>
                      <a:pt x="673934" y="322483"/>
                      <a:pt x="670560" y="297180"/>
                    </a:cubicBezTo>
                    <a:cubicBezTo>
                      <a:pt x="665237" y="257255"/>
                      <a:pt x="662563" y="264817"/>
                      <a:pt x="655320" y="228600"/>
                    </a:cubicBezTo>
                    <a:cubicBezTo>
                      <a:pt x="641909" y="161546"/>
                      <a:pt x="654910" y="204509"/>
                      <a:pt x="640080" y="160020"/>
                    </a:cubicBezTo>
                    <a:cubicBezTo>
                      <a:pt x="637540" y="139700"/>
                      <a:pt x="636751" y="119084"/>
                      <a:pt x="632460" y="99060"/>
                    </a:cubicBezTo>
                    <a:cubicBezTo>
                      <a:pt x="622497" y="52568"/>
                      <a:pt x="613510" y="47775"/>
                      <a:pt x="586740" y="7620"/>
                    </a:cubicBezTo>
                    <a:cubicBezTo>
                      <a:pt x="582285" y="937"/>
                      <a:pt x="571500" y="2540"/>
                      <a:pt x="563880" y="0"/>
                    </a:cubicBezTo>
                    <a:cubicBezTo>
                      <a:pt x="548640" y="2540"/>
                      <a:pt x="531979" y="710"/>
                      <a:pt x="518160" y="7620"/>
                    </a:cubicBezTo>
                    <a:cubicBezTo>
                      <a:pt x="500769" y="16316"/>
                      <a:pt x="500958" y="47757"/>
                      <a:pt x="495300" y="60960"/>
                    </a:cubicBezTo>
                    <a:cubicBezTo>
                      <a:pt x="472951" y="113108"/>
                      <a:pt x="485283" y="55306"/>
                      <a:pt x="472440" y="106680"/>
                    </a:cubicBezTo>
                    <a:cubicBezTo>
                      <a:pt x="469299" y="119245"/>
                      <a:pt x="468228" y="132285"/>
                      <a:pt x="464820" y="144780"/>
                    </a:cubicBezTo>
                    <a:cubicBezTo>
                      <a:pt x="460593" y="160278"/>
                      <a:pt x="453476" y="174915"/>
                      <a:pt x="449580" y="190500"/>
                    </a:cubicBezTo>
                    <a:cubicBezTo>
                      <a:pt x="447040" y="200660"/>
                      <a:pt x="446085" y="211354"/>
                      <a:pt x="441960" y="220980"/>
                    </a:cubicBezTo>
                    <a:cubicBezTo>
                      <a:pt x="438352" y="229398"/>
                      <a:pt x="431264" y="235889"/>
                      <a:pt x="426720" y="243840"/>
                    </a:cubicBezTo>
                    <a:cubicBezTo>
                      <a:pt x="421084" y="253703"/>
                      <a:pt x="416560" y="264160"/>
                      <a:pt x="411480" y="274320"/>
                    </a:cubicBezTo>
                    <a:cubicBezTo>
                      <a:pt x="406242" y="300509"/>
                      <a:pt x="403414" y="317791"/>
                      <a:pt x="396240" y="342900"/>
                    </a:cubicBezTo>
                    <a:cubicBezTo>
                      <a:pt x="394033" y="350623"/>
                      <a:pt x="392212" y="358576"/>
                      <a:pt x="388620" y="365760"/>
                    </a:cubicBezTo>
                    <a:cubicBezTo>
                      <a:pt x="384524" y="373951"/>
                      <a:pt x="378460" y="381000"/>
                      <a:pt x="373380" y="388620"/>
                    </a:cubicBezTo>
                    <a:cubicBezTo>
                      <a:pt x="370840" y="411480"/>
                      <a:pt x="369257" y="434467"/>
                      <a:pt x="365760" y="457200"/>
                    </a:cubicBezTo>
                    <a:cubicBezTo>
                      <a:pt x="364168" y="467551"/>
                      <a:pt x="360013" y="477376"/>
                      <a:pt x="358140" y="487680"/>
                    </a:cubicBezTo>
                    <a:cubicBezTo>
                      <a:pt x="354927" y="505351"/>
                      <a:pt x="353733" y="523349"/>
                      <a:pt x="350520" y="541020"/>
                    </a:cubicBezTo>
                    <a:cubicBezTo>
                      <a:pt x="348647" y="551324"/>
                      <a:pt x="344622" y="561170"/>
                      <a:pt x="342900" y="571500"/>
                    </a:cubicBezTo>
                    <a:cubicBezTo>
                      <a:pt x="333646" y="627022"/>
                      <a:pt x="339313" y="623947"/>
                      <a:pt x="327660" y="670560"/>
                    </a:cubicBezTo>
                    <a:cubicBezTo>
                      <a:pt x="315750" y="718200"/>
                      <a:pt x="326085" y="668389"/>
                      <a:pt x="304800" y="716280"/>
                    </a:cubicBezTo>
                    <a:lnTo>
                      <a:pt x="281940" y="784860"/>
                    </a:lnTo>
                    <a:cubicBezTo>
                      <a:pt x="279044" y="793548"/>
                      <a:pt x="270796" y="799529"/>
                      <a:pt x="266700" y="807720"/>
                    </a:cubicBezTo>
                    <a:cubicBezTo>
                      <a:pt x="263108" y="814904"/>
                      <a:pt x="262981" y="823559"/>
                      <a:pt x="259080" y="830580"/>
                    </a:cubicBezTo>
                    <a:cubicBezTo>
                      <a:pt x="250185" y="846591"/>
                      <a:pt x="238760" y="861060"/>
                      <a:pt x="228600" y="876300"/>
                    </a:cubicBezTo>
                    <a:cubicBezTo>
                      <a:pt x="223520" y="883920"/>
                      <a:pt x="222048" y="896264"/>
                      <a:pt x="213360" y="899160"/>
                    </a:cubicBezTo>
                    <a:lnTo>
                      <a:pt x="190500" y="906780"/>
                    </a:lnTo>
                    <a:cubicBezTo>
                      <a:pt x="173627" y="904905"/>
                      <a:pt x="115951" y="890439"/>
                      <a:pt x="91440" y="906780"/>
                    </a:cubicBezTo>
                    <a:cubicBezTo>
                      <a:pt x="63910" y="925133"/>
                      <a:pt x="85967" y="930766"/>
                      <a:pt x="68580" y="952500"/>
                    </a:cubicBezTo>
                    <a:cubicBezTo>
                      <a:pt x="62859" y="959651"/>
                      <a:pt x="54089" y="964021"/>
                      <a:pt x="45720" y="967740"/>
                    </a:cubicBezTo>
                    <a:cubicBezTo>
                      <a:pt x="31040" y="974264"/>
                      <a:pt x="0" y="982980"/>
                      <a:pt x="0" y="982980"/>
                    </a:cubicBezTo>
                  </a:path>
                </a:pathLst>
              </a:cu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>
                <a:off x="4760268" y="1525514"/>
                <a:ext cx="3339866" cy="1317752"/>
              </a:xfrm>
              <a:custGeom>
                <a:avLst/>
                <a:gdLst>
                  <a:gd name="connsiteX0" fmla="*/ 3131820 w 3131820"/>
                  <a:gd name="connsiteY0" fmla="*/ 769620 h 982980"/>
                  <a:gd name="connsiteX1" fmla="*/ 3086100 w 3131820"/>
                  <a:gd name="connsiteY1" fmla="*/ 861060 h 982980"/>
                  <a:gd name="connsiteX2" fmla="*/ 3070860 w 3131820"/>
                  <a:gd name="connsiteY2" fmla="*/ 883920 h 982980"/>
                  <a:gd name="connsiteX3" fmla="*/ 3055620 w 3131820"/>
                  <a:gd name="connsiteY3" fmla="*/ 906780 h 982980"/>
                  <a:gd name="connsiteX4" fmla="*/ 3002280 w 3131820"/>
                  <a:gd name="connsiteY4" fmla="*/ 891540 h 982980"/>
                  <a:gd name="connsiteX5" fmla="*/ 2956560 w 3131820"/>
                  <a:gd name="connsiteY5" fmla="*/ 861060 h 982980"/>
                  <a:gd name="connsiteX6" fmla="*/ 2910840 w 3131820"/>
                  <a:gd name="connsiteY6" fmla="*/ 838200 h 982980"/>
                  <a:gd name="connsiteX7" fmla="*/ 2865120 w 3131820"/>
                  <a:gd name="connsiteY7" fmla="*/ 868680 h 982980"/>
                  <a:gd name="connsiteX8" fmla="*/ 2842260 w 3131820"/>
                  <a:gd name="connsiteY8" fmla="*/ 876300 h 982980"/>
                  <a:gd name="connsiteX9" fmla="*/ 2788920 w 3131820"/>
                  <a:gd name="connsiteY9" fmla="*/ 853440 h 982980"/>
                  <a:gd name="connsiteX10" fmla="*/ 2750820 w 3131820"/>
                  <a:gd name="connsiteY10" fmla="*/ 822960 h 982980"/>
                  <a:gd name="connsiteX11" fmla="*/ 2705100 w 3131820"/>
                  <a:gd name="connsiteY11" fmla="*/ 830580 h 982980"/>
                  <a:gd name="connsiteX12" fmla="*/ 2682240 w 3131820"/>
                  <a:gd name="connsiteY12" fmla="*/ 845820 h 982980"/>
                  <a:gd name="connsiteX13" fmla="*/ 2659380 w 3131820"/>
                  <a:gd name="connsiteY13" fmla="*/ 853440 h 982980"/>
                  <a:gd name="connsiteX14" fmla="*/ 2560320 w 3131820"/>
                  <a:gd name="connsiteY14" fmla="*/ 845820 h 982980"/>
                  <a:gd name="connsiteX15" fmla="*/ 2491740 w 3131820"/>
                  <a:gd name="connsiteY15" fmla="*/ 769620 h 982980"/>
                  <a:gd name="connsiteX16" fmla="*/ 2476500 w 3131820"/>
                  <a:gd name="connsiteY16" fmla="*/ 746760 h 982980"/>
                  <a:gd name="connsiteX17" fmla="*/ 2468880 w 3131820"/>
                  <a:gd name="connsiteY17" fmla="*/ 723900 h 982980"/>
                  <a:gd name="connsiteX18" fmla="*/ 2446020 w 3131820"/>
                  <a:gd name="connsiteY18" fmla="*/ 708660 h 982980"/>
                  <a:gd name="connsiteX19" fmla="*/ 2415540 w 3131820"/>
                  <a:gd name="connsiteY19" fmla="*/ 655320 h 982980"/>
                  <a:gd name="connsiteX20" fmla="*/ 2400300 w 3131820"/>
                  <a:gd name="connsiteY20" fmla="*/ 624840 h 982980"/>
                  <a:gd name="connsiteX21" fmla="*/ 2392680 w 3131820"/>
                  <a:gd name="connsiteY21" fmla="*/ 601980 h 982980"/>
                  <a:gd name="connsiteX22" fmla="*/ 2377440 w 3131820"/>
                  <a:gd name="connsiteY22" fmla="*/ 579120 h 982980"/>
                  <a:gd name="connsiteX23" fmla="*/ 2339340 w 3131820"/>
                  <a:gd name="connsiteY23" fmla="*/ 480060 h 982980"/>
                  <a:gd name="connsiteX24" fmla="*/ 2331720 w 3131820"/>
                  <a:gd name="connsiteY24" fmla="*/ 449580 h 982980"/>
                  <a:gd name="connsiteX25" fmla="*/ 2316480 w 3131820"/>
                  <a:gd name="connsiteY25" fmla="*/ 419100 h 982980"/>
                  <a:gd name="connsiteX26" fmla="*/ 2301240 w 3131820"/>
                  <a:gd name="connsiteY26" fmla="*/ 381000 h 982980"/>
                  <a:gd name="connsiteX27" fmla="*/ 2293620 w 3131820"/>
                  <a:gd name="connsiteY27" fmla="*/ 358140 h 982980"/>
                  <a:gd name="connsiteX28" fmla="*/ 2278380 w 3131820"/>
                  <a:gd name="connsiteY28" fmla="*/ 335280 h 982980"/>
                  <a:gd name="connsiteX29" fmla="*/ 2247900 w 3131820"/>
                  <a:gd name="connsiteY29" fmla="*/ 281940 h 982980"/>
                  <a:gd name="connsiteX30" fmla="*/ 2240280 w 3131820"/>
                  <a:gd name="connsiteY30" fmla="*/ 259080 h 982980"/>
                  <a:gd name="connsiteX31" fmla="*/ 2186940 w 3131820"/>
                  <a:gd name="connsiteY31" fmla="*/ 205740 h 982980"/>
                  <a:gd name="connsiteX32" fmla="*/ 2125980 w 3131820"/>
                  <a:gd name="connsiteY32" fmla="*/ 236220 h 982980"/>
                  <a:gd name="connsiteX33" fmla="*/ 2095500 w 3131820"/>
                  <a:gd name="connsiteY33" fmla="*/ 281940 h 982980"/>
                  <a:gd name="connsiteX34" fmla="*/ 2080260 w 3131820"/>
                  <a:gd name="connsiteY34" fmla="*/ 304800 h 982980"/>
                  <a:gd name="connsiteX35" fmla="*/ 2057400 w 3131820"/>
                  <a:gd name="connsiteY35" fmla="*/ 381000 h 982980"/>
                  <a:gd name="connsiteX36" fmla="*/ 2042160 w 3131820"/>
                  <a:gd name="connsiteY36" fmla="*/ 403860 h 982980"/>
                  <a:gd name="connsiteX37" fmla="*/ 2019300 w 3131820"/>
                  <a:gd name="connsiteY37" fmla="*/ 449580 h 982980"/>
                  <a:gd name="connsiteX38" fmla="*/ 1996440 w 3131820"/>
                  <a:gd name="connsiteY38" fmla="*/ 502920 h 982980"/>
                  <a:gd name="connsiteX39" fmla="*/ 1981200 w 3131820"/>
                  <a:gd name="connsiteY39" fmla="*/ 556260 h 982980"/>
                  <a:gd name="connsiteX40" fmla="*/ 1965960 w 3131820"/>
                  <a:gd name="connsiteY40" fmla="*/ 579120 h 982980"/>
                  <a:gd name="connsiteX41" fmla="*/ 1958340 w 3131820"/>
                  <a:gd name="connsiteY41" fmla="*/ 601980 h 982980"/>
                  <a:gd name="connsiteX42" fmla="*/ 1943100 w 3131820"/>
                  <a:gd name="connsiteY42" fmla="*/ 624840 h 982980"/>
                  <a:gd name="connsiteX43" fmla="*/ 1927860 w 3131820"/>
                  <a:gd name="connsiteY43" fmla="*/ 670560 h 982980"/>
                  <a:gd name="connsiteX44" fmla="*/ 1897380 w 3131820"/>
                  <a:gd name="connsiteY44" fmla="*/ 716280 h 982980"/>
                  <a:gd name="connsiteX45" fmla="*/ 1859280 w 3131820"/>
                  <a:gd name="connsiteY45" fmla="*/ 762000 h 982980"/>
                  <a:gd name="connsiteX46" fmla="*/ 1851660 w 3131820"/>
                  <a:gd name="connsiteY46" fmla="*/ 784860 h 982980"/>
                  <a:gd name="connsiteX47" fmla="*/ 1775460 w 3131820"/>
                  <a:gd name="connsiteY47" fmla="*/ 830580 h 982980"/>
                  <a:gd name="connsiteX48" fmla="*/ 1729740 w 3131820"/>
                  <a:gd name="connsiteY48" fmla="*/ 853440 h 982980"/>
                  <a:gd name="connsiteX49" fmla="*/ 1554480 w 3131820"/>
                  <a:gd name="connsiteY49" fmla="*/ 807720 h 982980"/>
                  <a:gd name="connsiteX50" fmla="*/ 1508760 w 3131820"/>
                  <a:gd name="connsiteY50" fmla="*/ 792480 h 982980"/>
                  <a:gd name="connsiteX51" fmla="*/ 1485900 w 3131820"/>
                  <a:gd name="connsiteY51" fmla="*/ 784860 h 982980"/>
                  <a:gd name="connsiteX52" fmla="*/ 1463040 w 3131820"/>
                  <a:gd name="connsiteY52" fmla="*/ 815340 h 982980"/>
                  <a:gd name="connsiteX53" fmla="*/ 1417320 w 3131820"/>
                  <a:gd name="connsiteY53" fmla="*/ 830580 h 982980"/>
                  <a:gd name="connsiteX54" fmla="*/ 1333500 w 3131820"/>
                  <a:gd name="connsiteY54" fmla="*/ 807720 h 982980"/>
                  <a:gd name="connsiteX55" fmla="*/ 1310640 w 3131820"/>
                  <a:gd name="connsiteY55" fmla="*/ 800100 h 982980"/>
                  <a:gd name="connsiteX56" fmla="*/ 1219200 w 3131820"/>
                  <a:gd name="connsiteY56" fmla="*/ 838200 h 982980"/>
                  <a:gd name="connsiteX57" fmla="*/ 1165860 w 3131820"/>
                  <a:gd name="connsiteY57" fmla="*/ 853440 h 982980"/>
                  <a:gd name="connsiteX58" fmla="*/ 1097280 w 3131820"/>
                  <a:gd name="connsiteY58" fmla="*/ 876300 h 982980"/>
                  <a:gd name="connsiteX59" fmla="*/ 967740 w 3131820"/>
                  <a:gd name="connsiteY59" fmla="*/ 883920 h 982980"/>
                  <a:gd name="connsiteX60" fmla="*/ 944880 w 3131820"/>
                  <a:gd name="connsiteY60" fmla="*/ 899160 h 982980"/>
                  <a:gd name="connsiteX61" fmla="*/ 822960 w 3131820"/>
                  <a:gd name="connsiteY61" fmla="*/ 899160 h 982980"/>
                  <a:gd name="connsiteX62" fmla="*/ 777240 w 3131820"/>
                  <a:gd name="connsiteY62" fmla="*/ 815340 h 982980"/>
                  <a:gd name="connsiteX63" fmla="*/ 762000 w 3131820"/>
                  <a:gd name="connsiteY63" fmla="*/ 784860 h 982980"/>
                  <a:gd name="connsiteX64" fmla="*/ 746760 w 3131820"/>
                  <a:gd name="connsiteY64" fmla="*/ 762000 h 982980"/>
                  <a:gd name="connsiteX65" fmla="*/ 739140 w 3131820"/>
                  <a:gd name="connsiteY65" fmla="*/ 739140 h 982980"/>
                  <a:gd name="connsiteX66" fmla="*/ 708660 w 3131820"/>
                  <a:gd name="connsiteY66" fmla="*/ 678180 h 982980"/>
                  <a:gd name="connsiteX67" fmla="*/ 693420 w 3131820"/>
                  <a:gd name="connsiteY67" fmla="*/ 548640 h 982980"/>
                  <a:gd name="connsiteX68" fmla="*/ 678180 w 3131820"/>
                  <a:gd name="connsiteY68" fmla="*/ 373380 h 982980"/>
                  <a:gd name="connsiteX69" fmla="*/ 670560 w 3131820"/>
                  <a:gd name="connsiteY69" fmla="*/ 297180 h 982980"/>
                  <a:gd name="connsiteX70" fmla="*/ 655320 w 3131820"/>
                  <a:gd name="connsiteY70" fmla="*/ 228600 h 982980"/>
                  <a:gd name="connsiteX71" fmla="*/ 640080 w 3131820"/>
                  <a:gd name="connsiteY71" fmla="*/ 160020 h 982980"/>
                  <a:gd name="connsiteX72" fmla="*/ 632460 w 3131820"/>
                  <a:gd name="connsiteY72" fmla="*/ 99060 h 982980"/>
                  <a:gd name="connsiteX73" fmla="*/ 586740 w 3131820"/>
                  <a:gd name="connsiteY73" fmla="*/ 7620 h 982980"/>
                  <a:gd name="connsiteX74" fmla="*/ 563880 w 3131820"/>
                  <a:gd name="connsiteY74" fmla="*/ 0 h 982980"/>
                  <a:gd name="connsiteX75" fmla="*/ 518160 w 3131820"/>
                  <a:gd name="connsiteY75" fmla="*/ 7620 h 982980"/>
                  <a:gd name="connsiteX76" fmla="*/ 495300 w 3131820"/>
                  <a:gd name="connsiteY76" fmla="*/ 60960 h 982980"/>
                  <a:gd name="connsiteX77" fmla="*/ 472440 w 3131820"/>
                  <a:gd name="connsiteY77" fmla="*/ 106680 h 982980"/>
                  <a:gd name="connsiteX78" fmla="*/ 464820 w 3131820"/>
                  <a:gd name="connsiteY78" fmla="*/ 144780 h 982980"/>
                  <a:gd name="connsiteX79" fmla="*/ 449580 w 3131820"/>
                  <a:gd name="connsiteY79" fmla="*/ 190500 h 982980"/>
                  <a:gd name="connsiteX80" fmla="*/ 441960 w 3131820"/>
                  <a:gd name="connsiteY80" fmla="*/ 220980 h 982980"/>
                  <a:gd name="connsiteX81" fmla="*/ 426720 w 3131820"/>
                  <a:gd name="connsiteY81" fmla="*/ 243840 h 982980"/>
                  <a:gd name="connsiteX82" fmla="*/ 411480 w 3131820"/>
                  <a:gd name="connsiteY82" fmla="*/ 274320 h 982980"/>
                  <a:gd name="connsiteX83" fmla="*/ 396240 w 3131820"/>
                  <a:gd name="connsiteY83" fmla="*/ 342900 h 982980"/>
                  <a:gd name="connsiteX84" fmla="*/ 388620 w 3131820"/>
                  <a:gd name="connsiteY84" fmla="*/ 365760 h 982980"/>
                  <a:gd name="connsiteX85" fmla="*/ 373380 w 3131820"/>
                  <a:gd name="connsiteY85" fmla="*/ 388620 h 982980"/>
                  <a:gd name="connsiteX86" fmla="*/ 365760 w 3131820"/>
                  <a:gd name="connsiteY86" fmla="*/ 457200 h 982980"/>
                  <a:gd name="connsiteX87" fmla="*/ 358140 w 3131820"/>
                  <a:gd name="connsiteY87" fmla="*/ 487680 h 982980"/>
                  <a:gd name="connsiteX88" fmla="*/ 350520 w 3131820"/>
                  <a:gd name="connsiteY88" fmla="*/ 541020 h 982980"/>
                  <a:gd name="connsiteX89" fmla="*/ 342900 w 3131820"/>
                  <a:gd name="connsiteY89" fmla="*/ 571500 h 982980"/>
                  <a:gd name="connsiteX90" fmla="*/ 327660 w 3131820"/>
                  <a:gd name="connsiteY90" fmla="*/ 670560 h 982980"/>
                  <a:gd name="connsiteX91" fmla="*/ 304800 w 3131820"/>
                  <a:gd name="connsiteY91" fmla="*/ 716280 h 982980"/>
                  <a:gd name="connsiteX92" fmla="*/ 281940 w 3131820"/>
                  <a:gd name="connsiteY92" fmla="*/ 784860 h 982980"/>
                  <a:gd name="connsiteX93" fmla="*/ 266700 w 3131820"/>
                  <a:gd name="connsiteY93" fmla="*/ 807720 h 982980"/>
                  <a:gd name="connsiteX94" fmla="*/ 259080 w 3131820"/>
                  <a:gd name="connsiteY94" fmla="*/ 830580 h 982980"/>
                  <a:gd name="connsiteX95" fmla="*/ 228600 w 3131820"/>
                  <a:gd name="connsiteY95" fmla="*/ 876300 h 982980"/>
                  <a:gd name="connsiteX96" fmla="*/ 213360 w 3131820"/>
                  <a:gd name="connsiteY96" fmla="*/ 899160 h 982980"/>
                  <a:gd name="connsiteX97" fmla="*/ 190500 w 3131820"/>
                  <a:gd name="connsiteY97" fmla="*/ 906780 h 982980"/>
                  <a:gd name="connsiteX98" fmla="*/ 91440 w 3131820"/>
                  <a:gd name="connsiteY98" fmla="*/ 906780 h 982980"/>
                  <a:gd name="connsiteX99" fmla="*/ 68580 w 3131820"/>
                  <a:gd name="connsiteY99" fmla="*/ 952500 h 982980"/>
                  <a:gd name="connsiteX100" fmla="*/ 45720 w 3131820"/>
                  <a:gd name="connsiteY100" fmla="*/ 967740 h 982980"/>
                  <a:gd name="connsiteX101" fmla="*/ 0 w 3131820"/>
                  <a:gd name="connsiteY101" fmla="*/ 982980 h 9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3131820" h="982980">
                    <a:moveTo>
                      <a:pt x="3131820" y="769620"/>
                    </a:moveTo>
                    <a:cubicBezTo>
                      <a:pt x="3110788" y="832716"/>
                      <a:pt x="3125491" y="801974"/>
                      <a:pt x="3086100" y="861060"/>
                    </a:cubicBezTo>
                    <a:lnTo>
                      <a:pt x="3070860" y="883920"/>
                    </a:lnTo>
                    <a:lnTo>
                      <a:pt x="3055620" y="906780"/>
                    </a:lnTo>
                    <a:cubicBezTo>
                      <a:pt x="3051555" y="905764"/>
                      <a:pt x="3008839" y="895913"/>
                      <a:pt x="3002280" y="891540"/>
                    </a:cubicBezTo>
                    <a:cubicBezTo>
                      <a:pt x="2945201" y="853487"/>
                      <a:pt x="3010915" y="879178"/>
                      <a:pt x="2956560" y="861060"/>
                    </a:cubicBezTo>
                    <a:cubicBezTo>
                      <a:pt x="2950997" y="857351"/>
                      <a:pt x="2921356" y="834695"/>
                      <a:pt x="2910840" y="838200"/>
                    </a:cubicBezTo>
                    <a:cubicBezTo>
                      <a:pt x="2893464" y="843992"/>
                      <a:pt x="2882496" y="862888"/>
                      <a:pt x="2865120" y="868680"/>
                    </a:cubicBezTo>
                    <a:lnTo>
                      <a:pt x="2842260" y="876300"/>
                    </a:lnTo>
                    <a:cubicBezTo>
                      <a:pt x="2818942" y="870471"/>
                      <a:pt x="2806461" y="870981"/>
                      <a:pt x="2788920" y="853440"/>
                    </a:cubicBezTo>
                    <a:cubicBezTo>
                      <a:pt x="2754453" y="818973"/>
                      <a:pt x="2795324" y="837795"/>
                      <a:pt x="2750820" y="822960"/>
                    </a:cubicBezTo>
                    <a:cubicBezTo>
                      <a:pt x="2735580" y="825500"/>
                      <a:pt x="2719757" y="825694"/>
                      <a:pt x="2705100" y="830580"/>
                    </a:cubicBezTo>
                    <a:cubicBezTo>
                      <a:pt x="2696412" y="833476"/>
                      <a:pt x="2690431" y="841724"/>
                      <a:pt x="2682240" y="845820"/>
                    </a:cubicBezTo>
                    <a:cubicBezTo>
                      <a:pt x="2675056" y="849412"/>
                      <a:pt x="2667000" y="850900"/>
                      <a:pt x="2659380" y="853440"/>
                    </a:cubicBezTo>
                    <a:cubicBezTo>
                      <a:pt x="2626360" y="850900"/>
                      <a:pt x="2591396" y="857269"/>
                      <a:pt x="2560320" y="845820"/>
                    </a:cubicBezTo>
                    <a:cubicBezTo>
                      <a:pt x="2543035" y="839452"/>
                      <a:pt x="2505484" y="788862"/>
                      <a:pt x="2491740" y="769620"/>
                    </a:cubicBezTo>
                    <a:cubicBezTo>
                      <a:pt x="2486417" y="762168"/>
                      <a:pt x="2480596" y="754951"/>
                      <a:pt x="2476500" y="746760"/>
                    </a:cubicBezTo>
                    <a:cubicBezTo>
                      <a:pt x="2472908" y="739576"/>
                      <a:pt x="2473898" y="730172"/>
                      <a:pt x="2468880" y="723900"/>
                    </a:cubicBezTo>
                    <a:cubicBezTo>
                      <a:pt x="2463159" y="716749"/>
                      <a:pt x="2453640" y="713740"/>
                      <a:pt x="2446020" y="708660"/>
                    </a:cubicBezTo>
                    <a:cubicBezTo>
                      <a:pt x="2399966" y="616552"/>
                      <a:pt x="2458622" y="730713"/>
                      <a:pt x="2415540" y="655320"/>
                    </a:cubicBezTo>
                    <a:cubicBezTo>
                      <a:pt x="2409904" y="645457"/>
                      <a:pt x="2404775" y="635281"/>
                      <a:pt x="2400300" y="624840"/>
                    </a:cubicBezTo>
                    <a:cubicBezTo>
                      <a:pt x="2397136" y="617457"/>
                      <a:pt x="2396272" y="609164"/>
                      <a:pt x="2392680" y="601980"/>
                    </a:cubicBezTo>
                    <a:cubicBezTo>
                      <a:pt x="2388584" y="593789"/>
                      <a:pt x="2382520" y="586740"/>
                      <a:pt x="2377440" y="579120"/>
                    </a:cubicBezTo>
                    <a:cubicBezTo>
                      <a:pt x="2365365" y="518743"/>
                      <a:pt x="2375612" y="552604"/>
                      <a:pt x="2339340" y="480060"/>
                    </a:cubicBezTo>
                    <a:cubicBezTo>
                      <a:pt x="2334656" y="470693"/>
                      <a:pt x="2335397" y="459386"/>
                      <a:pt x="2331720" y="449580"/>
                    </a:cubicBezTo>
                    <a:cubicBezTo>
                      <a:pt x="2327732" y="438944"/>
                      <a:pt x="2321093" y="429480"/>
                      <a:pt x="2316480" y="419100"/>
                    </a:cubicBezTo>
                    <a:cubicBezTo>
                      <a:pt x="2310925" y="406601"/>
                      <a:pt x="2306043" y="393807"/>
                      <a:pt x="2301240" y="381000"/>
                    </a:cubicBezTo>
                    <a:cubicBezTo>
                      <a:pt x="2298420" y="373479"/>
                      <a:pt x="2297212" y="365324"/>
                      <a:pt x="2293620" y="358140"/>
                    </a:cubicBezTo>
                    <a:cubicBezTo>
                      <a:pt x="2289524" y="349949"/>
                      <a:pt x="2283460" y="342900"/>
                      <a:pt x="2278380" y="335280"/>
                    </a:cubicBezTo>
                    <a:cubicBezTo>
                      <a:pt x="2262264" y="270815"/>
                      <a:pt x="2284218" y="336418"/>
                      <a:pt x="2247900" y="281940"/>
                    </a:cubicBezTo>
                    <a:cubicBezTo>
                      <a:pt x="2243445" y="275257"/>
                      <a:pt x="2244181" y="266101"/>
                      <a:pt x="2240280" y="259080"/>
                    </a:cubicBezTo>
                    <a:cubicBezTo>
                      <a:pt x="2212490" y="209059"/>
                      <a:pt x="2224043" y="218108"/>
                      <a:pt x="2186940" y="205740"/>
                    </a:cubicBezTo>
                    <a:cubicBezTo>
                      <a:pt x="2148400" y="213448"/>
                      <a:pt x="2149572" y="205887"/>
                      <a:pt x="2125980" y="236220"/>
                    </a:cubicBezTo>
                    <a:cubicBezTo>
                      <a:pt x="2114735" y="250678"/>
                      <a:pt x="2105660" y="266700"/>
                      <a:pt x="2095500" y="281940"/>
                    </a:cubicBezTo>
                    <a:lnTo>
                      <a:pt x="2080260" y="304800"/>
                    </a:lnTo>
                    <a:cubicBezTo>
                      <a:pt x="2076000" y="321838"/>
                      <a:pt x="2064821" y="369869"/>
                      <a:pt x="2057400" y="381000"/>
                    </a:cubicBezTo>
                    <a:cubicBezTo>
                      <a:pt x="2052320" y="388620"/>
                      <a:pt x="2046256" y="395669"/>
                      <a:pt x="2042160" y="403860"/>
                    </a:cubicBezTo>
                    <a:cubicBezTo>
                      <a:pt x="2010612" y="466956"/>
                      <a:pt x="2062976" y="384066"/>
                      <a:pt x="2019300" y="449580"/>
                    </a:cubicBezTo>
                    <a:cubicBezTo>
                      <a:pt x="1997423" y="537086"/>
                      <a:pt x="2028014" y="429248"/>
                      <a:pt x="1996440" y="502920"/>
                    </a:cubicBezTo>
                    <a:cubicBezTo>
                      <a:pt x="1981791" y="537100"/>
                      <a:pt x="1996028" y="526603"/>
                      <a:pt x="1981200" y="556260"/>
                    </a:cubicBezTo>
                    <a:cubicBezTo>
                      <a:pt x="1977104" y="564451"/>
                      <a:pt x="1970056" y="570929"/>
                      <a:pt x="1965960" y="579120"/>
                    </a:cubicBezTo>
                    <a:cubicBezTo>
                      <a:pt x="1962368" y="586304"/>
                      <a:pt x="1961932" y="594796"/>
                      <a:pt x="1958340" y="601980"/>
                    </a:cubicBezTo>
                    <a:cubicBezTo>
                      <a:pt x="1954244" y="610171"/>
                      <a:pt x="1946819" y="616471"/>
                      <a:pt x="1943100" y="624840"/>
                    </a:cubicBezTo>
                    <a:cubicBezTo>
                      <a:pt x="1936576" y="639520"/>
                      <a:pt x="1932940" y="655320"/>
                      <a:pt x="1927860" y="670560"/>
                    </a:cubicBezTo>
                    <a:cubicBezTo>
                      <a:pt x="1922068" y="687936"/>
                      <a:pt x="1907540" y="701040"/>
                      <a:pt x="1897380" y="716280"/>
                    </a:cubicBezTo>
                    <a:cubicBezTo>
                      <a:pt x="1876162" y="748106"/>
                      <a:pt x="1888616" y="732664"/>
                      <a:pt x="1859280" y="762000"/>
                    </a:cubicBezTo>
                    <a:cubicBezTo>
                      <a:pt x="1856740" y="769620"/>
                      <a:pt x="1857340" y="779180"/>
                      <a:pt x="1851660" y="784860"/>
                    </a:cubicBezTo>
                    <a:cubicBezTo>
                      <a:pt x="1826806" y="809714"/>
                      <a:pt x="1803521" y="814545"/>
                      <a:pt x="1775460" y="830580"/>
                    </a:cubicBezTo>
                    <a:cubicBezTo>
                      <a:pt x="1734100" y="854215"/>
                      <a:pt x="1771653" y="839469"/>
                      <a:pt x="1729740" y="853440"/>
                    </a:cubicBezTo>
                    <a:cubicBezTo>
                      <a:pt x="1582009" y="836060"/>
                      <a:pt x="1636376" y="862317"/>
                      <a:pt x="1554480" y="807720"/>
                    </a:cubicBezTo>
                    <a:cubicBezTo>
                      <a:pt x="1541114" y="798809"/>
                      <a:pt x="1524000" y="797560"/>
                      <a:pt x="1508760" y="792480"/>
                    </a:cubicBezTo>
                    <a:lnTo>
                      <a:pt x="1485900" y="784860"/>
                    </a:lnTo>
                    <a:cubicBezTo>
                      <a:pt x="1478280" y="795020"/>
                      <a:pt x="1473607" y="808295"/>
                      <a:pt x="1463040" y="815340"/>
                    </a:cubicBezTo>
                    <a:cubicBezTo>
                      <a:pt x="1449674" y="824251"/>
                      <a:pt x="1417320" y="830580"/>
                      <a:pt x="1417320" y="830580"/>
                    </a:cubicBezTo>
                    <a:cubicBezTo>
                      <a:pt x="1363468" y="819810"/>
                      <a:pt x="1391507" y="827056"/>
                      <a:pt x="1333500" y="807720"/>
                    </a:cubicBezTo>
                    <a:lnTo>
                      <a:pt x="1310640" y="800100"/>
                    </a:lnTo>
                    <a:cubicBezTo>
                      <a:pt x="1246853" y="810731"/>
                      <a:pt x="1277775" y="799150"/>
                      <a:pt x="1219200" y="838200"/>
                    </a:cubicBezTo>
                    <a:cubicBezTo>
                      <a:pt x="1212216" y="842856"/>
                      <a:pt x="1170479" y="852054"/>
                      <a:pt x="1165860" y="853440"/>
                    </a:cubicBezTo>
                    <a:cubicBezTo>
                      <a:pt x="1142780" y="860364"/>
                      <a:pt x="1120140" y="868680"/>
                      <a:pt x="1097280" y="876300"/>
                    </a:cubicBezTo>
                    <a:cubicBezTo>
                      <a:pt x="1056245" y="889978"/>
                      <a:pt x="1010920" y="881380"/>
                      <a:pt x="967740" y="883920"/>
                    </a:cubicBezTo>
                    <a:cubicBezTo>
                      <a:pt x="960120" y="889000"/>
                      <a:pt x="953652" y="896528"/>
                      <a:pt x="944880" y="899160"/>
                    </a:cubicBezTo>
                    <a:cubicBezTo>
                      <a:pt x="897863" y="913265"/>
                      <a:pt x="872135" y="904624"/>
                      <a:pt x="822960" y="899160"/>
                    </a:cubicBezTo>
                    <a:cubicBezTo>
                      <a:pt x="795118" y="857397"/>
                      <a:pt x="811816" y="884491"/>
                      <a:pt x="777240" y="815340"/>
                    </a:cubicBezTo>
                    <a:cubicBezTo>
                      <a:pt x="772160" y="805180"/>
                      <a:pt x="768301" y="794311"/>
                      <a:pt x="762000" y="784860"/>
                    </a:cubicBezTo>
                    <a:cubicBezTo>
                      <a:pt x="756920" y="777240"/>
                      <a:pt x="750856" y="770191"/>
                      <a:pt x="746760" y="762000"/>
                    </a:cubicBezTo>
                    <a:cubicBezTo>
                      <a:pt x="743168" y="754816"/>
                      <a:pt x="742464" y="746452"/>
                      <a:pt x="739140" y="739140"/>
                    </a:cubicBezTo>
                    <a:cubicBezTo>
                      <a:pt x="729739" y="718458"/>
                      <a:pt x="708660" y="678180"/>
                      <a:pt x="708660" y="678180"/>
                    </a:cubicBezTo>
                    <a:cubicBezTo>
                      <a:pt x="705519" y="653048"/>
                      <a:pt x="695067" y="571697"/>
                      <a:pt x="693420" y="548640"/>
                    </a:cubicBezTo>
                    <a:cubicBezTo>
                      <a:pt x="681164" y="377061"/>
                      <a:pt x="698406" y="454285"/>
                      <a:pt x="678180" y="373380"/>
                    </a:cubicBezTo>
                    <a:cubicBezTo>
                      <a:pt x="675640" y="347980"/>
                      <a:pt x="673934" y="322483"/>
                      <a:pt x="670560" y="297180"/>
                    </a:cubicBezTo>
                    <a:cubicBezTo>
                      <a:pt x="665237" y="257255"/>
                      <a:pt x="662563" y="264817"/>
                      <a:pt x="655320" y="228600"/>
                    </a:cubicBezTo>
                    <a:cubicBezTo>
                      <a:pt x="641909" y="161546"/>
                      <a:pt x="654910" y="204509"/>
                      <a:pt x="640080" y="160020"/>
                    </a:cubicBezTo>
                    <a:cubicBezTo>
                      <a:pt x="637540" y="139700"/>
                      <a:pt x="636751" y="119084"/>
                      <a:pt x="632460" y="99060"/>
                    </a:cubicBezTo>
                    <a:cubicBezTo>
                      <a:pt x="622497" y="52568"/>
                      <a:pt x="613510" y="47775"/>
                      <a:pt x="586740" y="7620"/>
                    </a:cubicBezTo>
                    <a:cubicBezTo>
                      <a:pt x="582285" y="937"/>
                      <a:pt x="571500" y="2540"/>
                      <a:pt x="563880" y="0"/>
                    </a:cubicBezTo>
                    <a:cubicBezTo>
                      <a:pt x="548640" y="2540"/>
                      <a:pt x="531979" y="710"/>
                      <a:pt x="518160" y="7620"/>
                    </a:cubicBezTo>
                    <a:cubicBezTo>
                      <a:pt x="500769" y="16316"/>
                      <a:pt x="500958" y="47757"/>
                      <a:pt x="495300" y="60960"/>
                    </a:cubicBezTo>
                    <a:cubicBezTo>
                      <a:pt x="472951" y="113108"/>
                      <a:pt x="485283" y="55306"/>
                      <a:pt x="472440" y="106680"/>
                    </a:cubicBezTo>
                    <a:cubicBezTo>
                      <a:pt x="469299" y="119245"/>
                      <a:pt x="468228" y="132285"/>
                      <a:pt x="464820" y="144780"/>
                    </a:cubicBezTo>
                    <a:cubicBezTo>
                      <a:pt x="460593" y="160278"/>
                      <a:pt x="453476" y="174915"/>
                      <a:pt x="449580" y="190500"/>
                    </a:cubicBezTo>
                    <a:cubicBezTo>
                      <a:pt x="447040" y="200660"/>
                      <a:pt x="446085" y="211354"/>
                      <a:pt x="441960" y="220980"/>
                    </a:cubicBezTo>
                    <a:cubicBezTo>
                      <a:pt x="438352" y="229398"/>
                      <a:pt x="431264" y="235889"/>
                      <a:pt x="426720" y="243840"/>
                    </a:cubicBezTo>
                    <a:cubicBezTo>
                      <a:pt x="421084" y="253703"/>
                      <a:pt x="416560" y="264160"/>
                      <a:pt x="411480" y="274320"/>
                    </a:cubicBezTo>
                    <a:cubicBezTo>
                      <a:pt x="406242" y="300509"/>
                      <a:pt x="403414" y="317791"/>
                      <a:pt x="396240" y="342900"/>
                    </a:cubicBezTo>
                    <a:cubicBezTo>
                      <a:pt x="394033" y="350623"/>
                      <a:pt x="392212" y="358576"/>
                      <a:pt x="388620" y="365760"/>
                    </a:cubicBezTo>
                    <a:cubicBezTo>
                      <a:pt x="384524" y="373951"/>
                      <a:pt x="378460" y="381000"/>
                      <a:pt x="373380" y="388620"/>
                    </a:cubicBezTo>
                    <a:cubicBezTo>
                      <a:pt x="370840" y="411480"/>
                      <a:pt x="369257" y="434467"/>
                      <a:pt x="365760" y="457200"/>
                    </a:cubicBezTo>
                    <a:cubicBezTo>
                      <a:pt x="364168" y="467551"/>
                      <a:pt x="360013" y="477376"/>
                      <a:pt x="358140" y="487680"/>
                    </a:cubicBezTo>
                    <a:cubicBezTo>
                      <a:pt x="354927" y="505351"/>
                      <a:pt x="353733" y="523349"/>
                      <a:pt x="350520" y="541020"/>
                    </a:cubicBezTo>
                    <a:cubicBezTo>
                      <a:pt x="348647" y="551324"/>
                      <a:pt x="344622" y="561170"/>
                      <a:pt x="342900" y="571500"/>
                    </a:cubicBezTo>
                    <a:cubicBezTo>
                      <a:pt x="333646" y="627022"/>
                      <a:pt x="339313" y="623947"/>
                      <a:pt x="327660" y="670560"/>
                    </a:cubicBezTo>
                    <a:cubicBezTo>
                      <a:pt x="315750" y="718200"/>
                      <a:pt x="326085" y="668389"/>
                      <a:pt x="304800" y="716280"/>
                    </a:cubicBezTo>
                    <a:lnTo>
                      <a:pt x="281940" y="784860"/>
                    </a:lnTo>
                    <a:cubicBezTo>
                      <a:pt x="279044" y="793548"/>
                      <a:pt x="270796" y="799529"/>
                      <a:pt x="266700" y="807720"/>
                    </a:cubicBezTo>
                    <a:cubicBezTo>
                      <a:pt x="263108" y="814904"/>
                      <a:pt x="262981" y="823559"/>
                      <a:pt x="259080" y="830580"/>
                    </a:cubicBezTo>
                    <a:cubicBezTo>
                      <a:pt x="250185" y="846591"/>
                      <a:pt x="238760" y="861060"/>
                      <a:pt x="228600" y="876300"/>
                    </a:cubicBezTo>
                    <a:cubicBezTo>
                      <a:pt x="223520" y="883920"/>
                      <a:pt x="222048" y="896264"/>
                      <a:pt x="213360" y="899160"/>
                    </a:cubicBezTo>
                    <a:lnTo>
                      <a:pt x="190500" y="906780"/>
                    </a:lnTo>
                    <a:cubicBezTo>
                      <a:pt x="173627" y="904905"/>
                      <a:pt x="115951" y="890439"/>
                      <a:pt x="91440" y="906780"/>
                    </a:cubicBezTo>
                    <a:cubicBezTo>
                      <a:pt x="63910" y="925133"/>
                      <a:pt x="85967" y="930766"/>
                      <a:pt x="68580" y="952500"/>
                    </a:cubicBezTo>
                    <a:cubicBezTo>
                      <a:pt x="62859" y="959651"/>
                      <a:pt x="54089" y="964021"/>
                      <a:pt x="45720" y="967740"/>
                    </a:cubicBezTo>
                    <a:cubicBezTo>
                      <a:pt x="31040" y="974264"/>
                      <a:pt x="0" y="982980"/>
                      <a:pt x="0" y="982980"/>
                    </a:cubicBezTo>
                  </a:path>
                </a:pathLst>
              </a:cu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5" name="Straight Connector 84"/>
            <p:cNvCxnSpPr/>
            <p:nvPr/>
          </p:nvCxnSpPr>
          <p:spPr>
            <a:xfrm rot="5400000" flipH="1" flipV="1">
              <a:off x="4360446" y="2192199"/>
              <a:ext cx="766138" cy="2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238217" y="1238236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expected amplitude of sampling spectrum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8590" y="1238236"/>
            <a:ext cx="400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variance of sampling spectrum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6" name="Straight Connector 15"/>
          <p:cNvCxnSpPr>
            <a:stCxn id="14" idx="2"/>
            <a:endCxn id="87" idx="37"/>
          </p:cNvCxnSpPr>
          <p:nvPr/>
        </p:nvCxnSpPr>
        <p:spPr>
          <a:xfrm>
            <a:off x="3958674" y="1699901"/>
            <a:ext cx="776669" cy="115669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2"/>
          </p:cNvCxnSpPr>
          <p:nvPr/>
        </p:nvCxnSpPr>
        <p:spPr>
          <a:xfrm flipH="1">
            <a:off x="8286768" y="1699901"/>
            <a:ext cx="1185095" cy="163385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29773" y="3714753"/>
            <a:ext cx="144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frequency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86502" y="228599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DC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2335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42"/>
          <p:cNvGrpSpPr/>
          <p:nvPr/>
        </p:nvGrpSpPr>
        <p:grpSpPr>
          <a:xfrm>
            <a:off x="2177235" y="1714488"/>
            <a:ext cx="3204387" cy="1476228"/>
            <a:chOff x="5084243" y="714362"/>
            <a:chExt cx="3204387" cy="1476228"/>
          </a:xfrm>
        </p:grpSpPr>
        <p:grpSp>
          <p:nvGrpSpPr>
            <p:cNvPr id="3" name="Group 41"/>
            <p:cNvGrpSpPr/>
            <p:nvPr/>
          </p:nvGrpSpPr>
          <p:grpSpPr>
            <a:xfrm>
              <a:off x="5084243" y="951536"/>
              <a:ext cx="3204387" cy="1239054"/>
              <a:chOff x="5084243" y="951536"/>
              <a:chExt cx="3204387" cy="1239054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4465113" y="1570666"/>
                <a:ext cx="1239053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085036" y="2189796"/>
                <a:ext cx="3203594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143504" y="2177910"/>
                <a:ext cx="3000396" cy="176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V="1">
                <a:off x="4948472" y="1819628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 flipV="1">
                <a:off x="5043361" y="1707592"/>
                <a:ext cx="938219" cy="235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6200000" flipV="1">
                <a:off x="5462591" y="1926785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6200000" flipV="1">
                <a:off x="5917819" y="1926784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6200000" flipV="1">
                <a:off x="6914248" y="1819628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6200000" flipV="1">
                <a:off x="5567053" y="1826206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6200000" flipV="1">
                <a:off x="6258677" y="1826206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6200000" flipV="1">
                <a:off x="6550655" y="1676751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6200000" flipV="1">
                <a:off x="6992090" y="1676751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6200000" flipV="1">
                <a:off x="7498559" y="1962504"/>
                <a:ext cx="438153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84"/>
              <p:cNvGrpSpPr/>
              <p:nvPr/>
            </p:nvGrpSpPr>
            <p:grpSpPr>
              <a:xfrm>
                <a:off x="6386434" y="1250258"/>
                <a:ext cx="1558815" cy="938219"/>
                <a:chOff x="6386434" y="1928808"/>
                <a:chExt cx="1558815" cy="509591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rot="16200000" flipV="1">
                  <a:off x="6138536" y="2176706"/>
                  <a:ext cx="509590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V="1">
                  <a:off x="6615690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16200000" flipV="1">
                  <a:off x="7719276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TextBox 60"/>
            <p:cNvSpPr txBox="1"/>
            <p:nvPr/>
          </p:nvSpPr>
          <p:spPr>
            <a:xfrm>
              <a:off x="5515569" y="714362"/>
              <a:ext cx="2034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2000" kern="0" dirty="0">
                  <a:solidFill>
                    <a:prstClr val="white"/>
                  </a:solidFill>
                </a:rPr>
                <a:t>1. modify weights</a:t>
              </a:r>
              <a:endParaRPr lang="en-GB" sz="2000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7"/>
          <p:cNvGrpSpPr/>
          <p:nvPr/>
        </p:nvGrpSpPr>
        <p:grpSpPr>
          <a:xfrm>
            <a:off x="5810249" y="1714488"/>
            <a:ext cx="4374916" cy="2257498"/>
            <a:chOff x="500034" y="714362"/>
            <a:chExt cx="4374916" cy="2257498"/>
          </a:xfrm>
        </p:grpSpPr>
        <p:sp>
          <p:nvSpPr>
            <p:cNvPr id="86" name="TextBox 85"/>
            <p:cNvSpPr txBox="1"/>
            <p:nvPr/>
          </p:nvSpPr>
          <p:spPr>
            <a:xfrm>
              <a:off x="500034" y="2571750"/>
              <a:ext cx="4374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2000" kern="0" dirty="0">
                  <a:solidFill>
                    <a:prstClr val="white">
                      <a:lumMod val="85000"/>
                    </a:prstClr>
                  </a:solidFill>
                </a:rPr>
                <a:t>a. Distribution </a:t>
              </a:r>
              <a:r>
                <a:rPr lang="en-US" sz="2000" kern="0" dirty="0" err="1">
                  <a:solidFill>
                    <a:prstClr val="white">
                      <a:lumMod val="85000"/>
                    </a:prstClr>
                  </a:solidFill>
                </a:rPr>
                <a:t>eg</a:t>
              </a:r>
              <a:r>
                <a:rPr lang="en-US" sz="2000" kern="0" dirty="0">
                  <a:solidFill>
                    <a:prstClr val="white">
                      <a:lumMod val="85000"/>
                    </a:prstClr>
                  </a:solidFill>
                </a:rPr>
                <a:t>. importance sampling)</a:t>
              </a:r>
              <a:endParaRPr lang="en-GB" sz="2000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5400000" flipH="1" flipV="1">
              <a:off x="248417" y="1570666"/>
              <a:ext cx="1239053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68340" y="2189796"/>
              <a:ext cx="3203594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926808" y="2177910"/>
              <a:ext cx="3000396" cy="176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V="1">
              <a:off x="845565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V="1">
              <a:off x="1202755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V="1">
              <a:off x="938700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1488507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V="1">
              <a:off x="1631383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V="1">
              <a:off x="1988573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V="1">
              <a:off x="2035401" y="1819627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V="1">
              <a:off x="2131449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V="1">
              <a:off x="2359557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2573871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V="1">
              <a:off x="2716747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V="1">
              <a:off x="2931061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3288251" y="1819628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98873" y="714362"/>
              <a:ext cx="21643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8"/>
              <a:r>
                <a:rPr lang="en-US" sz="2000" kern="0" dirty="0">
                  <a:solidFill>
                    <a:prstClr val="white"/>
                  </a:solidFill>
                </a:rPr>
                <a:t>2. modify locations</a:t>
              </a:r>
              <a:endParaRPr lang="en-GB" sz="20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238348" y="3500438"/>
            <a:ext cx="30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2000" kern="0" dirty="0" err="1">
                <a:solidFill>
                  <a:prstClr val="white">
                    <a:lumMod val="85000"/>
                  </a:prstClr>
                </a:solidFill>
              </a:rPr>
              <a:t>eg</a:t>
            </a:r>
            <a:r>
              <a:rPr lang="en-US" sz="2000" kern="0" dirty="0">
                <a:solidFill>
                  <a:prstClr val="white">
                    <a:lumMod val="85000"/>
                  </a:prstClr>
                </a:solidFill>
              </a:rPr>
              <a:t>. </a:t>
            </a:r>
            <a:r>
              <a:rPr lang="en-US" sz="2000" kern="0" dirty="0" err="1">
                <a:solidFill>
                  <a:prstClr val="white">
                    <a:lumMod val="85000"/>
                  </a:prstClr>
                </a:solidFill>
              </a:rPr>
              <a:t>quadrature</a:t>
            </a:r>
            <a:r>
              <a:rPr lang="en-US" sz="2000" kern="0" dirty="0">
                <a:solidFill>
                  <a:prstClr val="white">
                    <a:lumMod val="85000"/>
                  </a:prstClr>
                </a:solidFill>
              </a:rPr>
              <a:t> rules</a:t>
            </a:r>
            <a:endParaRPr lang="en-GB" sz="2000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595538" y="1919707"/>
            <a:ext cx="6986636" cy="3404354"/>
          </a:xfrm>
          <a:prstGeom prst="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9" name="Group 79"/>
          <p:cNvGrpSpPr/>
          <p:nvPr/>
        </p:nvGrpSpPr>
        <p:grpSpPr>
          <a:xfrm>
            <a:off x="2814617" y="2857497"/>
            <a:ext cx="6281781" cy="1428760"/>
            <a:chOff x="1285852" y="3261522"/>
            <a:chExt cx="6281781" cy="1239053"/>
          </a:xfrm>
        </p:grpSpPr>
        <p:cxnSp>
          <p:nvCxnSpPr>
            <p:cNvPr id="81" name="Straight Arrow Connector 80"/>
            <p:cNvCxnSpPr/>
            <p:nvPr/>
          </p:nvCxnSpPr>
          <p:spPr>
            <a:xfrm rot="5400000" flipH="1" flipV="1">
              <a:off x="3809994" y="3880652"/>
              <a:ext cx="1239053" cy="794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364039" y="4429138"/>
              <a:ext cx="3203594" cy="794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1285852" y="4429138"/>
              <a:ext cx="3203594" cy="794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3923160" y="1957320"/>
            <a:ext cx="4373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>
                <a:solidFill>
                  <a:prstClr val="white"/>
                </a:solidFill>
              </a:rPr>
              <a:t>sampling </a:t>
            </a:r>
            <a:r>
              <a:rPr lang="en-US" sz="2000" kern="0" dirty="0">
                <a:solidFill>
                  <a:prstClr val="white"/>
                </a:solidFill>
              </a:rPr>
              <a:t>function in the Fourier domain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grpSp>
        <p:nvGrpSpPr>
          <p:cNvPr id="10" name="Group 84"/>
          <p:cNvGrpSpPr/>
          <p:nvPr/>
        </p:nvGrpSpPr>
        <p:grpSpPr>
          <a:xfrm>
            <a:off x="3095604" y="3782376"/>
            <a:ext cx="5735976" cy="861070"/>
            <a:chOff x="1571604" y="2217420"/>
            <a:chExt cx="5735976" cy="141922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8" name="Freeform 87"/>
            <p:cNvSpPr/>
            <p:nvPr/>
          </p:nvSpPr>
          <p:spPr>
            <a:xfrm>
              <a:off x="4434840" y="2217420"/>
              <a:ext cx="2872740" cy="922020"/>
            </a:xfrm>
            <a:custGeom>
              <a:avLst/>
              <a:gdLst>
                <a:gd name="connsiteX0" fmla="*/ 0 w 2872740"/>
                <a:gd name="connsiteY0" fmla="*/ 716280 h 922020"/>
                <a:gd name="connsiteX1" fmla="*/ 30480 w 2872740"/>
                <a:gd name="connsiteY1" fmla="*/ 670560 h 922020"/>
                <a:gd name="connsiteX2" fmla="*/ 53340 w 2872740"/>
                <a:gd name="connsiteY2" fmla="*/ 624840 h 922020"/>
                <a:gd name="connsiteX3" fmla="*/ 76200 w 2872740"/>
                <a:gd name="connsiteY3" fmla="*/ 579120 h 922020"/>
                <a:gd name="connsiteX4" fmla="*/ 99060 w 2872740"/>
                <a:gd name="connsiteY4" fmla="*/ 563880 h 922020"/>
                <a:gd name="connsiteX5" fmla="*/ 129540 w 2872740"/>
                <a:gd name="connsiteY5" fmla="*/ 548640 h 922020"/>
                <a:gd name="connsiteX6" fmla="*/ 137160 w 2872740"/>
                <a:gd name="connsiteY6" fmla="*/ 571500 h 922020"/>
                <a:gd name="connsiteX7" fmla="*/ 182880 w 2872740"/>
                <a:gd name="connsiteY7" fmla="*/ 601980 h 922020"/>
                <a:gd name="connsiteX8" fmla="*/ 213360 w 2872740"/>
                <a:gd name="connsiteY8" fmla="*/ 594360 h 922020"/>
                <a:gd name="connsiteX9" fmla="*/ 251460 w 2872740"/>
                <a:gd name="connsiteY9" fmla="*/ 548640 h 922020"/>
                <a:gd name="connsiteX10" fmla="*/ 259080 w 2872740"/>
                <a:gd name="connsiteY10" fmla="*/ 525780 h 922020"/>
                <a:gd name="connsiteX11" fmla="*/ 281940 w 2872740"/>
                <a:gd name="connsiteY11" fmla="*/ 510540 h 922020"/>
                <a:gd name="connsiteX12" fmla="*/ 304800 w 2872740"/>
                <a:gd name="connsiteY12" fmla="*/ 533400 h 922020"/>
                <a:gd name="connsiteX13" fmla="*/ 327660 w 2872740"/>
                <a:gd name="connsiteY13" fmla="*/ 548640 h 922020"/>
                <a:gd name="connsiteX14" fmla="*/ 388620 w 2872740"/>
                <a:gd name="connsiteY14" fmla="*/ 563880 h 922020"/>
                <a:gd name="connsiteX15" fmla="*/ 441960 w 2872740"/>
                <a:gd name="connsiteY15" fmla="*/ 556260 h 922020"/>
                <a:gd name="connsiteX16" fmla="*/ 464820 w 2872740"/>
                <a:gd name="connsiteY16" fmla="*/ 533400 h 922020"/>
                <a:gd name="connsiteX17" fmla="*/ 495300 w 2872740"/>
                <a:gd name="connsiteY17" fmla="*/ 487680 h 922020"/>
                <a:gd name="connsiteX18" fmla="*/ 510540 w 2872740"/>
                <a:gd name="connsiteY18" fmla="*/ 464820 h 922020"/>
                <a:gd name="connsiteX19" fmla="*/ 541020 w 2872740"/>
                <a:gd name="connsiteY19" fmla="*/ 434340 h 922020"/>
                <a:gd name="connsiteX20" fmla="*/ 571500 w 2872740"/>
                <a:gd name="connsiteY20" fmla="*/ 388620 h 922020"/>
                <a:gd name="connsiteX21" fmla="*/ 640080 w 2872740"/>
                <a:gd name="connsiteY21" fmla="*/ 304800 h 922020"/>
                <a:gd name="connsiteX22" fmla="*/ 647700 w 2872740"/>
                <a:gd name="connsiteY22" fmla="*/ 274320 h 922020"/>
                <a:gd name="connsiteX23" fmla="*/ 662940 w 2872740"/>
                <a:gd name="connsiteY23" fmla="*/ 251460 h 922020"/>
                <a:gd name="connsiteX24" fmla="*/ 678180 w 2872740"/>
                <a:gd name="connsiteY24" fmla="*/ 220980 h 922020"/>
                <a:gd name="connsiteX25" fmla="*/ 693420 w 2872740"/>
                <a:gd name="connsiteY25" fmla="*/ 198120 h 922020"/>
                <a:gd name="connsiteX26" fmla="*/ 701040 w 2872740"/>
                <a:gd name="connsiteY26" fmla="*/ 175260 h 922020"/>
                <a:gd name="connsiteX27" fmla="*/ 716280 w 2872740"/>
                <a:gd name="connsiteY27" fmla="*/ 144780 h 922020"/>
                <a:gd name="connsiteX28" fmla="*/ 723900 w 2872740"/>
                <a:gd name="connsiteY28" fmla="*/ 114300 h 922020"/>
                <a:gd name="connsiteX29" fmla="*/ 739140 w 2872740"/>
                <a:gd name="connsiteY29" fmla="*/ 68580 h 922020"/>
                <a:gd name="connsiteX30" fmla="*/ 762000 w 2872740"/>
                <a:gd name="connsiteY30" fmla="*/ 15240 h 922020"/>
                <a:gd name="connsiteX31" fmla="*/ 784860 w 2872740"/>
                <a:gd name="connsiteY31" fmla="*/ 0 h 922020"/>
                <a:gd name="connsiteX32" fmla="*/ 792480 w 2872740"/>
                <a:gd name="connsiteY32" fmla="*/ 30480 h 922020"/>
                <a:gd name="connsiteX33" fmla="*/ 815340 w 2872740"/>
                <a:gd name="connsiteY33" fmla="*/ 99060 h 922020"/>
                <a:gd name="connsiteX34" fmla="*/ 822960 w 2872740"/>
                <a:gd name="connsiteY34" fmla="*/ 121920 h 922020"/>
                <a:gd name="connsiteX35" fmla="*/ 830580 w 2872740"/>
                <a:gd name="connsiteY35" fmla="*/ 144780 h 922020"/>
                <a:gd name="connsiteX36" fmla="*/ 845820 w 2872740"/>
                <a:gd name="connsiteY36" fmla="*/ 167640 h 922020"/>
                <a:gd name="connsiteX37" fmla="*/ 861060 w 2872740"/>
                <a:gd name="connsiteY37" fmla="*/ 213360 h 922020"/>
                <a:gd name="connsiteX38" fmla="*/ 883920 w 2872740"/>
                <a:gd name="connsiteY38" fmla="*/ 259080 h 922020"/>
                <a:gd name="connsiteX39" fmla="*/ 906780 w 2872740"/>
                <a:gd name="connsiteY39" fmla="*/ 266700 h 922020"/>
                <a:gd name="connsiteX40" fmla="*/ 922020 w 2872740"/>
                <a:gd name="connsiteY40" fmla="*/ 312420 h 922020"/>
                <a:gd name="connsiteX41" fmla="*/ 937260 w 2872740"/>
                <a:gd name="connsiteY41" fmla="*/ 335280 h 922020"/>
                <a:gd name="connsiteX42" fmla="*/ 952500 w 2872740"/>
                <a:gd name="connsiteY42" fmla="*/ 381000 h 922020"/>
                <a:gd name="connsiteX43" fmla="*/ 967740 w 2872740"/>
                <a:gd name="connsiteY43" fmla="*/ 403860 h 922020"/>
                <a:gd name="connsiteX44" fmla="*/ 990600 w 2872740"/>
                <a:gd name="connsiteY44" fmla="*/ 449580 h 922020"/>
                <a:gd name="connsiteX45" fmla="*/ 1036320 w 2872740"/>
                <a:gd name="connsiteY45" fmla="*/ 472440 h 922020"/>
                <a:gd name="connsiteX46" fmla="*/ 1082040 w 2872740"/>
                <a:gd name="connsiteY46" fmla="*/ 441960 h 922020"/>
                <a:gd name="connsiteX47" fmla="*/ 1104900 w 2872740"/>
                <a:gd name="connsiteY47" fmla="*/ 419100 h 922020"/>
                <a:gd name="connsiteX48" fmla="*/ 1127760 w 2872740"/>
                <a:gd name="connsiteY48" fmla="*/ 403860 h 922020"/>
                <a:gd name="connsiteX49" fmla="*/ 1143000 w 2872740"/>
                <a:gd name="connsiteY49" fmla="*/ 457200 h 922020"/>
                <a:gd name="connsiteX50" fmla="*/ 1211580 w 2872740"/>
                <a:gd name="connsiteY50" fmla="*/ 510540 h 922020"/>
                <a:gd name="connsiteX51" fmla="*/ 1264920 w 2872740"/>
                <a:gd name="connsiteY51" fmla="*/ 449580 h 922020"/>
                <a:gd name="connsiteX52" fmla="*/ 1272540 w 2872740"/>
                <a:gd name="connsiteY52" fmla="*/ 426720 h 922020"/>
                <a:gd name="connsiteX53" fmla="*/ 1295400 w 2872740"/>
                <a:gd name="connsiteY53" fmla="*/ 419100 h 922020"/>
                <a:gd name="connsiteX54" fmla="*/ 1318260 w 2872740"/>
                <a:gd name="connsiteY54" fmla="*/ 426720 h 922020"/>
                <a:gd name="connsiteX55" fmla="*/ 1348740 w 2872740"/>
                <a:gd name="connsiteY55" fmla="*/ 388620 h 922020"/>
                <a:gd name="connsiteX56" fmla="*/ 1379220 w 2872740"/>
                <a:gd name="connsiteY56" fmla="*/ 327660 h 922020"/>
                <a:gd name="connsiteX57" fmla="*/ 1386840 w 2872740"/>
                <a:gd name="connsiteY57" fmla="*/ 289560 h 922020"/>
                <a:gd name="connsiteX58" fmla="*/ 1402080 w 2872740"/>
                <a:gd name="connsiteY58" fmla="*/ 266700 h 922020"/>
                <a:gd name="connsiteX59" fmla="*/ 1432560 w 2872740"/>
                <a:gd name="connsiteY59" fmla="*/ 198120 h 922020"/>
                <a:gd name="connsiteX60" fmla="*/ 1440180 w 2872740"/>
                <a:gd name="connsiteY60" fmla="*/ 160020 h 922020"/>
                <a:gd name="connsiteX61" fmla="*/ 1455420 w 2872740"/>
                <a:gd name="connsiteY61" fmla="*/ 137160 h 922020"/>
                <a:gd name="connsiteX62" fmla="*/ 1463040 w 2872740"/>
                <a:gd name="connsiteY62" fmla="*/ 160020 h 922020"/>
                <a:gd name="connsiteX63" fmla="*/ 1470660 w 2872740"/>
                <a:gd name="connsiteY63" fmla="*/ 190500 h 922020"/>
                <a:gd name="connsiteX64" fmla="*/ 1493520 w 2872740"/>
                <a:gd name="connsiteY64" fmla="*/ 243840 h 922020"/>
                <a:gd name="connsiteX65" fmla="*/ 1508760 w 2872740"/>
                <a:gd name="connsiteY65" fmla="*/ 289560 h 922020"/>
                <a:gd name="connsiteX66" fmla="*/ 1516380 w 2872740"/>
                <a:gd name="connsiteY66" fmla="*/ 312420 h 922020"/>
                <a:gd name="connsiteX67" fmla="*/ 1531620 w 2872740"/>
                <a:gd name="connsiteY67" fmla="*/ 335280 h 922020"/>
                <a:gd name="connsiteX68" fmla="*/ 1546860 w 2872740"/>
                <a:gd name="connsiteY68" fmla="*/ 426720 h 922020"/>
                <a:gd name="connsiteX69" fmla="*/ 1554480 w 2872740"/>
                <a:gd name="connsiteY69" fmla="*/ 457200 h 922020"/>
                <a:gd name="connsiteX70" fmla="*/ 1577340 w 2872740"/>
                <a:gd name="connsiteY70" fmla="*/ 525780 h 922020"/>
                <a:gd name="connsiteX71" fmla="*/ 1584960 w 2872740"/>
                <a:gd name="connsiteY71" fmla="*/ 548640 h 922020"/>
                <a:gd name="connsiteX72" fmla="*/ 1584960 w 2872740"/>
                <a:gd name="connsiteY72" fmla="*/ 754380 h 922020"/>
                <a:gd name="connsiteX73" fmla="*/ 1592580 w 2872740"/>
                <a:gd name="connsiteY73" fmla="*/ 777240 h 922020"/>
                <a:gd name="connsiteX74" fmla="*/ 1607820 w 2872740"/>
                <a:gd name="connsiteY74" fmla="*/ 861060 h 922020"/>
                <a:gd name="connsiteX75" fmla="*/ 1615440 w 2872740"/>
                <a:gd name="connsiteY75" fmla="*/ 883920 h 922020"/>
                <a:gd name="connsiteX76" fmla="*/ 1623060 w 2872740"/>
                <a:gd name="connsiteY76" fmla="*/ 914400 h 922020"/>
                <a:gd name="connsiteX77" fmla="*/ 1645920 w 2872740"/>
                <a:gd name="connsiteY77" fmla="*/ 906780 h 922020"/>
                <a:gd name="connsiteX78" fmla="*/ 1653540 w 2872740"/>
                <a:gd name="connsiteY78" fmla="*/ 876300 h 922020"/>
                <a:gd name="connsiteX79" fmla="*/ 1661160 w 2872740"/>
                <a:gd name="connsiteY79" fmla="*/ 853440 h 922020"/>
                <a:gd name="connsiteX80" fmla="*/ 1676400 w 2872740"/>
                <a:gd name="connsiteY80" fmla="*/ 822960 h 922020"/>
                <a:gd name="connsiteX81" fmla="*/ 1684020 w 2872740"/>
                <a:gd name="connsiteY81" fmla="*/ 792480 h 922020"/>
                <a:gd name="connsiteX82" fmla="*/ 1699260 w 2872740"/>
                <a:gd name="connsiteY82" fmla="*/ 769620 h 922020"/>
                <a:gd name="connsiteX83" fmla="*/ 1714500 w 2872740"/>
                <a:gd name="connsiteY83" fmla="*/ 716280 h 922020"/>
                <a:gd name="connsiteX84" fmla="*/ 1775460 w 2872740"/>
                <a:gd name="connsiteY84" fmla="*/ 678180 h 922020"/>
                <a:gd name="connsiteX85" fmla="*/ 1798320 w 2872740"/>
                <a:gd name="connsiteY85" fmla="*/ 670560 h 922020"/>
                <a:gd name="connsiteX86" fmla="*/ 1844040 w 2872740"/>
                <a:gd name="connsiteY86" fmla="*/ 632460 h 922020"/>
                <a:gd name="connsiteX87" fmla="*/ 1859280 w 2872740"/>
                <a:gd name="connsiteY87" fmla="*/ 609600 h 922020"/>
                <a:gd name="connsiteX88" fmla="*/ 1882140 w 2872740"/>
                <a:gd name="connsiteY88" fmla="*/ 601980 h 922020"/>
                <a:gd name="connsiteX89" fmla="*/ 1920240 w 2872740"/>
                <a:gd name="connsiteY89" fmla="*/ 563880 h 922020"/>
                <a:gd name="connsiteX90" fmla="*/ 1943100 w 2872740"/>
                <a:gd name="connsiteY90" fmla="*/ 548640 h 922020"/>
                <a:gd name="connsiteX91" fmla="*/ 1973580 w 2872740"/>
                <a:gd name="connsiteY91" fmla="*/ 525780 h 922020"/>
                <a:gd name="connsiteX92" fmla="*/ 2011680 w 2872740"/>
                <a:gd name="connsiteY92" fmla="*/ 480060 h 922020"/>
                <a:gd name="connsiteX93" fmla="*/ 2034540 w 2872740"/>
                <a:gd name="connsiteY93" fmla="*/ 579120 h 922020"/>
                <a:gd name="connsiteX94" fmla="*/ 2042160 w 2872740"/>
                <a:gd name="connsiteY94" fmla="*/ 601980 h 922020"/>
                <a:gd name="connsiteX95" fmla="*/ 2057400 w 2872740"/>
                <a:gd name="connsiteY95" fmla="*/ 662940 h 922020"/>
                <a:gd name="connsiteX96" fmla="*/ 2065020 w 2872740"/>
                <a:gd name="connsiteY96" fmla="*/ 754380 h 922020"/>
                <a:gd name="connsiteX97" fmla="*/ 2080260 w 2872740"/>
                <a:gd name="connsiteY97" fmla="*/ 784860 h 922020"/>
                <a:gd name="connsiteX98" fmla="*/ 2087880 w 2872740"/>
                <a:gd name="connsiteY98" fmla="*/ 807720 h 922020"/>
                <a:gd name="connsiteX99" fmla="*/ 2095500 w 2872740"/>
                <a:gd name="connsiteY99" fmla="*/ 838200 h 922020"/>
                <a:gd name="connsiteX100" fmla="*/ 2103120 w 2872740"/>
                <a:gd name="connsiteY100" fmla="*/ 861060 h 922020"/>
                <a:gd name="connsiteX101" fmla="*/ 2118360 w 2872740"/>
                <a:gd name="connsiteY101" fmla="*/ 922020 h 922020"/>
                <a:gd name="connsiteX102" fmla="*/ 2171700 w 2872740"/>
                <a:gd name="connsiteY102" fmla="*/ 906780 h 922020"/>
                <a:gd name="connsiteX103" fmla="*/ 2194560 w 2872740"/>
                <a:gd name="connsiteY103" fmla="*/ 891540 h 922020"/>
                <a:gd name="connsiteX104" fmla="*/ 2240280 w 2872740"/>
                <a:gd name="connsiteY104" fmla="*/ 876300 h 922020"/>
                <a:gd name="connsiteX105" fmla="*/ 2263140 w 2872740"/>
                <a:gd name="connsiteY105" fmla="*/ 868680 h 922020"/>
                <a:gd name="connsiteX106" fmla="*/ 2308860 w 2872740"/>
                <a:gd name="connsiteY106" fmla="*/ 800100 h 922020"/>
                <a:gd name="connsiteX107" fmla="*/ 2324100 w 2872740"/>
                <a:gd name="connsiteY107" fmla="*/ 754380 h 922020"/>
                <a:gd name="connsiteX108" fmla="*/ 2339340 w 2872740"/>
                <a:gd name="connsiteY108" fmla="*/ 731520 h 922020"/>
                <a:gd name="connsiteX109" fmla="*/ 2369820 w 2872740"/>
                <a:gd name="connsiteY109" fmla="*/ 662940 h 922020"/>
                <a:gd name="connsiteX110" fmla="*/ 2392680 w 2872740"/>
                <a:gd name="connsiteY110" fmla="*/ 579120 h 922020"/>
                <a:gd name="connsiteX111" fmla="*/ 2407920 w 2872740"/>
                <a:gd name="connsiteY111" fmla="*/ 601980 h 922020"/>
                <a:gd name="connsiteX112" fmla="*/ 2423160 w 2872740"/>
                <a:gd name="connsiteY112" fmla="*/ 655320 h 922020"/>
                <a:gd name="connsiteX113" fmla="*/ 2461260 w 2872740"/>
                <a:gd name="connsiteY113" fmla="*/ 685800 h 922020"/>
                <a:gd name="connsiteX114" fmla="*/ 2506980 w 2872740"/>
                <a:gd name="connsiteY114" fmla="*/ 693420 h 922020"/>
                <a:gd name="connsiteX115" fmla="*/ 2537460 w 2872740"/>
                <a:gd name="connsiteY115" fmla="*/ 769620 h 922020"/>
                <a:gd name="connsiteX116" fmla="*/ 2560320 w 2872740"/>
                <a:gd name="connsiteY116" fmla="*/ 853440 h 922020"/>
                <a:gd name="connsiteX117" fmla="*/ 2575560 w 2872740"/>
                <a:gd name="connsiteY117" fmla="*/ 876300 h 922020"/>
                <a:gd name="connsiteX118" fmla="*/ 2598420 w 2872740"/>
                <a:gd name="connsiteY118" fmla="*/ 861060 h 922020"/>
                <a:gd name="connsiteX119" fmla="*/ 2606040 w 2872740"/>
                <a:gd name="connsiteY119" fmla="*/ 830580 h 922020"/>
                <a:gd name="connsiteX120" fmla="*/ 2628900 w 2872740"/>
                <a:gd name="connsiteY120" fmla="*/ 784860 h 922020"/>
                <a:gd name="connsiteX121" fmla="*/ 2644140 w 2872740"/>
                <a:gd name="connsiteY121" fmla="*/ 701040 h 922020"/>
                <a:gd name="connsiteX122" fmla="*/ 2659380 w 2872740"/>
                <a:gd name="connsiteY122" fmla="*/ 655320 h 922020"/>
                <a:gd name="connsiteX123" fmla="*/ 2682240 w 2872740"/>
                <a:gd name="connsiteY123" fmla="*/ 632460 h 922020"/>
                <a:gd name="connsiteX124" fmla="*/ 2697480 w 2872740"/>
                <a:gd name="connsiteY124" fmla="*/ 609600 h 922020"/>
                <a:gd name="connsiteX125" fmla="*/ 2705100 w 2872740"/>
                <a:gd name="connsiteY125" fmla="*/ 586740 h 922020"/>
                <a:gd name="connsiteX126" fmla="*/ 2735580 w 2872740"/>
                <a:gd name="connsiteY126" fmla="*/ 541020 h 922020"/>
                <a:gd name="connsiteX127" fmla="*/ 2750820 w 2872740"/>
                <a:gd name="connsiteY127" fmla="*/ 518160 h 922020"/>
                <a:gd name="connsiteX128" fmla="*/ 2773680 w 2872740"/>
                <a:gd name="connsiteY128" fmla="*/ 495300 h 922020"/>
                <a:gd name="connsiteX129" fmla="*/ 2819400 w 2872740"/>
                <a:gd name="connsiteY129" fmla="*/ 464820 h 922020"/>
                <a:gd name="connsiteX130" fmla="*/ 2865120 w 2872740"/>
                <a:gd name="connsiteY130" fmla="*/ 426720 h 922020"/>
                <a:gd name="connsiteX131" fmla="*/ 2872740 w 2872740"/>
                <a:gd name="connsiteY131" fmla="*/ 42672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872740" h="922020">
                  <a:moveTo>
                    <a:pt x="0" y="716280"/>
                  </a:moveTo>
                  <a:cubicBezTo>
                    <a:pt x="10160" y="701040"/>
                    <a:pt x="24688" y="687936"/>
                    <a:pt x="30480" y="670560"/>
                  </a:cubicBezTo>
                  <a:cubicBezTo>
                    <a:pt x="49633" y="613101"/>
                    <a:pt x="23797" y="683926"/>
                    <a:pt x="53340" y="624840"/>
                  </a:cubicBezTo>
                  <a:cubicBezTo>
                    <a:pt x="65735" y="600050"/>
                    <a:pt x="54362" y="600958"/>
                    <a:pt x="76200" y="579120"/>
                  </a:cubicBezTo>
                  <a:cubicBezTo>
                    <a:pt x="82676" y="572644"/>
                    <a:pt x="91440" y="568960"/>
                    <a:pt x="99060" y="563880"/>
                  </a:cubicBezTo>
                  <a:cubicBezTo>
                    <a:pt x="104140" y="548640"/>
                    <a:pt x="104140" y="523240"/>
                    <a:pt x="129540" y="548640"/>
                  </a:cubicBezTo>
                  <a:cubicBezTo>
                    <a:pt x="135220" y="554320"/>
                    <a:pt x="131480" y="565820"/>
                    <a:pt x="137160" y="571500"/>
                  </a:cubicBezTo>
                  <a:cubicBezTo>
                    <a:pt x="150112" y="584452"/>
                    <a:pt x="182880" y="601980"/>
                    <a:pt x="182880" y="601980"/>
                  </a:cubicBezTo>
                  <a:cubicBezTo>
                    <a:pt x="193040" y="599440"/>
                    <a:pt x="204267" y="599556"/>
                    <a:pt x="213360" y="594360"/>
                  </a:cubicBezTo>
                  <a:cubicBezTo>
                    <a:pt x="225157" y="587619"/>
                    <a:pt x="245148" y="561265"/>
                    <a:pt x="251460" y="548640"/>
                  </a:cubicBezTo>
                  <a:cubicBezTo>
                    <a:pt x="255052" y="541456"/>
                    <a:pt x="254062" y="532052"/>
                    <a:pt x="259080" y="525780"/>
                  </a:cubicBezTo>
                  <a:cubicBezTo>
                    <a:pt x="264801" y="518629"/>
                    <a:pt x="274320" y="515620"/>
                    <a:pt x="281940" y="510540"/>
                  </a:cubicBezTo>
                  <a:cubicBezTo>
                    <a:pt x="289560" y="518160"/>
                    <a:pt x="296521" y="526501"/>
                    <a:pt x="304800" y="533400"/>
                  </a:cubicBezTo>
                  <a:cubicBezTo>
                    <a:pt x="311835" y="539263"/>
                    <a:pt x="319469" y="544544"/>
                    <a:pt x="327660" y="548640"/>
                  </a:cubicBezTo>
                  <a:cubicBezTo>
                    <a:pt x="343281" y="556450"/>
                    <a:pt x="374129" y="560982"/>
                    <a:pt x="388620" y="563880"/>
                  </a:cubicBezTo>
                  <a:cubicBezTo>
                    <a:pt x="406400" y="561340"/>
                    <a:pt x="425284" y="562930"/>
                    <a:pt x="441960" y="556260"/>
                  </a:cubicBezTo>
                  <a:cubicBezTo>
                    <a:pt x="451966" y="552258"/>
                    <a:pt x="458204" y="541906"/>
                    <a:pt x="464820" y="533400"/>
                  </a:cubicBezTo>
                  <a:cubicBezTo>
                    <a:pt x="476065" y="518942"/>
                    <a:pt x="485140" y="502920"/>
                    <a:pt x="495300" y="487680"/>
                  </a:cubicBezTo>
                  <a:cubicBezTo>
                    <a:pt x="500380" y="480060"/>
                    <a:pt x="504064" y="471296"/>
                    <a:pt x="510540" y="464820"/>
                  </a:cubicBezTo>
                  <a:cubicBezTo>
                    <a:pt x="520700" y="454660"/>
                    <a:pt x="532044" y="445560"/>
                    <a:pt x="541020" y="434340"/>
                  </a:cubicBezTo>
                  <a:cubicBezTo>
                    <a:pt x="552462" y="420037"/>
                    <a:pt x="560510" y="403273"/>
                    <a:pt x="571500" y="388620"/>
                  </a:cubicBezTo>
                  <a:cubicBezTo>
                    <a:pt x="623686" y="319039"/>
                    <a:pt x="599259" y="345621"/>
                    <a:pt x="640080" y="304800"/>
                  </a:cubicBezTo>
                  <a:cubicBezTo>
                    <a:pt x="642620" y="294640"/>
                    <a:pt x="643575" y="283946"/>
                    <a:pt x="647700" y="274320"/>
                  </a:cubicBezTo>
                  <a:cubicBezTo>
                    <a:pt x="651308" y="265902"/>
                    <a:pt x="658396" y="259411"/>
                    <a:pt x="662940" y="251460"/>
                  </a:cubicBezTo>
                  <a:cubicBezTo>
                    <a:pt x="668576" y="241597"/>
                    <a:pt x="672544" y="230843"/>
                    <a:pt x="678180" y="220980"/>
                  </a:cubicBezTo>
                  <a:cubicBezTo>
                    <a:pt x="682724" y="213029"/>
                    <a:pt x="689324" y="206311"/>
                    <a:pt x="693420" y="198120"/>
                  </a:cubicBezTo>
                  <a:cubicBezTo>
                    <a:pt x="697012" y="190936"/>
                    <a:pt x="697876" y="182643"/>
                    <a:pt x="701040" y="175260"/>
                  </a:cubicBezTo>
                  <a:cubicBezTo>
                    <a:pt x="705515" y="164819"/>
                    <a:pt x="712292" y="155416"/>
                    <a:pt x="716280" y="144780"/>
                  </a:cubicBezTo>
                  <a:cubicBezTo>
                    <a:pt x="719957" y="134974"/>
                    <a:pt x="720891" y="124331"/>
                    <a:pt x="723900" y="114300"/>
                  </a:cubicBezTo>
                  <a:cubicBezTo>
                    <a:pt x="728516" y="98913"/>
                    <a:pt x="734060" y="83820"/>
                    <a:pt x="739140" y="68580"/>
                  </a:cubicBezTo>
                  <a:cubicBezTo>
                    <a:pt x="744434" y="52699"/>
                    <a:pt x="751538" y="27795"/>
                    <a:pt x="762000" y="15240"/>
                  </a:cubicBezTo>
                  <a:cubicBezTo>
                    <a:pt x="767863" y="8205"/>
                    <a:pt x="777240" y="5080"/>
                    <a:pt x="784860" y="0"/>
                  </a:cubicBezTo>
                  <a:cubicBezTo>
                    <a:pt x="787400" y="10160"/>
                    <a:pt x="789471" y="20449"/>
                    <a:pt x="792480" y="30480"/>
                  </a:cubicBezTo>
                  <a:lnTo>
                    <a:pt x="815340" y="99060"/>
                  </a:lnTo>
                  <a:lnTo>
                    <a:pt x="822960" y="121920"/>
                  </a:lnTo>
                  <a:cubicBezTo>
                    <a:pt x="825500" y="129540"/>
                    <a:pt x="826125" y="138097"/>
                    <a:pt x="830580" y="144780"/>
                  </a:cubicBezTo>
                  <a:cubicBezTo>
                    <a:pt x="835660" y="152400"/>
                    <a:pt x="842101" y="159271"/>
                    <a:pt x="845820" y="167640"/>
                  </a:cubicBezTo>
                  <a:cubicBezTo>
                    <a:pt x="852344" y="182320"/>
                    <a:pt x="855980" y="198120"/>
                    <a:pt x="861060" y="213360"/>
                  </a:cubicBezTo>
                  <a:cubicBezTo>
                    <a:pt x="866080" y="228419"/>
                    <a:pt x="870491" y="248337"/>
                    <a:pt x="883920" y="259080"/>
                  </a:cubicBezTo>
                  <a:cubicBezTo>
                    <a:pt x="890192" y="264098"/>
                    <a:pt x="899160" y="264160"/>
                    <a:pt x="906780" y="266700"/>
                  </a:cubicBezTo>
                  <a:cubicBezTo>
                    <a:pt x="911860" y="281940"/>
                    <a:pt x="913109" y="299054"/>
                    <a:pt x="922020" y="312420"/>
                  </a:cubicBezTo>
                  <a:cubicBezTo>
                    <a:pt x="927100" y="320040"/>
                    <a:pt x="933541" y="326911"/>
                    <a:pt x="937260" y="335280"/>
                  </a:cubicBezTo>
                  <a:cubicBezTo>
                    <a:pt x="943784" y="349960"/>
                    <a:pt x="943589" y="367634"/>
                    <a:pt x="952500" y="381000"/>
                  </a:cubicBezTo>
                  <a:cubicBezTo>
                    <a:pt x="957580" y="388620"/>
                    <a:pt x="963644" y="395669"/>
                    <a:pt x="967740" y="403860"/>
                  </a:cubicBezTo>
                  <a:cubicBezTo>
                    <a:pt x="980135" y="428650"/>
                    <a:pt x="968762" y="427742"/>
                    <a:pt x="990600" y="449580"/>
                  </a:cubicBezTo>
                  <a:cubicBezTo>
                    <a:pt x="1005372" y="464352"/>
                    <a:pt x="1017727" y="466242"/>
                    <a:pt x="1036320" y="472440"/>
                  </a:cubicBezTo>
                  <a:lnTo>
                    <a:pt x="1082040" y="441960"/>
                  </a:lnTo>
                  <a:cubicBezTo>
                    <a:pt x="1091006" y="435982"/>
                    <a:pt x="1096621" y="425999"/>
                    <a:pt x="1104900" y="419100"/>
                  </a:cubicBezTo>
                  <a:cubicBezTo>
                    <a:pt x="1111935" y="413237"/>
                    <a:pt x="1120140" y="408940"/>
                    <a:pt x="1127760" y="403860"/>
                  </a:cubicBezTo>
                  <a:cubicBezTo>
                    <a:pt x="1128326" y="406124"/>
                    <a:pt x="1138973" y="452022"/>
                    <a:pt x="1143000" y="457200"/>
                  </a:cubicBezTo>
                  <a:cubicBezTo>
                    <a:pt x="1178980" y="503460"/>
                    <a:pt x="1174020" y="498020"/>
                    <a:pt x="1211580" y="510540"/>
                  </a:cubicBezTo>
                  <a:cubicBezTo>
                    <a:pt x="1249680" y="485140"/>
                    <a:pt x="1229360" y="502920"/>
                    <a:pt x="1264920" y="449580"/>
                  </a:cubicBezTo>
                  <a:cubicBezTo>
                    <a:pt x="1269375" y="442897"/>
                    <a:pt x="1266860" y="432400"/>
                    <a:pt x="1272540" y="426720"/>
                  </a:cubicBezTo>
                  <a:cubicBezTo>
                    <a:pt x="1278220" y="421040"/>
                    <a:pt x="1287780" y="421640"/>
                    <a:pt x="1295400" y="419100"/>
                  </a:cubicBezTo>
                  <a:cubicBezTo>
                    <a:pt x="1303020" y="421640"/>
                    <a:pt x="1310337" y="428040"/>
                    <a:pt x="1318260" y="426720"/>
                  </a:cubicBezTo>
                  <a:cubicBezTo>
                    <a:pt x="1345256" y="422221"/>
                    <a:pt x="1340458" y="406840"/>
                    <a:pt x="1348740" y="388620"/>
                  </a:cubicBezTo>
                  <a:cubicBezTo>
                    <a:pt x="1358141" y="367938"/>
                    <a:pt x="1379220" y="327660"/>
                    <a:pt x="1379220" y="327660"/>
                  </a:cubicBezTo>
                  <a:cubicBezTo>
                    <a:pt x="1381760" y="314960"/>
                    <a:pt x="1382292" y="301687"/>
                    <a:pt x="1386840" y="289560"/>
                  </a:cubicBezTo>
                  <a:cubicBezTo>
                    <a:pt x="1390056" y="280985"/>
                    <a:pt x="1398864" y="275275"/>
                    <a:pt x="1402080" y="266700"/>
                  </a:cubicBezTo>
                  <a:cubicBezTo>
                    <a:pt x="1429884" y="192555"/>
                    <a:pt x="1384579" y="262095"/>
                    <a:pt x="1432560" y="198120"/>
                  </a:cubicBezTo>
                  <a:cubicBezTo>
                    <a:pt x="1435100" y="185420"/>
                    <a:pt x="1435632" y="172147"/>
                    <a:pt x="1440180" y="160020"/>
                  </a:cubicBezTo>
                  <a:cubicBezTo>
                    <a:pt x="1443396" y="151445"/>
                    <a:pt x="1446262" y="137160"/>
                    <a:pt x="1455420" y="137160"/>
                  </a:cubicBezTo>
                  <a:cubicBezTo>
                    <a:pt x="1463452" y="137160"/>
                    <a:pt x="1460833" y="152297"/>
                    <a:pt x="1463040" y="160020"/>
                  </a:cubicBezTo>
                  <a:cubicBezTo>
                    <a:pt x="1465917" y="170090"/>
                    <a:pt x="1467783" y="180430"/>
                    <a:pt x="1470660" y="190500"/>
                  </a:cubicBezTo>
                  <a:cubicBezTo>
                    <a:pt x="1482924" y="233425"/>
                    <a:pt x="1473200" y="193040"/>
                    <a:pt x="1493520" y="243840"/>
                  </a:cubicBezTo>
                  <a:cubicBezTo>
                    <a:pt x="1499486" y="258755"/>
                    <a:pt x="1503680" y="274320"/>
                    <a:pt x="1508760" y="289560"/>
                  </a:cubicBezTo>
                  <a:cubicBezTo>
                    <a:pt x="1511300" y="297180"/>
                    <a:pt x="1511925" y="305737"/>
                    <a:pt x="1516380" y="312420"/>
                  </a:cubicBezTo>
                  <a:lnTo>
                    <a:pt x="1531620" y="335280"/>
                  </a:lnTo>
                  <a:cubicBezTo>
                    <a:pt x="1537981" y="379809"/>
                    <a:pt x="1537946" y="386608"/>
                    <a:pt x="1546860" y="426720"/>
                  </a:cubicBezTo>
                  <a:cubicBezTo>
                    <a:pt x="1549132" y="436943"/>
                    <a:pt x="1551471" y="447169"/>
                    <a:pt x="1554480" y="457200"/>
                  </a:cubicBezTo>
                  <a:cubicBezTo>
                    <a:pt x="1561404" y="480280"/>
                    <a:pt x="1569720" y="502920"/>
                    <a:pt x="1577340" y="525780"/>
                  </a:cubicBezTo>
                  <a:lnTo>
                    <a:pt x="1584960" y="548640"/>
                  </a:lnTo>
                  <a:cubicBezTo>
                    <a:pt x="1558712" y="627383"/>
                    <a:pt x="1571944" y="578660"/>
                    <a:pt x="1584960" y="754380"/>
                  </a:cubicBezTo>
                  <a:cubicBezTo>
                    <a:pt x="1585553" y="762390"/>
                    <a:pt x="1590632" y="769448"/>
                    <a:pt x="1592580" y="777240"/>
                  </a:cubicBezTo>
                  <a:cubicBezTo>
                    <a:pt x="1606447" y="832710"/>
                    <a:pt x="1594233" y="799917"/>
                    <a:pt x="1607820" y="861060"/>
                  </a:cubicBezTo>
                  <a:cubicBezTo>
                    <a:pt x="1609562" y="868901"/>
                    <a:pt x="1613233" y="876197"/>
                    <a:pt x="1615440" y="883920"/>
                  </a:cubicBezTo>
                  <a:cubicBezTo>
                    <a:pt x="1618317" y="893990"/>
                    <a:pt x="1620520" y="904240"/>
                    <a:pt x="1623060" y="914400"/>
                  </a:cubicBezTo>
                  <a:cubicBezTo>
                    <a:pt x="1630680" y="911860"/>
                    <a:pt x="1640902" y="913052"/>
                    <a:pt x="1645920" y="906780"/>
                  </a:cubicBezTo>
                  <a:cubicBezTo>
                    <a:pt x="1652462" y="898602"/>
                    <a:pt x="1650663" y="886370"/>
                    <a:pt x="1653540" y="876300"/>
                  </a:cubicBezTo>
                  <a:cubicBezTo>
                    <a:pt x="1655747" y="868577"/>
                    <a:pt x="1657996" y="860823"/>
                    <a:pt x="1661160" y="853440"/>
                  </a:cubicBezTo>
                  <a:cubicBezTo>
                    <a:pt x="1665635" y="842999"/>
                    <a:pt x="1672412" y="833596"/>
                    <a:pt x="1676400" y="822960"/>
                  </a:cubicBezTo>
                  <a:cubicBezTo>
                    <a:pt x="1680077" y="813154"/>
                    <a:pt x="1679895" y="802106"/>
                    <a:pt x="1684020" y="792480"/>
                  </a:cubicBezTo>
                  <a:cubicBezTo>
                    <a:pt x="1687628" y="784062"/>
                    <a:pt x="1695164" y="777811"/>
                    <a:pt x="1699260" y="769620"/>
                  </a:cubicBezTo>
                  <a:cubicBezTo>
                    <a:pt x="1714088" y="739963"/>
                    <a:pt x="1699851" y="750460"/>
                    <a:pt x="1714500" y="716280"/>
                  </a:cubicBezTo>
                  <a:cubicBezTo>
                    <a:pt x="1728588" y="683408"/>
                    <a:pt x="1738703" y="690432"/>
                    <a:pt x="1775460" y="678180"/>
                  </a:cubicBezTo>
                  <a:lnTo>
                    <a:pt x="1798320" y="670560"/>
                  </a:lnTo>
                  <a:cubicBezTo>
                    <a:pt x="1820797" y="655575"/>
                    <a:pt x="1825705" y="654462"/>
                    <a:pt x="1844040" y="632460"/>
                  </a:cubicBezTo>
                  <a:cubicBezTo>
                    <a:pt x="1849903" y="625425"/>
                    <a:pt x="1852129" y="615321"/>
                    <a:pt x="1859280" y="609600"/>
                  </a:cubicBezTo>
                  <a:cubicBezTo>
                    <a:pt x="1865552" y="604582"/>
                    <a:pt x="1874520" y="604520"/>
                    <a:pt x="1882140" y="601980"/>
                  </a:cubicBezTo>
                  <a:cubicBezTo>
                    <a:pt x="1943100" y="561340"/>
                    <a:pt x="1869440" y="614680"/>
                    <a:pt x="1920240" y="563880"/>
                  </a:cubicBezTo>
                  <a:cubicBezTo>
                    <a:pt x="1926716" y="557404"/>
                    <a:pt x="1935648" y="553963"/>
                    <a:pt x="1943100" y="548640"/>
                  </a:cubicBezTo>
                  <a:cubicBezTo>
                    <a:pt x="1953434" y="541258"/>
                    <a:pt x="1963937" y="534045"/>
                    <a:pt x="1973580" y="525780"/>
                  </a:cubicBezTo>
                  <a:cubicBezTo>
                    <a:pt x="1996397" y="506223"/>
                    <a:pt x="1996003" y="503576"/>
                    <a:pt x="2011680" y="480060"/>
                  </a:cubicBezTo>
                  <a:cubicBezTo>
                    <a:pt x="2043222" y="527373"/>
                    <a:pt x="2020037" y="484850"/>
                    <a:pt x="2034540" y="579120"/>
                  </a:cubicBezTo>
                  <a:cubicBezTo>
                    <a:pt x="2035761" y="587059"/>
                    <a:pt x="2040047" y="594231"/>
                    <a:pt x="2042160" y="601980"/>
                  </a:cubicBezTo>
                  <a:cubicBezTo>
                    <a:pt x="2047671" y="622187"/>
                    <a:pt x="2052320" y="642620"/>
                    <a:pt x="2057400" y="662940"/>
                  </a:cubicBezTo>
                  <a:cubicBezTo>
                    <a:pt x="2059940" y="693420"/>
                    <a:pt x="2059383" y="724318"/>
                    <a:pt x="2065020" y="754380"/>
                  </a:cubicBezTo>
                  <a:cubicBezTo>
                    <a:pt x="2067113" y="765545"/>
                    <a:pt x="2075785" y="774419"/>
                    <a:pt x="2080260" y="784860"/>
                  </a:cubicBezTo>
                  <a:cubicBezTo>
                    <a:pt x="2083424" y="792243"/>
                    <a:pt x="2085673" y="799997"/>
                    <a:pt x="2087880" y="807720"/>
                  </a:cubicBezTo>
                  <a:cubicBezTo>
                    <a:pt x="2090757" y="817790"/>
                    <a:pt x="2092623" y="828130"/>
                    <a:pt x="2095500" y="838200"/>
                  </a:cubicBezTo>
                  <a:cubicBezTo>
                    <a:pt x="2097707" y="845923"/>
                    <a:pt x="2101172" y="853268"/>
                    <a:pt x="2103120" y="861060"/>
                  </a:cubicBezTo>
                  <a:lnTo>
                    <a:pt x="2118360" y="922020"/>
                  </a:lnTo>
                  <a:cubicBezTo>
                    <a:pt x="2128126" y="919579"/>
                    <a:pt x="2160768" y="912246"/>
                    <a:pt x="2171700" y="906780"/>
                  </a:cubicBezTo>
                  <a:cubicBezTo>
                    <a:pt x="2179891" y="902684"/>
                    <a:pt x="2186191" y="895259"/>
                    <a:pt x="2194560" y="891540"/>
                  </a:cubicBezTo>
                  <a:cubicBezTo>
                    <a:pt x="2209240" y="885016"/>
                    <a:pt x="2225040" y="881380"/>
                    <a:pt x="2240280" y="876300"/>
                  </a:cubicBezTo>
                  <a:lnTo>
                    <a:pt x="2263140" y="868680"/>
                  </a:lnTo>
                  <a:lnTo>
                    <a:pt x="2308860" y="800100"/>
                  </a:lnTo>
                  <a:cubicBezTo>
                    <a:pt x="2317771" y="786734"/>
                    <a:pt x="2319020" y="769620"/>
                    <a:pt x="2324100" y="754380"/>
                  </a:cubicBezTo>
                  <a:cubicBezTo>
                    <a:pt x="2326996" y="745692"/>
                    <a:pt x="2335621" y="739889"/>
                    <a:pt x="2339340" y="731520"/>
                  </a:cubicBezTo>
                  <a:cubicBezTo>
                    <a:pt x="2375612" y="649908"/>
                    <a:pt x="2335330" y="714675"/>
                    <a:pt x="2369820" y="662940"/>
                  </a:cubicBezTo>
                  <a:cubicBezTo>
                    <a:pt x="2387008" y="594188"/>
                    <a:pt x="2378436" y="621851"/>
                    <a:pt x="2392680" y="579120"/>
                  </a:cubicBezTo>
                  <a:cubicBezTo>
                    <a:pt x="2397760" y="586740"/>
                    <a:pt x="2404312" y="593562"/>
                    <a:pt x="2407920" y="601980"/>
                  </a:cubicBezTo>
                  <a:cubicBezTo>
                    <a:pt x="2408759" y="603937"/>
                    <a:pt x="2418923" y="650377"/>
                    <a:pt x="2423160" y="655320"/>
                  </a:cubicBezTo>
                  <a:cubicBezTo>
                    <a:pt x="2433744" y="667669"/>
                    <a:pt x="2446454" y="679070"/>
                    <a:pt x="2461260" y="685800"/>
                  </a:cubicBezTo>
                  <a:cubicBezTo>
                    <a:pt x="2475325" y="692193"/>
                    <a:pt x="2491740" y="690880"/>
                    <a:pt x="2506980" y="693420"/>
                  </a:cubicBezTo>
                  <a:cubicBezTo>
                    <a:pt x="2525812" y="749916"/>
                    <a:pt x="2515036" y="724772"/>
                    <a:pt x="2537460" y="769620"/>
                  </a:cubicBezTo>
                  <a:cubicBezTo>
                    <a:pt x="2548230" y="823472"/>
                    <a:pt x="2540984" y="795433"/>
                    <a:pt x="2560320" y="853440"/>
                  </a:cubicBezTo>
                  <a:cubicBezTo>
                    <a:pt x="2563216" y="862128"/>
                    <a:pt x="2570480" y="868680"/>
                    <a:pt x="2575560" y="876300"/>
                  </a:cubicBezTo>
                  <a:cubicBezTo>
                    <a:pt x="2583180" y="871220"/>
                    <a:pt x="2593340" y="868680"/>
                    <a:pt x="2598420" y="861060"/>
                  </a:cubicBezTo>
                  <a:cubicBezTo>
                    <a:pt x="2604229" y="852346"/>
                    <a:pt x="2603163" y="840650"/>
                    <a:pt x="2606040" y="830580"/>
                  </a:cubicBezTo>
                  <a:cubicBezTo>
                    <a:pt x="2613927" y="802975"/>
                    <a:pt x="2612202" y="809907"/>
                    <a:pt x="2628900" y="784860"/>
                  </a:cubicBezTo>
                  <a:cubicBezTo>
                    <a:pt x="2631389" y="769924"/>
                    <a:pt x="2639576" y="717776"/>
                    <a:pt x="2644140" y="701040"/>
                  </a:cubicBezTo>
                  <a:cubicBezTo>
                    <a:pt x="2648367" y="685542"/>
                    <a:pt x="2654300" y="670560"/>
                    <a:pt x="2659380" y="655320"/>
                  </a:cubicBezTo>
                  <a:cubicBezTo>
                    <a:pt x="2662788" y="645097"/>
                    <a:pt x="2675341" y="640739"/>
                    <a:pt x="2682240" y="632460"/>
                  </a:cubicBezTo>
                  <a:cubicBezTo>
                    <a:pt x="2688103" y="625425"/>
                    <a:pt x="2693384" y="617791"/>
                    <a:pt x="2697480" y="609600"/>
                  </a:cubicBezTo>
                  <a:cubicBezTo>
                    <a:pt x="2701072" y="602416"/>
                    <a:pt x="2701199" y="593761"/>
                    <a:pt x="2705100" y="586740"/>
                  </a:cubicBezTo>
                  <a:cubicBezTo>
                    <a:pt x="2713995" y="570729"/>
                    <a:pt x="2725420" y="556260"/>
                    <a:pt x="2735580" y="541020"/>
                  </a:cubicBezTo>
                  <a:cubicBezTo>
                    <a:pt x="2740660" y="533400"/>
                    <a:pt x="2744344" y="524636"/>
                    <a:pt x="2750820" y="518160"/>
                  </a:cubicBezTo>
                  <a:cubicBezTo>
                    <a:pt x="2758440" y="510540"/>
                    <a:pt x="2765174" y="501916"/>
                    <a:pt x="2773680" y="495300"/>
                  </a:cubicBezTo>
                  <a:cubicBezTo>
                    <a:pt x="2788138" y="484055"/>
                    <a:pt x="2806448" y="477772"/>
                    <a:pt x="2819400" y="464820"/>
                  </a:cubicBezTo>
                  <a:cubicBezTo>
                    <a:pt x="2836252" y="447968"/>
                    <a:pt x="2843902" y="437329"/>
                    <a:pt x="2865120" y="426720"/>
                  </a:cubicBezTo>
                  <a:cubicBezTo>
                    <a:pt x="2867392" y="425584"/>
                    <a:pt x="2870200" y="426720"/>
                    <a:pt x="2872740" y="42672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 flipH="1" flipV="1">
              <a:off x="1571604" y="2714626"/>
              <a:ext cx="2872740" cy="922020"/>
            </a:xfrm>
            <a:custGeom>
              <a:avLst/>
              <a:gdLst>
                <a:gd name="connsiteX0" fmla="*/ 0 w 2872740"/>
                <a:gd name="connsiteY0" fmla="*/ 716280 h 922020"/>
                <a:gd name="connsiteX1" fmla="*/ 30480 w 2872740"/>
                <a:gd name="connsiteY1" fmla="*/ 670560 h 922020"/>
                <a:gd name="connsiteX2" fmla="*/ 53340 w 2872740"/>
                <a:gd name="connsiteY2" fmla="*/ 624840 h 922020"/>
                <a:gd name="connsiteX3" fmla="*/ 76200 w 2872740"/>
                <a:gd name="connsiteY3" fmla="*/ 579120 h 922020"/>
                <a:gd name="connsiteX4" fmla="*/ 99060 w 2872740"/>
                <a:gd name="connsiteY4" fmla="*/ 563880 h 922020"/>
                <a:gd name="connsiteX5" fmla="*/ 129540 w 2872740"/>
                <a:gd name="connsiteY5" fmla="*/ 548640 h 922020"/>
                <a:gd name="connsiteX6" fmla="*/ 137160 w 2872740"/>
                <a:gd name="connsiteY6" fmla="*/ 571500 h 922020"/>
                <a:gd name="connsiteX7" fmla="*/ 182880 w 2872740"/>
                <a:gd name="connsiteY7" fmla="*/ 601980 h 922020"/>
                <a:gd name="connsiteX8" fmla="*/ 213360 w 2872740"/>
                <a:gd name="connsiteY8" fmla="*/ 594360 h 922020"/>
                <a:gd name="connsiteX9" fmla="*/ 251460 w 2872740"/>
                <a:gd name="connsiteY9" fmla="*/ 548640 h 922020"/>
                <a:gd name="connsiteX10" fmla="*/ 259080 w 2872740"/>
                <a:gd name="connsiteY10" fmla="*/ 525780 h 922020"/>
                <a:gd name="connsiteX11" fmla="*/ 281940 w 2872740"/>
                <a:gd name="connsiteY11" fmla="*/ 510540 h 922020"/>
                <a:gd name="connsiteX12" fmla="*/ 304800 w 2872740"/>
                <a:gd name="connsiteY12" fmla="*/ 533400 h 922020"/>
                <a:gd name="connsiteX13" fmla="*/ 327660 w 2872740"/>
                <a:gd name="connsiteY13" fmla="*/ 548640 h 922020"/>
                <a:gd name="connsiteX14" fmla="*/ 388620 w 2872740"/>
                <a:gd name="connsiteY14" fmla="*/ 563880 h 922020"/>
                <a:gd name="connsiteX15" fmla="*/ 441960 w 2872740"/>
                <a:gd name="connsiteY15" fmla="*/ 556260 h 922020"/>
                <a:gd name="connsiteX16" fmla="*/ 464820 w 2872740"/>
                <a:gd name="connsiteY16" fmla="*/ 533400 h 922020"/>
                <a:gd name="connsiteX17" fmla="*/ 495300 w 2872740"/>
                <a:gd name="connsiteY17" fmla="*/ 487680 h 922020"/>
                <a:gd name="connsiteX18" fmla="*/ 510540 w 2872740"/>
                <a:gd name="connsiteY18" fmla="*/ 464820 h 922020"/>
                <a:gd name="connsiteX19" fmla="*/ 541020 w 2872740"/>
                <a:gd name="connsiteY19" fmla="*/ 434340 h 922020"/>
                <a:gd name="connsiteX20" fmla="*/ 571500 w 2872740"/>
                <a:gd name="connsiteY20" fmla="*/ 388620 h 922020"/>
                <a:gd name="connsiteX21" fmla="*/ 640080 w 2872740"/>
                <a:gd name="connsiteY21" fmla="*/ 304800 h 922020"/>
                <a:gd name="connsiteX22" fmla="*/ 647700 w 2872740"/>
                <a:gd name="connsiteY22" fmla="*/ 274320 h 922020"/>
                <a:gd name="connsiteX23" fmla="*/ 662940 w 2872740"/>
                <a:gd name="connsiteY23" fmla="*/ 251460 h 922020"/>
                <a:gd name="connsiteX24" fmla="*/ 678180 w 2872740"/>
                <a:gd name="connsiteY24" fmla="*/ 220980 h 922020"/>
                <a:gd name="connsiteX25" fmla="*/ 693420 w 2872740"/>
                <a:gd name="connsiteY25" fmla="*/ 198120 h 922020"/>
                <a:gd name="connsiteX26" fmla="*/ 701040 w 2872740"/>
                <a:gd name="connsiteY26" fmla="*/ 175260 h 922020"/>
                <a:gd name="connsiteX27" fmla="*/ 716280 w 2872740"/>
                <a:gd name="connsiteY27" fmla="*/ 144780 h 922020"/>
                <a:gd name="connsiteX28" fmla="*/ 723900 w 2872740"/>
                <a:gd name="connsiteY28" fmla="*/ 114300 h 922020"/>
                <a:gd name="connsiteX29" fmla="*/ 739140 w 2872740"/>
                <a:gd name="connsiteY29" fmla="*/ 68580 h 922020"/>
                <a:gd name="connsiteX30" fmla="*/ 762000 w 2872740"/>
                <a:gd name="connsiteY30" fmla="*/ 15240 h 922020"/>
                <a:gd name="connsiteX31" fmla="*/ 784860 w 2872740"/>
                <a:gd name="connsiteY31" fmla="*/ 0 h 922020"/>
                <a:gd name="connsiteX32" fmla="*/ 792480 w 2872740"/>
                <a:gd name="connsiteY32" fmla="*/ 30480 h 922020"/>
                <a:gd name="connsiteX33" fmla="*/ 815340 w 2872740"/>
                <a:gd name="connsiteY33" fmla="*/ 99060 h 922020"/>
                <a:gd name="connsiteX34" fmla="*/ 822960 w 2872740"/>
                <a:gd name="connsiteY34" fmla="*/ 121920 h 922020"/>
                <a:gd name="connsiteX35" fmla="*/ 830580 w 2872740"/>
                <a:gd name="connsiteY35" fmla="*/ 144780 h 922020"/>
                <a:gd name="connsiteX36" fmla="*/ 845820 w 2872740"/>
                <a:gd name="connsiteY36" fmla="*/ 167640 h 922020"/>
                <a:gd name="connsiteX37" fmla="*/ 861060 w 2872740"/>
                <a:gd name="connsiteY37" fmla="*/ 213360 h 922020"/>
                <a:gd name="connsiteX38" fmla="*/ 883920 w 2872740"/>
                <a:gd name="connsiteY38" fmla="*/ 259080 h 922020"/>
                <a:gd name="connsiteX39" fmla="*/ 906780 w 2872740"/>
                <a:gd name="connsiteY39" fmla="*/ 266700 h 922020"/>
                <a:gd name="connsiteX40" fmla="*/ 922020 w 2872740"/>
                <a:gd name="connsiteY40" fmla="*/ 312420 h 922020"/>
                <a:gd name="connsiteX41" fmla="*/ 937260 w 2872740"/>
                <a:gd name="connsiteY41" fmla="*/ 335280 h 922020"/>
                <a:gd name="connsiteX42" fmla="*/ 952500 w 2872740"/>
                <a:gd name="connsiteY42" fmla="*/ 381000 h 922020"/>
                <a:gd name="connsiteX43" fmla="*/ 967740 w 2872740"/>
                <a:gd name="connsiteY43" fmla="*/ 403860 h 922020"/>
                <a:gd name="connsiteX44" fmla="*/ 990600 w 2872740"/>
                <a:gd name="connsiteY44" fmla="*/ 449580 h 922020"/>
                <a:gd name="connsiteX45" fmla="*/ 1036320 w 2872740"/>
                <a:gd name="connsiteY45" fmla="*/ 472440 h 922020"/>
                <a:gd name="connsiteX46" fmla="*/ 1082040 w 2872740"/>
                <a:gd name="connsiteY46" fmla="*/ 441960 h 922020"/>
                <a:gd name="connsiteX47" fmla="*/ 1104900 w 2872740"/>
                <a:gd name="connsiteY47" fmla="*/ 419100 h 922020"/>
                <a:gd name="connsiteX48" fmla="*/ 1127760 w 2872740"/>
                <a:gd name="connsiteY48" fmla="*/ 403860 h 922020"/>
                <a:gd name="connsiteX49" fmla="*/ 1143000 w 2872740"/>
                <a:gd name="connsiteY49" fmla="*/ 457200 h 922020"/>
                <a:gd name="connsiteX50" fmla="*/ 1211580 w 2872740"/>
                <a:gd name="connsiteY50" fmla="*/ 510540 h 922020"/>
                <a:gd name="connsiteX51" fmla="*/ 1264920 w 2872740"/>
                <a:gd name="connsiteY51" fmla="*/ 449580 h 922020"/>
                <a:gd name="connsiteX52" fmla="*/ 1272540 w 2872740"/>
                <a:gd name="connsiteY52" fmla="*/ 426720 h 922020"/>
                <a:gd name="connsiteX53" fmla="*/ 1295400 w 2872740"/>
                <a:gd name="connsiteY53" fmla="*/ 419100 h 922020"/>
                <a:gd name="connsiteX54" fmla="*/ 1318260 w 2872740"/>
                <a:gd name="connsiteY54" fmla="*/ 426720 h 922020"/>
                <a:gd name="connsiteX55" fmla="*/ 1348740 w 2872740"/>
                <a:gd name="connsiteY55" fmla="*/ 388620 h 922020"/>
                <a:gd name="connsiteX56" fmla="*/ 1379220 w 2872740"/>
                <a:gd name="connsiteY56" fmla="*/ 327660 h 922020"/>
                <a:gd name="connsiteX57" fmla="*/ 1386840 w 2872740"/>
                <a:gd name="connsiteY57" fmla="*/ 289560 h 922020"/>
                <a:gd name="connsiteX58" fmla="*/ 1402080 w 2872740"/>
                <a:gd name="connsiteY58" fmla="*/ 266700 h 922020"/>
                <a:gd name="connsiteX59" fmla="*/ 1432560 w 2872740"/>
                <a:gd name="connsiteY59" fmla="*/ 198120 h 922020"/>
                <a:gd name="connsiteX60" fmla="*/ 1440180 w 2872740"/>
                <a:gd name="connsiteY60" fmla="*/ 160020 h 922020"/>
                <a:gd name="connsiteX61" fmla="*/ 1455420 w 2872740"/>
                <a:gd name="connsiteY61" fmla="*/ 137160 h 922020"/>
                <a:gd name="connsiteX62" fmla="*/ 1463040 w 2872740"/>
                <a:gd name="connsiteY62" fmla="*/ 160020 h 922020"/>
                <a:gd name="connsiteX63" fmla="*/ 1470660 w 2872740"/>
                <a:gd name="connsiteY63" fmla="*/ 190500 h 922020"/>
                <a:gd name="connsiteX64" fmla="*/ 1493520 w 2872740"/>
                <a:gd name="connsiteY64" fmla="*/ 243840 h 922020"/>
                <a:gd name="connsiteX65" fmla="*/ 1508760 w 2872740"/>
                <a:gd name="connsiteY65" fmla="*/ 289560 h 922020"/>
                <a:gd name="connsiteX66" fmla="*/ 1516380 w 2872740"/>
                <a:gd name="connsiteY66" fmla="*/ 312420 h 922020"/>
                <a:gd name="connsiteX67" fmla="*/ 1531620 w 2872740"/>
                <a:gd name="connsiteY67" fmla="*/ 335280 h 922020"/>
                <a:gd name="connsiteX68" fmla="*/ 1546860 w 2872740"/>
                <a:gd name="connsiteY68" fmla="*/ 426720 h 922020"/>
                <a:gd name="connsiteX69" fmla="*/ 1554480 w 2872740"/>
                <a:gd name="connsiteY69" fmla="*/ 457200 h 922020"/>
                <a:gd name="connsiteX70" fmla="*/ 1577340 w 2872740"/>
                <a:gd name="connsiteY70" fmla="*/ 525780 h 922020"/>
                <a:gd name="connsiteX71" fmla="*/ 1584960 w 2872740"/>
                <a:gd name="connsiteY71" fmla="*/ 548640 h 922020"/>
                <a:gd name="connsiteX72" fmla="*/ 1584960 w 2872740"/>
                <a:gd name="connsiteY72" fmla="*/ 754380 h 922020"/>
                <a:gd name="connsiteX73" fmla="*/ 1592580 w 2872740"/>
                <a:gd name="connsiteY73" fmla="*/ 777240 h 922020"/>
                <a:gd name="connsiteX74" fmla="*/ 1607820 w 2872740"/>
                <a:gd name="connsiteY74" fmla="*/ 861060 h 922020"/>
                <a:gd name="connsiteX75" fmla="*/ 1615440 w 2872740"/>
                <a:gd name="connsiteY75" fmla="*/ 883920 h 922020"/>
                <a:gd name="connsiteX76" fmla="*/ 1623060 w 2872740"/>
                <a:gd name="connsiteY76" fmla="*/ 914400 h 922020"/>
                <a:gd name="connsiteX77" fmla="*/ 1645920 w 2872740"/>
                <a:gd name="connsiteY77" fmla="*/ 906780 h 922020"/>
                <a:gd name="connsiteX78" fmla="*/ 1653540 w 2872740"/>
                <a:gd name="connsiteY78" fmla="*/ 876300 h 922020"/>
                <a:gd name="connsiteX79" fmla="*/ 1661160 w 2872740"/>
                <a:gd name="connsiteY79" fmla="*/ 853440 h 922020"/>
                <a:gd name="connsiteX80" fmla="*/ 1676400 w 2872740"/>
                <a:gd name="connsiteY80" fmla="*/ 822960 h 922020"/>
                <a:gd name="connsiteX81" fmla="*/ 1684020 w 2872740"/>
                <a:gd name="connsiteY81" fmla="*/ 792480 h 922020"/>
                <a:gd name="connsiteX82" fmla="*/ 1699260 w 2872740"/>
                <a:gd name="connsiteY82" fmla="*/ 769620 h 922020"/>
                <a:gd name="connsiteX83" fmla="*/ 1714500 w 2872740"/>
                <a:gd name="connsiteY83" fmla="*/ 716280 h 922020"/>
                <a:gd name="connsiteX84" fmla="*/ 1775460 w 2872740"/>
                <a:gd name="connsiteY84" fmla="*/ 678180 h 922020"/>
                <a:gd name="connsiteX85" fmla="*/ 1798320 w 2872740"/>
                <a:gd name="connsiteY85" fmla="*/ 670560 h 922020"/>
                <a:gd name="connsiteX86" fmla="*/ 1844040 w 2872740"/>
                <a:gd name="connsiteY86" fmla="*/ 632460 h 922020"/>
                <a:gd name="connsiteX87" fmla="*/ 1859280 w 2872740"/>
                <a:gd name="connsiteY87" fmla="*/ 609600 h 922020"/>
                <a:gd name="connsiteX88" fmla="*/ 1882140 w 2872740"/>
                <a:gd name="connsiteY88" fmla="*/ 601980 h 922020"/>
                <a:gd name="connsiteX89" fmla="*/ 1920240 w 2872740"/>
                <a:gd name="connsiteY89" fmla="*/ 563880 h 922020"/>
                <a:gd name="connsiteX90" fmla="*/ 1943100 w 2872740"/>
                <a:gd name="connsiteY90" fmla="*/ 548640 h 922020"/>
                <a:gd name="connsiteX91" fmla="*/ 1973580 w 2872740"/>
                <a:gd name="connsiteY91" fmla="*/ 525780 h 922020"/>
                <a:gd name="connsiteX92" fmla="*/ 2011680 w 2872740"/>
                <a:gd name="connsiteY92" fmla="*/ 480060 h 922020"/>
                <a:gd name="connsiteX93" fmla="*/ 2034540 w 2872740"/>
                <a:gd name="connsiteY93" fmla="*/ 579120 h 922020"/>
                <a:gd name="connsiteX94" fmla="*/ 2042160 w 2872740"/>
                <a:gd name="connsiteY94" fmla="*/ 601980 h 922020"/>
                <a:gd name="connsiteX95" fmla="*/ 2057400 w 2872740"/>
                <a:gd name="connsiteY95" fmla="*/ 662940 h 922020"/>
                <a:gd name="connsiteX96" fmla="*/ 2065020 w 2872740"/>
                <a:gd name="connsiteY96" fmla="*/ 754380 h 922020"/>
                <a:gd name="connsiteX97" fmla="*/ 2080260 w 2872740"/>
                <a:gd name="connsiteY97" fmla="*/ 784860 h 922020"/>
                <a:gd name="connsiteX98" fmla="*/ 2087880 w 2872740"/>
                <a:gd name="connsiteY98" fmla="*/ 807720 h 922020"/>
                <a:gd name="connsiteX99" fmla="*/ 2095500 w 2872740"/>
                <a:gd name="connsiteY99" fmla="*/ 838200 h 922020"/>
                <a:gd name="connsiteX100" fmla="*/ 2103120 w 2872740"/>
                <a:gd name="connsiteY100" fmla="*/ 861060 h 922020"/>
                <a:gd name="connsiteX101" fmla="*/ 2118360 w 2872740"/>
                <a:gd name="connsiteY101" fmla="*/ 922020 h 922020"/>
                <a:gd name="connsiteX102" fmla="*/ 2171700 w 2872740"/>
                <a:gd name="connsiteY102" fmla="*/ 906780 h 922020"/>
                <a:gd name="connsiteX103" fmla="*/ 2194560 w 2872740"/>
                <a:gd name="connsiteY103" fmla="*/ 891540 h 922020"/>
                <a:gd name="connsiteX104" fmla="*/ 2240280 w 2872740"/>
                <a:gd name="connsiteY104" fmla="*/ 876300 h 922020"/>
                <a:gd name="connsiteX105" fmla="*/ 2263140 w 2872740"/>
                <a:gd name="connsiteY105" fmla="*/ 868680 h 922020"/>
                <a:gd name="connsiteX106" fmla="*/ 2308860 w 2872740"/>
                <a:gd name="connsiteY106" fmla="*/ 800100 h 922020"/>
                <a:gd name="connsiteX107" fmla="*/ 2324100 w 2872740"/>
                <a:gd name="connsiteY107" fmla="*/ 754380 h 922020"/>
                <a:gd name="connsiteX108" fmla="*/ 2339340 w 2872740"/>
                <a:gd name="connsiteY108" fmla="*/ 731520 h 922020"/>
                <a:gd name="connsiteX109" fmla="*/ 2369820 w 2872740"/>
                <a:gd name="connsiteY109" fmla="*/ 662940 h 922020"/>
                <a:gd name="connsiteX110" fmla="*/ 2392680 w 2872740"/>
                <a:gd name="connsiteY110" fmla="*/ 579120 h 922020"/>
                <a:gd name="connsiteX111" fmla="*/ 2407920 w 2872740"/>
                <a:gd name="connsiteY111" fmla="*/ 601980 h 922020"/>
                <a:gd name="connsiteX112" fmla="*/ 2423160 w 2872740"/>
                <a:gd name="connsiteY112" fmla="*/ 655320 h 922020"/>
                <a:gd name="connsiteX113" fmla="*/ 2461260 w 2872740"/>
                <a:gd name="connsiteY113" fmla="*/ 685800 h 922020"/>
                <a:gd name="connsiteX114" fmla="*/ 2506980 w 2872740"/>
                <a:gd name="connsiteY114" fmla="*/ 693420 h 922020"/>
                <a:gd name="connsiteX115" fmla="*/ 2537460 w 2872740"/>
                <a:gd name="connsiteY115" fmla="*/ 769620 h 922020"/>
                <a:gd name="connsiteX116" fmla="*/ 2560320 w 2872740"/>
                <a:gd name="connsiteY116" fmla="*/ 853440 h 922020"/>
                <a:gd name="connsiteX117" fmla="*/ 2575560 w 2872740"/>
                <a:gd name="connsiteY117" fmla="*/ 876300 h 922020"/>
                <a:gd name="connsiteX118" fmla="*/ 2598420 w 2872740"/>
                <a:gd name="connsiteY118" fmla="*/ 861060 h 922020"/>
                <a:gd name="connsiteX119" fmla="*/ 2606040 w 2872740"/>
                <a:gd name="connsiteY119" fmla="*/ 830580 h 922020"/>
                <a:gd name="connsiteX120" fmla="*/ 2628900 w 2872740"/>
                <a:gd name="connsiteY120" fmla="*/ 784860 h 922020"/>
                <a:gd name="connsiteX121" fmla="*/ 2644140 w 2872740"/>
                <a:gd name="connsiteY121" fmla="*/ 701040 h 922020"/>
                <a:gd name="connsiteX122" fmla="*/ 2659380 w 2872740"/>
                <a:gd name="connsiteY122" fmla="*/ 655320 h 922020"/>
                <a:gd name="connsiteX123" fmla="*/ 2682240 w 2872740"/>
                <a:gd name="connsiteY123" fmla="*/ 632460 h 922020"/>
                <a:gd name="connsiteX124" fmla="*/ 2697480 w 2872740"/>
                <a:gd name="connsiteY124" fmla="*/ 609600 h 922020"/>
                <a:gd name="connsiteX125" fmla="*/ 2705100 w 2872740"/>
                <a:gd name="connsiteY125" fmla="*/ 586740 h 922020"/>
                <a:gd name="connsiteX126" fmla="*/ 2735580 w 2872740"/>
                <a:gd name="connsiteY126" fmla="*/ 541020 h 922020"/>
                <a:gd name="connsiteX127" fmla="*/ 2750820 w 2872740"/>
                <a:gd name="connsiteY127" fmla="*/ 518160 h 922020"/>
                <a:gd name="connsiteX128" fmla="*/ 2773680 w 2872740"/>
                <a:gd name="connsiteY128" fmla="*/ 495300 h 922020"/>
                <a:gd name="connsiteX129" fmla="*/ 2819400 w 2872740"/>
                <a:gd name="connsiteY129" fmla="*/ 464820 h 922020"/>
                <a:gd name="connsiteX130" fmla="*/ 2865120 w 2872740"/>
                <a:gd name="connsiteY130" fmla="*/ 426720 h 922020"/>
                <a:gd name="connsiteX131" fmla="*/ 2872740 w 2872740"/>
                <a:gd name="connsiteY131" fmla="*/ 42672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872740" h="922020">
                  <a:moveTo>
                    <a:pt x="0" y="716280"/>
                  </a:moveTo>
                  <a:cubicBezTo>
                    <a:pt x="10160" y="701040"/>
                    <a:pt x="24688" y="687936"/>
                    <a:pt x="30480" y="670560"/>
                  </a:cubicBezTo>
                  <a:cubicBezTo>
                    <a:pt x="49633" y="613101"/>
                    <a:pt x="23797" y="683926"/>
                    <a:pt x="53340" y="624840"/>
                  </a:cubicBezTo>
                  <a:cubicBezTo>
                    <a:pt x="65735" y="600050"/>
                    <a:pt x="54362" y="600958"/>
                    <a:pt x="76200" y="579120"/>
                  </a:cubicBezTo>
                  <a:cubicBezTo>
                    <a:pt x="82676" y="572644"/>
                    <a:pt x="91440" y="568960"/>
                    <a:pt x="99060" y="563880"/>
                  </a:cubicBezTo>
                  <a:cubicBezTo>
                    <a:pt x="104140" y="548640"/>
                    <a:pt x="104140" y="523240"/>
                    <a:pt x="129540" y="548640"/>
                  </a:cubicBezTo>
                  <a:cubicBezTo>
                    <a:pt x="135220" y="554320"/>
                    <a:pt x="131480" y="565820"/>
                    <a:pt x="137160" y="571500"/>
                  </a:cubicBezTo>
                  <a:cubicBezTo>
                    <a:pt x="150112" y="584452"/>
                    <a:pt x="182880" y="601980"/>
                    <a:pt x="182880" y="601980"/>
                  </a:cubicBezTo>
                  <a:cubicBezTo>
                    <a:pt x="193040" y="599440"/>
                    <a:pt x="204267" y="599556"/>
                    <a:pt x="213360" y="594360"/>
                  </a:cubicBezTo>
                  <a:cubicBezTo>
                    <a:pt x="225157" y="587619"/>
                    <a:pt x="245148" y="561265"/>
                    <a:pt x="251460" y="548640"/>
                  </a:cubicBezTo>
                  <a:cubicBezTo>
                    <a:pt x="255052" y="541456"/>
                    <a:pt x="254062" y="532052"/>
                    <a:pt x="259080" y="525780"/>
                  </a:cubicBezTo>
                  <a:cubicBezTo>
                    <a:pt x="264801" y="518629"/>
                    <a:pt x="274320" y="515620"/>
                    <a:pt x="281940" y="510540"/>
                  </a:cubicBezTo>
                  <a:cubicBezTo>
                    <a:pt x="289560" y="518160"/>
                    <a:pt x="296521" y="526501"/>
                    <a:pt x="304800" y="533400"/>
                  </a:cubicBezTo>
                  <a:cubicBezTo>
                    <a:pt x="311835" y="539263"/>
                    <a:pt x="319469" y="544544"/>
                    <a:pt x="327660" y="548640"/>
                  </a:cubicBezTo>
                  <a:cubicBezTo>
                    <a:pt x="343281" y="556450"/>
                    <a:pt x="374129" y="560982"/>
                    <a:pt x="388620" y="563880"/>
                  </a:cubicBezTo>
                  <a:cubicBezTo>
                    <a:pt x="406400" y="561340"/>
                    <a:pt x="425284" y="562930"/>
                    <a:pt x="441960" y="556260"/>
                  </a:cubicBezTo>
                  <a:cubicBezTo>
                    <a:pt x="451966" y="552258"/>
                    <a:pt x="458204" y="541906"/>
                    <a:pt x="464820" y="533400"/>
                  </a:cubicBezTo>
                  <a:cubicBezTo>
                    <a:pt x="476065" y="518942"/>
                    <a:pt x="485140" y="502920"/>
                    <a:pt x="495300" y="487680"/>
                  </a:cubicBezTo>
                  <a:cubicBezTo>
                    <a:pt x="500380" y="480060"/>
                    <a:pt x="504064" y="471296"/>
                    <a:pt x="510540" y="464820"/>
                  </a:cubicBezTo>
                  <a:cubicBezTo>
                    <a:pt x="520700" y="454660"/>
                    <a:pt x="532044" y="445560"/>
                    <a:pt x="541020" y="434340"/>
                  </a:cubicBezTo>
                  <a:cubicBezTo>
                    <a:pt x="552462" y="420037"/>
                    <a:pt x="560510" y="403273"/>
                    <a:pt x="571500" y="388620"/>
                  </a:cubicBezTo>
                  <a:cubicBezTo>
                    <a:pt x="623686" y="319039"/>
                    <a:pt x="599259" y="345621"/>
                    <a:pt x="640080" y="304800"/>
                  </a:cubicBezTo>
                  <a:cubicBezTo>
                    <a:pt x="642620" y="294640"/>
                    <a:pt x="643575" y="283946"/>
                    <a:pt x="647700" y="274320"/>
                  </a:cubicBezTo>
                  <a:cubicBezTo>
                    <a:pt x="651308" y="265902"/>
                    <a:pt x="658396" y="259411"/>
                    <a:pt x="662940" y="251460"/>
                  </a:cubicBezTo>
                  <a:cubicBezTo>
                    <a:pt x="668576" y="241597"/>
                    <a:pt x="672544" y="230843"/>
                    <a:pt x="678180" y="220980"/>
                  </a:cubicBezTo>
                  <a:cubicBezTo>
                    <a:pt x="682724" y="213029"/>
                    <a:pt x="689324" y="206311"/>
                    <a:pt x="693420" y="198120"/>
                  </a:cubicBezTo>
                  <a:cubicBezTo>
                    <a:pt x="697012" y="190936"/>
                    <a:pt x="697876" y="182643"/>
                    <a:pt x="701040" y="175260"/>
                  </a:cubicBezTo>
                  <a:cubicBezTo>
                    <a:pt x="705515" y="164819"/>
                    <a:pt x="712292" y="155416"/>
                    <a:pt x="716280" y="144780"/>
                  </a:cubicBezTo>
                  <a:cubicBezTo>
                    <a:pt x="719957" y="134974"/>
                    <a:pt x="720891" y="124331"/>
                    <a:pt x="723900" y="114300"/>
                  </a:cubicBezTo>
                  <a:cubicBezTo>
                    <a:pt x="728516" y="98913"/>
                    <a:pt x="734060" y="83820"/>
                    <a:pt x="739140" y="68580"/>
                  </a:cubicBezTo>
                  <a:cubicBezTo>
                    <a:pt x="744434" y="52699"/>
                    <a:pt x="751538" y="27795"/>
                    <a:pt x="762000" y="15240"/>
                  </a:cubicBezTo>
                  <a:cubicBezTo>
                    <a:pt x="767863" y="8205"/>
                    <a:pt x="777240" y="5080"/>
                    <a:pt x="784860" y="0"/>
                  </a:cubicBezTo>
                  <a:cubicBezTo>
                    <a:pt x="787400" y="10160"/>
                    <a:pt x="789471" y="20449"/>
                    <a:pt x="792480" y="30480"/>
                  </a:cubicBezTo>
                  <a:lnTo>
                    <a:pt x="815340" y="99060"/>
                  </a:lnTo>
                  <a:lnTo>
                    <a:pt x="822960" y="121920"/>
                  </a:lnTo>
                  <a:cubicBezTo>
                    <a:pt x="825500" y="129540"/>
                    <a:pt x="826125" y="138097"/>
                    <a:pt x="830580" y="144780"/>
                  </a:cubicBezTo>
                  <a:cubicBezTo>
                    <a:pt x="835660" y="152400"/>
                    <a:pt x="842101" y="159271"/>
                    <a:pt x="845820" y="167640"/>
                  </a:cubicBezTo>
                  <a:cubicBezTo>
                    <a:pt x="852344" y="182320"/>
                    <a:pt x="855980" y="198120"/>
                    <a:pt x="861060" y="213360"/>
                  </a:cubicBezTo>
                  <a:cubicBezTo>
                    <a:pt x="866080" y="228419"/>
                    <a:pt x="870491" y="248337"/>
                    <a:pt x="883920" y="259080"/>
                  </a:cubicBezTo>
                  <a:cubicBezTo>
                    <a:pt x="890192" y="264098"/>
                    <a:pt x="899160" y="264160"/>
                    <a:pt x="906780" y="266700"/>
                  </a:cubicBezTo>
                  <a:cubicBezTo>
                    <a:pt x="911860" y="281940"/>
                    <a:pt x="913109" y="299054"/>
                    <a:pt x="922020" y="312420"/>
                  </a:cubicBezTo>
                  <a:cubicBezTo>
                    <a:pt x="927100" y="320040"/>
                    <a:pt x="933541" y="326911"/>
                    <a:pt x="937260" y="335280"/>
                  </a:cubicBezTo>
                  <a:cubicBezTo>
                    <a:pt x="943784" y="349960"/>
                    <a:pt x="943589" y="367634"/>
                    <a:pt x="952500" y="381000"/>
                  </a:cubicBezTo>
                  <a:cubicBezTo>
                    <a:pt x="957580" y="388620"/>
                    <a:pt x="963644" y="395669"/>
                    <a:pt x="967740" y="403860"/>
                  </a:cubicBezTo>
                  <a:cubicBezTo>
                    <a:pt x="980135" y="428650"/>
                    <a:pt x="968762" y="427742"/>
                    <a:pt x="990600" y="449580"/>
                  </a:cubicBezTo>
                  <a:cubicBezTo>
                    <a:pt x="1005372" y="464352"/>
                    <a:pt x="1017727" y="466242"/>
                    <a:pt x="1036320" y="472440"/>
                  </a:cubicBezTo>
                  <a:lnTo>
                    <a:pt x="1082040" y="441960"/>
                  </a:lnTo>
                  <a:cubicBezTo>
                    <a:pt x="1091006" y="435982"/>
                    <a:pt x="1096621" y="425999"/>
                    <a:pt x="1104900" y="419100"/>
                  </a:cubicBezTo>
                  <a:cubicBezTo>
                    <a:pt x="1111935" y="413237"/>
                    <a:pt x="1120140" y="408940"/>
                    <a:pt x="1127760" y="403860"/>
                  </a:cubicBezTo>
                  <a:cubicBezTo>
                    <a:pt x="1128326" y="406124"/>
                    <a:pt x="1138973" y="452022"/>
                    <a:pt x="1143000" y="457200"/>
                  </a:cubicBezTo>
                  <a:cubicBezTo>
                    <a:pt x="1178980" y="503460"/>
                    <a:pt x="1174020" y="498020"/>
                    <a:pt x="1211580" y="510540"/>
                  </a:cubicBezTo>
                  <a:cubicBezTo>
                    <a:pt x="1249680" y="485140"/>
                    <a:pt x="1229360" y="502920"/>
                    <a:pt x="1264920" y="449580"/>
                  </a:cubicBezTo>
                  <a:cubicBezTo>
                    <a:pt x="1269375" y="442897"/>
                    <a:pt x="1266860" y="432400"/>
                    <a:pt x="1272540" y="426720"/>
                  </a:cubicBezTo>
                  <a:cubicBezTo>
                    <a:pt x="1278220" y="421040"/>
                    <a:pt x="1287780" y="421640"/>
                    <a:pt x="1295400" y="419100"/>
                  </a:cubicBezTo>
                  <a:cubicBezTo>
                    <a:pt x="1303020" y="421640"/>
                    <a:pt x="1310337" y="428040"/>
                    <a:pt x="1318260" y="426720"/>
                  </a:cubicBezTo>
                  <a:cubicBezTo>
                    <a:pt x="1345256" y="422221"/>
                    <a:pt x="1340458" y="406840"/>
                    <a:pt x="1348740" y="388620"/>
                  </a:cubicBezTo>
                  <a:cubicBezTo>
                    <a:pt x="1358141" y="367938"/>
                    <a:pt x="1379220" y="327660"/>
                    <a:pt x="1379220" y="327660"/>
                  </a:cubicBezTo>
                  <a:cubicBezTo>
                    <a:pt x="1381760" y="314960"/>
                    <a:pt x="1382292" y="301687"/>
                    <a:pt x="1386840" y="289560"/>
                  </a:cubicBezTo>
                  <a:cubicBezTo>
                    <a:pt x="1390056" y="280985"/>
                    <a:pt x="1398864" y="275275"/>
                    <a:pt x="1402080" y="266700"/>
                  </a:cubicBezTo>
                  <a:cubicBezTo>
                    <a:pt x="1429884" y="192555"/>
                    <a:pt x="1384579" y="262095"/>
                    <a:pt x="1432560" y="198120"/>
                  </a:cubicBezTo>
                  <a:cubicBezTo>
                    <a:pt x="1435100" y="185420"/>
                    <a:pt x="1435632" y="172147"/>
                    <a:pt x="1440180" y="160020"/>
                  </a:cubicBezTo>
                  <a:cubicBezTo>
                    <a:pt x="1443396" y="151445"/>
                    <a:pt x="1446262" y="137160"/>
                    <a:pt x="1455420" y="137160"/>
                  </a:cubicBezTo>
                  <a:cubicBezTo>
                    <a:pt x="1463452" y="137160"/>
                    <a:pt x="1460833" y="152297"/>
                    <a:pt x="1463040" y="160020"/>
                  </a:cubicBezTo>
                  <a:cubicBezTo>
                    <a:pt x="1465917" y="170090"/>
                    <a:pt x="1467783" y="180430"/>
                    <a:pt x="1470660" y="190500"/>
                  </a:cubicBezTo>
                  <a:cubicBezTo>
                    <a:pt x="1482924" y="233425"/>
                    <a:pt x="1473200" y="193040"/>
                    <a:pt x="1493520" y="243840"/>
                  </a:cubicBezTo>
                  <a:cubicBezTo>
                    <a:pt x="1499486" y="258755"/>
                    <a:pt x="1503680" y="274320"/>
                    <a:pt x="1508760" y="289560"/>
                  </a:cubicBezTo>
                  <a:cubicBezTo>
                    <a:pt x="1511300" y="297180"/>
                    <a:pt x="1511925" y="305737"/>
                    <a:pt x="1516380" y="312420"/>
                  </a:cubicBezTo>
                  <a:lnTo>
                    <a:pt x="1531620" y="335280"/>
                  </a:lnTo>
                  <a:cubicBezTo>
                    <a:pt x="1537981" y="379809"/>
                    <a:pt x="1537946" y="386608"/>
                    <a:pt x="1546860" y="426720"/>
                  </a:cubicBezTo>
                  <a:cubicBezTo>
                    <a:pt x="1549132" y="436943"/>
                    <a:pt x="1551471" y="447169"/>
                    <a:pt x="1554480" y="457200"/>
                  </a:cubicBezTo>
                  <a:cubicBezTo>
                    <a:pt x="1561404" y="480280"/>
                    <a:pt x="1569720" y="502920"/>
                    <a:pt x="1577340" y="525780"/>
                  </a:cubicBezTo>
                  <a:lnTo>
                    <a:pt x="1584960" y="548640"/>
                  </a:lnTo>
                  <a:cubicBezTo>
                    <a:pt x="1558712" y="627383"/>
                    <a:pt x="1571944" y="578660"/>
                    <a:pt x="1584960" y="754380"/>
                  </a:cubicBezTo>
                  <a:cubicBezTo>
                    <a:pt x="1585553" y="762390"/>
                    <a:pt x="1590632" y="769448"/>
                    <a:pt x="1592580" y="777240"/>
                  </a:cubicBezTo>
                  <a:cubicBezTo>
                    <a:pt x="1606447" y="832710"/>
                    <a:pt x="1594233" y="799917"/>
                    <a:pt x="1607820" y="861060"/>
                  </a:cubicBezTo>
                  <a:cubicBezTo>
                    <a:pt x="1609562" y="868901"/>
                    <a:pt x="1613233" y="876197"/>
                    <a:pt x="1615440" y="883920"/>
                  </a:cubicBezTo>
                  <a:cubicBezTo>
                    <a:pt x="1618317" y="893990"/>
                    <a:pt x="1620520" y="904240"/>
                    <a:pt x="1623060" y="914400"/>
                  </a:cubicBezTo>
                  <a:cubicBezTo>
                    <a:pt x="1630680" y="911860"/>
                    <a:pt x="1640902" y="913052"/>
                    <a:pt x="1645920" y="906780"/>
                  </a:cubicBezTo>
                  <a:cubicBezTo>
                    <a:pt x="1652462" y="898602"/>
                    <a:pt x="1650663" y="886370"/>
                    <a:pt x="1653540" y="876300"/>
                  </a:cubicBezTo>
                  <a:cubicBezTo>
                    <a:pt x="1655747" y="868577"/>
                    <a:pt x="1657996" y="860823"/>
                    <a:pt x="1661160" y="853440"/>
                  </a:cubicBezTo>
                  <a:cubicBezTo>
                    <a:pt x="1665635" y="842999"/>
                    <a:pt x="1672412" y="833596"/>
                    <a:pt x="1676400" y="822960"/>
                  </a:cubicBezTo>
                  <a:cubicBezTo>
                    <a:pt x="1680077" y="813154"/>
                    <a:pt x="1679895" y="802106"/>
                    <a:pt x="1684020" y="792480"/>
                  </a:cubicBezTo>
                  <a:cubicBezTo>
                    <a:pt x="1687628" y="784062"/>
                    <a:pt x="1695164" y="777811"/>
                    <a:pt x="1699260" y="769620"/>
                  </a:cubicBezTo>
                  <a:cubicBezTo>
                    <a:pt x="1714088" y="739963"/>
                    <a:pt x="1699851" y="750460"/>
                    <a:pt x="1714500" y="716280"/>
                  </a:cubicBezTo>
                  <a:cubicBezTo>
                    <a:pt x="1728588" y="683408"/>
                    <a:pt x="1738703" y="690432"/>
                    <a:pt x="1775460" y="678180"/>
                  </a:cubicBezTo>
                  <a:lnTo>
                    <a:pt x="1798320" y="670560"/>
                  </a:lnTo>
                  <a:cubicBezTo>
                    <a:pt x="1820797" y="655575"/>
                    <a:pt x="1825705" y="654462"/>
                    <a:pt x="1844040" y="632460"/>
                  </a:cubicBezTo>
                  <a:cubicBezTo>
                    <a:pt x="1849903" y="625425"/>
                    <a:pt x="1852129" y="615321"/>
                    <a:pt x="1859280" y="609600"/>
                  </a:cubicBezTo>
                  <a:cubicBezTo>
                    <a:pt x="1865552" y="604582"/>
                    <a:pt x="1874520" y="604520"/>
                    <a:pt x="1882140" y="601980"/>
                  </a:cubicBezTo>
                  <a:cubicBezTo>
                    <a:pt x="1943100" y="561340"/>
                    <a:pt x="1869440" y="614680"/>
                    <a:pt x="1920240" y="563880"/>
                  </a:cubicBezTo>
                  <a:cubicBezTo>
                    <a:pt x="1926716" y="557404"/>
                    <a:pt x="1935648" y="553963"/>
                    <a:pt x="1943100" y="548640"/>
                  </a:cubicBezTo>
                  <a:cubicBezTo>
                    <a:pt x="1953434" y="541258"/>
                    <a:pt x="1963937" y="534045"/>
                    <a:pt x="1973580" y="525780"/>
                  </a:cubicBezTo>
                  <a:cubicBezTo>
                    <a:pt x="1996397" y="506223"/>
                    <a:pt x="1996003" y="503576"/>
                    <a:pt x="2011680" y="480060"/>
                  </a:cubicBezTo>
                  <a:cubicBezTo>
                    <a:pt x="2043222" y="527373"/>
                    <a:pt x="2020037" y="484850"/>
                    <a:pt x="2034540" y="579120"/>
                  </a:cubicBezTo>
                  <a:cubicBezTo>
                    <a:pt x="2035761" y="587059"/>
                    <a:pt x="2040047" y="594231"/>
                    <a:pt x="2042160" y="601980"/>
                  </a:cubicBezTo>
                  <a:cubicBezTo>
                    <a:pt x="2047671" y="622187"/>
                    <a:pt x="2052320" y="642620"/>
                    <a:pt x="2057400" y="662940"/>
                  </a:cubicBezTo>
                  <a:cubicBezTo>
                    <a:pt x="2059940" y="693420"/>
                    <a:pt x="2059383" y="724318"/>
                    <a:pt x="2065020" y="754380"/>
                  </a:cubicBezTo>
                  <a:cubicBezTo>
                    <a:pt x="2067113" y="765545"/>
                    <a:pt x="2075785" y="774419"/>
                    <a:pt x="2080260" y="784860"/>
                  </a:cubicBezTo>
                  <a:cubicBezTo>
                    <a:pt x="2083424" y="792243"/>
                    <a:pt x="2085673" y="799997"/>
                    <a:pt x="2087880" y="807720"/>
                  </a:cubicBezTo>
                  <a:cubicBezTo>
                    <a:pt x="2090757" y="817790"/>
                    <a:pt x="2092623" y="828130"/>
                    <a:pt x="2095500" y="838200"/>
                  </a:cubicBezTo>
                  <a:cubicBezTo>
                    <a:pt x="2097707" y="845923"/>
                    <a:pt x="2101172" y="853268"/>
                    <a:pt x="2103120" y="861060"/>
                  </a:cubicBezTo>
                  <a:lnTo>
                    <a:pt x="2118360" y="922020"/>
                  </a:lnTo>
                  <a:cubicBezTo>
                    <a:pt x="2128126" y="919579"/>
                    <a:pt x="2160768" y="912246"/>
                    <a:pt x="2171700" y="906780"/>
                  </a:cubicBezTo>
                  <a:cubicBezTo>
                    <a:pt x="2179891" y="902684"/>
                    <a:pt x="2186191" y="895259"/>
                    <a:pt x="2194560" y="891540"/>
                  </a:cubicBezTo>
                  <a:cubicBezTo>
                    <a:pt x="2209240" y="885016"/>
                    <a:pt x="2225040" y="881380"/>
                    <a:pt x="2240280" y="876300"/>
                  </a:cubicBezTo>
                  <a:lnTo>
                    <a:pt x="2263140" y="868680"/>
                  </a:lnTo>
                  <a:lnTo>
                    <a:pt x="2308860" y="800100"/>
                  </a:lnTo>
                  <a:cubicBezTo>
                    <a:pt x="2317771" y="786734"/>
                    <a:pt x="2319020" y="769620"/>
                    <a:pt x="2324100" y="754380"/>
                  </a:cubicBezTo>
                  <a:cubicBezTo>
                    <a:pt x="2326996" y="745692"/>
                    <a:pt x="2335621" y="739889"/>
                    <a:pt x="2339340" y="731520"/>
                  </a:cubicBezTo>
                  <a:cubicBezTo>
                    <a:pt x="2375612" y="649908"/>
                    <a:pt x="2335330" y="714675"/>
                    <a:pt x="2369820" y="662940"/>
                  </a:cubicBezTo>
                  <a:cubicBezTo>
                    <a:pt x="2387008" y="594188"/>
                    <a:pt x="2378436" y="621851"/>
                    <a:pt x="2392680" y="579120"/>
                  </a:cubicBezTo>
                  <a:cubicBezTo>
                    <a:pt x="2397760" y="586740"/>
                    <a:pt x="2404312" y="593562"/>
                    <a:pt x="2407920" y="601980"/>
                  </a:cubicBezTo>
                  <a:cubicBezTo>
                    <a:pt x="2408759" y="603937"/>
                    <a:pt x="2418923" y="650377"/>
                    <a:pt x="2423160" y="655320"/>
                  </a:cubicBezTo>
                  <a:cubicBezTo>
                    <a:pt x="2433744" y="667669"/>
                    <a:pt x="2446454" y="679070"/>
                    <a:pt x="2461260" y="685800"/>
                  </a:cubicBezTo>
                  <a:cubicBezTo>
                    <a:pt x="2475325" y="692193"/>
                    <a:pt x="2491740" y="690880"/>
                    <a:pt x="2506980" y="693420"/>
                  </a:cubicBezTo>
                  <a:cubicBezTo>
                    <a:pt x="2525812" y="749916"/>
                    <a:pt x="2515036" y="724772"/>
                    <a:pt x="2537460" y="769620"/>
                  </a:cubicBezTo>
                  <a:cubicBezTo>
                    <a:pt x="2548230" y="823472"/>
                    <a:pt x="2540984" y="795433"/>
                    <a:pt x="2560320" y="853440"/>
                  </a:cubicBezTo>
                  <a:cubicBezTo>
                    <a:pt x="2563216" y="862128"/>
                    <a:pt x="2570480" y="868680"/>
                    <a:pt x="2575560" y="876300"/>
                  </a:cubicBezTo>
                  <a:cubicBezTo>
                    <a:pt x="2583180" y="871220"/>
                    <a:pt x="2593340" y="868680"/>
                    <a:pt x="2598420" y="861060"/>
                  </a:cubicBezTo>
                  <a:cubicBezTo>
                    <a:pt x="2604229" y="852346"/>
                    <a:pt x="2603163" y="840650"/>
                    <a:pt x="2606040" y="830580"/>
                  </a:cubicBezTo>
                  <a:cubicBezTo>
                    <a:pt x="2613927" y="802975"/>
                    <a:pt x="2612202" y="809907"/>
                    <a:pt x="2628900" y="784860"/>
                  </a:cubicBezTo>
                  <a:cubicBezTo>
                    <a:pt x="2631389" y="769924"/>
                    <a:pt x="2639576" y="717776"/>
                    <a:pt x="2644140" y="701040"/>
                  </a:cubicBezTo>
                  <a:cubicBezTo>
                    <a:pt x="2648367" y="685542"/>
                    <a:pt x="2654300" y="670560"/>
                    <a:pt x="2659380" y="655320"/>
                  </a:cubicBezTo>
                  <a:cubicBezTo>
                    <a:pt x="2662788" y="645097"/>
                    <a:pt x="2675341" y="640739"/>
                    <a:pt x="2682240" y="632460"/>
                  </a:cubicBezTo>
                  <a:cubicBezTo>
                    <a:pt x="2688103" y="625425"/>
                    <a:pt x="2693384" y="617791"/>
                    <a:pt x="2697480" y="609600"/>
                  </a:cubicBezTo>
                  <a:cubicBezTo>
                    <a:pt x="2701072" y="602416"/>
                    <a:pt x="2701199" y="593761"/>
                    <a:pt x="2705100" y="586740"/>
                  </a:cubicBezTo>
                  <a:cubicBezTo>
                    <a:pt x="2713995" y="570729"/>
                    <a:pt x="2725420" y="556260"/>
                    <a:pt x="2735580" y="541020"/>
                  </a:cubicBezTo>
                  <a:cubicBezTo>
                    <a:pt x="2740660" y="533400"/>
                    <a:pt x="2744344" y="524636"/>
                    <a:pt x="2750820" y="518160"/>
                  </a:cubicBezTo>
                  <a:cubicBezTo>
                    <a:pt x="2758440" y="510540"/>
                    <a:pt x="2765174" y="501916"/>
                    <a:pt x="2773680" y="495300"/>
                  </a:cubicBezTo>
                  <a:cubicBezTo>
                    <a:pt x="2788138" y="484055"/>
                    <a:pt x="2806448" y="477772"/>
                    <a:pt x="2819400" y="464820"/>
                  </a:cubicBezTo>
                  <a:cubicBezTo>
                    <a:pt x="2836252" y="447968"/>
                    <a:pt x="2843902" y="437329"/>
                    <a:pt x="2865120" y="426720"/>
                  </a:cubicBezTo>
                  <a:cubicBezTo>
                    <a:pt x="2867392" y="425584"/>
                    <a:pt x="2870200" y="426720"/>
                    <a:pt x="2872740" y="42672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89"/>
          <p:cNvGrpSpPr/>
          <p:nvPr/>
        </p:nvGrpSpPr>
        <p:grpSpPr>
          <a:xfrm>
            <a:off x="3100368" y="2857498"/>
            <a:ext cx="5715040" cy="1342921"/>
            <a:chOff x="1576367" y="1931559"/>
            <a:chExt cx="5715040" cy="982980"/>
          </a:xfrm>
        </p:grpSpPr>
        <p:grpSp>
          <p:nvGrpSpPr>
            <p:cNvPr id="12" name="Group 98"/>
            <p:cNvGrpSpPr/>
            <p:nvPr/>
          </p:nvGrpSpPr>
          <p:grpSpPr>
            <a:xfrm>
              <a:off x="1576367" y="1931559"/>
              <a:ext cx="5715040" cy="982980"/>
              <a:chOff x="1571604" y="3160406"/>
              <a:chExt cx="5715040" cy="982980"/>
            </a:xfrm>
          </p:grpSpPr>
          <p:sp>
            <p:nvSpPr>
              <p:cNvPr id="93" name="Freeform 92"/>
              <p:cNvSpPr/>
              <p:nvPr/>
            </p:nvSpPr>
            <p:spPr>
              <a:xfrm>
                <a:off x="1571604" y="3160406"/>
                <a:ext cx="2847996" cy="982980"/>
              </a:xfrm>
              <a:custGeom>
                <a:avLst/>
                <a:gdLst>
                  <a:gd name="connsiteX0" fmla="*/ 3131820 w 3131820"/>
                  <a:gd name="connsiteY0" fmla="*/ 769620 h 982980"/>
                  <a:gd name="connsiteX1" fmla="*/ 3086100 w 3131820"/>
                  <a:gd name="connsiteY1" fmla="*/ 861060 h 982980"/>
                  <a:gd name="connsiteX2" fmla="*/ 3070860 w 3131820"/>
                  <a:gd name="connsiteY2" fmla="*/ 883920 h 982980"/>
                  <a:gd name="connsiteX3" fmla="*/ 3055620 w 3131820"/>
                  <a:gd name="connsiteY3" fmla="*/ 906780 h 982980"/>
                  <a:gd name="connsiteX4" fmla="*/ 3002280 w 3131820"/>
                  <a:gd name="connsiteY4" fmla="*/ 891540 h 982980"/>
                  <a:gd name="connsiteX5" fmla="*/ 2956560 w 3131820"/>
                  <a:gd name="connsiteY5" fmla="*/ 861060 h 982980"/>
                  <a:gd name="connsiteX6" fmla="*/ 2910840 w 3131820"/>
                  <a:gd name="connsiteY6" fmla="*/ 838200 h 982980"/>
                  <a:gd name="connsiteX7" fmla="*/ 2865120 w 3131820"/>
                  <a:gd name="connsiteY7" fmla="*/ 868680 h 982980"/>
                  <a:gd name="connsiteX8" fmla="*/ 2842260 w 3131820"/>
                  <a:gd name="connsiteY8" fmla="*/ 876300 h 982980"/>
                  <a:gd name="connsiteX9" fmla="*/ 2788920 w 3131820"/>
                  <a:gd name="connsiteY9" fmla="*/ 853440 h 982980"/>
                  <a:gd name="connsiteX10" fmla="*/ 2750820 w 3131820"/>
                  <a:gd name="connsiteY10" fmla="*/ 822960 h 982980"/>
                  <a:gd name="connsiteX11" fmla="*/ 2705100 w 3131820"/>
                  <a:gd name="connsiteY11" fmla="*/ 830580 h 982980"/>
                  <a:gd name="connsiteX12" fmla="*/ 2682240 w 3131820"/>
                  <a:gd name="connsiteY12" fmla="*/ 845820 h 982980"/>
                  <a:gd name="connsiteX13" fmla="*/ 2659380 w 3131820"/>
                  <a:gd name="connsiteY13" fmla="*/ 853440 h 982980"/>
                  <a:gd name="connsiteX14" fmla="*/ 2560320 w 3131820"/>
                  <a:gd name="connsiteY14" fmla="*/ 845820 h 982980"/>
                  <a:gd name="connsiteX15" fmla="*/ 2491740 w 3131820"/>
                  <a:gd name="connsiteY15" fmla="*/ 769620 h 982980"/>
                  <a:gd name="connsiteX16" fmla="*/ 2476500 w 3131820"/>
                  <a:gd name="connsiteY16" fmla="*/ 746760 h 982980"/>
                  <a:gd name="connsiteX17" fmla="*/ 2468880 w 3131820"/>
                  <a:gd name="connsiteY17" fmla="*/ 723900 h 982980"/>
                  <a:gd name="connsiteX18" fmla="*/ 2446020 w 3131820"/>
                  <a:gd name="connsiteY18" fmla="*/ 708660 h 982980"/>
                  <a:gd name="connsiteX19" fmla="*/ 2415540 w 3131820"/>
                  <a:gd name="connsiteY19" fmla="*/ 655320 h 982980"/>
                  <a:gd name="connsiteX20" fmla="*/ 2400300 w 3131820"/>
                  <a:gd name="connsiteY20" fmla="*/ 624840 h 982980"/>
                  <a:gd name="connsiteX21" fmla="*/ 2392680 w 3131820"/>
                  <a:gd name="connsiteY21" fmla="*/ 601980 h 982980"/>
                  <a:gd name="connsiteX22" fmla="*/ 2377440 w 3131820"/>
                  <a:gd name="connsiteY22" fmla="*/ 579120 h 982980"/>
                  <a:gd name="connsiteX23" fmla="*/ 2339340 w 3131820"/>
                  <a:gd name="connsiteY23" fmla="*/ 480060 h 982980"/>
                  <a:gd name="connsiteX24" fmla="*/ 2331720 w 3131820"/>
                  <a:gd name="connsiteY24" fmla="*/ 449580 h 982980"/>
                  <a:gd name="connsiteX25" fmla="*/ 2316480 w 3131820"/>
                  <a:gd name="connsiteY25" fmla="*/ 419100 h 982980"/>
                  <a:gd name="connsiteX26" fmla="*/ 2301240 w 3131820"/>
                  <a:gd name="connsiteY26" fmla="*/ 381000 h 982980"/>
                  <a:gd name="connsiteX27" fmla="*/ 2293620 w 3131820"/>
                  <a:gd name="connsiteY27" fmla="*/ 358140 h 982980"/>
                  <a:gd name="connsiteX28" fmla="*/ 2278380 w 3131820"/>
                  <a:gd name="connsiteY28" fmla="*/ 335280 h 982980"/>
                  <a:gd name="connsiteX29" fmla="*/ 2247900 w 3131820"/>
                  <a:gd name="connsiteY29" fmla="*/ 281940 h 982980"/>
                  <a:gd name="connsiteX30" fmla="*/ 2240280 w 3131820"/>
                  <a:gd name="connsiteY30" fmla="*/ 259080 h 982980"/>
                  <a:gd name="connsiteX31" fmla="*/ 2186940 w 3131820"/>
                  <a:gd name="connsiteY31" fmla="*/ 205740 h 982980"/>
                  <a:gd name="connsiteX32" fmla="*/ 2125980 w 3131820"/>
                  <a:gd name="connsiteY32" fmla="*/ 236220 h 982980"/>
                  <a:gd name="connsiteX33" fmla="*/ 2095500 w 3131820"/>
                  <a:gd name="connsiteY33" fmla="*/ 281940 h 982980"/>
                  <a:gd name="connsiteX34" fmla="*/ 2080260 w 3131820"/>
                  <a:gd name="connsiteY34" fmla="*/ 304800 h 982980"/>
                  <a:gd name="connsiteX35" fmla="*/ 2057400 w 3131820"/>
                  <a:gd name="connsiteY35" fmla="*/ 381000 h 982980"/>
                  <a:gd name="connsiteX36" fmla="*/ 2042160 w 3131820"/>
                  <a:gd name="connsiteY36" fmla="*/ 403860 h 982980"/>
                  <a:gd name="connsiteX37" fmla="*/ 2019300 w 3131820"/>
                  <a:gd name="connsiteY37" fmla="*/ 449580 h 982980"/>
                  <a:gd name="connsiteX38" fmla="*/ 1996440 w 3131820"/>
                  <a:gd name="connsiteY38" fmla="*/ 502920 h 982980"/>
                  <a:gd name="connsiteX39" fmla="*/ 1981200 w 3131820"/>
                  <a:gd name="connsiteY39" fmla="*/ 556260 h 982980"/>
                  <a:gd name="connsiteX40" fmla="*/ 1965960 w 3131820"/>
                  <a:gd name="connsiteY40" fmla="*/ 579120 h 982980"/>
                  <a:gd name="connsiteX41" fmla="*/ 1958340 w 3131820"/>
                  <a:gd name="connsiteY41" fmla="*/ 601980 h 982980"/>
                  <a:gd name="connsiteX42" fmla="*/ 1943100 w 3131820"/>
                  <a:gd name="connsiteY42" fmla="*/ 624840 h 982980"/>
                  <a:gd name="connsiteX43" fmla="*/ 1927860 w 3131820"/>
                  <a:gd name="connsiteY43" fmla="*/ 670560 h 982980"/>
                  <a:gd name="connsiteX44" fmla="*/ 1897380 w 3131820"/>
                  <a:gd name="connsiteY44" fmla="*/ 716280 h 982980"/>
                  <a:gd name="connsiteX45" fmla="*/ 1859280 w 3131820"/>
                  <a:gd name="connsiteY45" fmla="*/ 762000 h 982980"/>
                  <a:gd name="connsiteX46" fmla="*/ 1851660 w 3131820"/>
                  <a:gd name="connsiteY46" fmla="*/ 784860 h 982980"/>
                  <a:gd name="connsiteX47" fmla="*/ 1775460 w 3131820"/>
                  <a:gd name="connsiteY47" fmla="*/ 830580 h 982980"/>
                  <a:gd name="connsiteX48" fmla="*/ 1729740 w 3131820"/>
                  <a:gd name="connsiteY48" fmla="*/ 853440 h 982980"/>
                  <a:gd name="connsiteX49" fmla="*/ 1554480 w 3131820"/>
                  <a:gd name="connsiteY49" fmla="*/ 807720 h 982980"/>
                  <a:gd name="connsiteX50" fmla="*/ 1508760 w 3131820"/>
                  <a:gd name="connsiteY50" fmla="*/ 792480 h 982980"/>
                  <a:gd name="connsiteX51" fmla="*/ 1485900 w 3131820"/>
                  <a:gd name="connsiteY51" fmla="*/ 784860 h 982980"/>
                  <a:gd name="connsiteX52" fmla="*/ 1463040 w 3131820"/>
                  <a:gd name="connsiteY52" fmla="*/ 815340 h 982980"/>
                  <a:gd name="connsiteX53" fmla="*/ 1417320 w 3131820"/>
                  <a:gd name="connsiteY53" fmla="*/ 830580 h 982980"/>
                  <a:gd name="connsiteX54" fmla="*/ 1333500 w 3131820"/>
                  <a:gd name="connsiteY54" fmla="*/ 807720 h 982980"/>
                  <a:gd name="connsiteX55" fmla="*/ 1310640 w 3131820"/>
                  <a:gd name="connsiteY55" fmla="*/ 800100 h 982980"/>
                  <a:gd name="connsiteX56" fmla="*/ 1219200 w 3131820"/>
                  <a:gd name="connsiteY56" fmla="*/ 838200 h 982980"/>
                  <a:gd name="connsiteX57" fmla="*/ 1165860 w 3131820"/>
                  <a:gd name="connsiteY57" fmla="*/ 853440 h 982980"/>
                  <a:gd name="connsiteX58" fmla="*/ 1097280 w 3131820"/>
                  <a:gd name="connsiteY58" fmla="*/ 876300 h 982980"/>
                  <a:gd name="connsiteX59" fmla="*/ 967740 w 3131820"/>
                  <a:gd name="connsiteY59" fmla="*/ 883920 h 982980"/>
                  <a:gd name="connsiteX60" fmla="*/ 944880 w 3131820"/>
                  <a:gd name="connsiteY60" fmla="*/ 899160 h 982980"/>
                  <a:gd name="connsiteX61" fmla="*/ 822960 w 3131820"/>
                  <a:gd name="connsiteY61" fmla="*/ 899160 h 982980"/>
                  <a:gd name="connsiteX62" fmla="*/ 777240 w 3131820"/>
                  <a:gd name="connsiteY62" fmla="*/ 815340 h 982980"/>
                  <a:gd name="connsiteX63" fmla="*/ 762000 w 3131820"/>
                  <a:gd name="connsiteY63" fmla="*/ 784860 h 982980"/>
                  <a:gd name="connsiteX64" fmla="*/ 746760 w 3131820"/>
                  <a:gd name="connsiteY64" fmla="*/ 762000 h 982980"/>
                  <a:gd name="connsiteX65" fmla="*/ 739140 w 3131820"/>
                  <a:gd name="connsiteY65" fmla="*/ 739140 h 982980"/>
                  <a:gd name="connsiteX66" fmla="*/ 708660 w 3131820"/>
                  <a:gd name="connsiteY66" fmla="*/ 678180 h 982980"/>
                  <a:gd name="connsiteX67" fmla="*/ 693420 w 3131820"/>
                  <a:gd name="connsiteY67" fmla="*/ 548640 h 982980"/>
                  <a:gd name="connsiteX68" fmla="*/ 678180 w 3131820"/>
                  <a:gd name="connsiteY68" fmla="*/ 373380 h 982980"/>
                  <a:gd name="connsiteX69" fmla="*/ 670560 w 3131820"/>
                  <a:gd name="connsiteY69" fmla="*/ 297180 h 982980"/>
                  <a:gd name="connsiteX70" fmla="*/ 655320 w 3131820"/>
                  <a:gd name="connsiteY70" fmla="*/ 228600 h 982980"/>
                  <a:gd name="connsiteX71" fmla="*/ 640080 w 3131820"/>
                  <a:gd name="connsiteY71" fmla="*/ 160020 h 982980"/>
                  <a:gd name="connsiteX72" fmla="*/ 632460 w 3131820"/>
                  <a:gd name="connsiteY72" fmla="*/ 99060 h 982980"/>
                  <a:gd name="connsiteX73" fmla="*/ 586740 w 3131820"/>
                  <a:gd name="connsiteY73" fmla="*/ 7620 h 982980"/>
                  <a:gd name="connsiteX74" fmla="*/ 563880 w 3131820"/>
                  <a:gd name="connsiteY74" fmla="*/ 0 h 982980"/>
                  <a:gd name="connsiteX75" fmla="*/ 518160 w 3131820"/>
                  <a:gd name="connsiteY75" fmla="*/ 7620 h 982980"/>
                  <a:gd name="connsiteX76" fmla="*/ 495300 w 3131820"/>
                  <a:gd name="connsiteY76" fmla="*/ 60960 h 982980"/>
                  <a:gd name="connsiteX77" fmla="*/ 472440 w 3131820"/>
                  <a:gd name="connsiteY77" fmla="*/ 106680 h 982980"/>
                  <a:gd name="connsiteX78" fmla="*/ 464820 w 3131820"/>
                  <a:gd name="connsiteY78" fmla="*/ 144780 h 982980"/>
                  <a:gd name="connsiteX79" fmla="*/ 449580 w 3131820"/>
                  <a:gd name="connsiteY79" fmla="*/ 190500 h 982980"/>
                  <a:gd name="connsiteX80" fmla="*/ 441960 w 3131820"/>
                  <a:gd name="connsiteY80" fmla="*/ 220980 h 982980"/>
                  <a:gd name="connsiteX81" fmla="*/ 426720 w 3131820"/>
                  <a:gd name="connsiteY81" fmla="*/ 243840 h 982980"/>
                  <a:gd name="connsiteX82" fmla="*/ 411480 w 3131820"/>
                  <a:gd name="connsiteY82" fmla="*/ 274320 h 982980"/>
                  <a:gd name="connsiteX83" fmla="*/ 396240 w 3131820"/>
                  <a:gd name="connsiteY83" fmla="*/ 342900 h 982980"/>
                  <a:gd name="connsiteX84" fmla="*/ 388620 w 3131820"/>
                  <a:gd name="connsiteY84" fmla="*/ 365760 h 982980"/>
                  <a:gd name="connsiteX85" fmla="*/ 373380 w 3131820"/>
                  <a:gd name="connsiteY85" fmla="*/ 388620 h 982980"/>
                  <a:gd name="connsiteX86" fmla="*/ 365760 w 3131820"/>
                  <a:gd name="connsiteY86" fmla="*/ 457200 h 982980"/>
                  <a:gd name="connsiteX87" fmla="*/ 358140 w 3131820"/>
                  <a:gd name="connsiteY87" fmla="*/ 487680 h 982980"/>
                  <a:gd name="connsiteX88" fmla="*/ 350520 w 3131820"/>
                  <a:gd name="connsiteY88" fmla="*/ 541020 h 982980"/>
                  <a:gd name="connsiteX89" fmla="*/ 342900 w 3131820"/>
                  <a:gd name="connsiteY89" fmla="*/ 571500 h 982980"/>
                  <a:gd name="connsiteX90" fmla="*/ 327660 w 3131820"/>
                  <a:gd name="connsiteY90" fmla="*/ 670560 h 982980"/>
                  <a:gd name="connsiteX91" fmla="*/ 304800 w 3131820"/>
                  <a:gd name="connsiteY91" fmla="*/ 716280 h 982980"/>
                  <a:gd name="connsiteX92" fmla="*/ 281940 w 3131820"/>
                  <a:gd name="connsiteY92" fmla="*/ 784860 h 982980"/>
                  <a:gd name="connsiteX93" fmla="*/ 266700 w 3131820"/>
                  <a:gd name="connsiteY93" fmla="*/ 807720 h 982980"/>
                  <a:gd name="connsiteX94" fmla="*/ 259080 w 3131820"/>
                  <a:gd name="connsiteY94" fmla="*/ 830580 h 982980"/>
                  <a:gd name="connsiteX95" fmla="*/ 228600 w 3131820"/>
                  <a:gd name="connsiteY95" fmla="*/ 876300 h 982980"/>
                  <a:gd name="connsiteX96" fmla="*/ 213360 w 3131820"/>
                  <a:gd name="connsiteY96" fmla="*/ 899160 h 982980"/>
                  <a:gd name="connsiteX97" fmla="*/ 190500 w 3131820"/>
                  <a:gd name="connsiteY97" fmla="*/ 906780 h 982980"/>
                  <a:gd name="connsiteX98" fmla="*/ 91440 w 3131820"/>
                  <a:gd name="connsiteY98" fmla="*/ 906780 h 982980"/>
                  <a:gd name="connsiteX99" fmla="*/ 68580 w 3131820"/>
                  <a:gd name="connsiteY99" fmla="*/ 952500 h 982980"/>
                  <a:gd name="connsiteX100" fmla="*/ 45720 w 3131820"/>
                  <a:gd name="connsiteY100" fmla="*/ 967740 h 982980"/>
                  <a:gd name="connsiteX101" fmla="*/ 0 w 3131820"/>
                  <a:gd name="connsiteY101" fmla="*/ 982980 h 9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3131820" h="982980">
                    <a:moveTo>
                      <a:pt x="3131820" y="769620"/>
                    </a:moveTo>
                    <a:cubicBezTo>
                      <a:pt x="3110788" y="832716"/>
                      <a:pt x="3125491" y="801974"/>
                      <a:pt x="3086100" y="861060"/>
                    </a:cubicBezTo>
                    <a:lnTo>
                      <a:pt x="3070860" y="883920"/>
                    </a:lnTo>
                    <a:lnTo>
                      <a:pt x="3055620" y="906780"/>
                    </a:lnTo>
                    <a:cubicBezTo>
                      <a:pt x="3051555" y="905764"/>
                      <a:pt x="3008839" y="895913"/>
                      <a:pt x="3002280" y="891540"/>
                    </a:cubicBezTo>
                    <a:cubicBezTo>
                      <a:pt x="2945201" y="853487"/>
                      <a:pt x="3010915" y="879178"/>
                      <a:pt x="2956560" y="861060"/>
                    </a:cubicBezTo>
                    <a:cubicBezTo>
                      <a:pt x="2950997" y="857351"/>
                      <a:pt x="2921356" y="834695"/>
                      <a:pt x="2910840" y="838200"/>
                    </a:cubicBezTo>
                    <a:cubicBezTo>
                      <a:pt x="2893464" y="843992"/>
                      <a:pt x="2882496" y="862888"/>
                      <a:pt x="2865120" y="868680"/>
                    </a:cubicBezTo>
                    <a:lnTo>
                      <a:pt x="2842260" y="876300"/>
                    </a:lnTo>
                    <a:cubicBezTo>
                      <a:pt x="2818942" y="870471"/>
                      <a:pt x="2806461" y="870981"/>
                      <a:pt x="2788920" y="853440"/>
                    </a:cubicBezTo>
                    <a:cubicBezTo>
                      <a:pt x="2754453" y="818973"/>
                      <a:pt x="2795324" y="837795"/>
                      <a:pt x="2750820" y="822960"/>
                    </a:cubicBezTo>
                    <a:cubicBezTo>
                      <a:pt x="2735580" y="825500"/>
                      <a:pt x="2719757" y="825694"/>
                      <a:pt x="2705100" y="830580"/>
                    </a:cubicBezTo>
                    <a:cubicBezTo>
                      <a:pt x="2696412" y="833476"/>
                      <a:pt x="2690431" y="841724"/>
                      <a:pt x="2682240" y="845820"/>
                    </a:cubicBezTo>
                    <a:cubicBezTo>
                      <a:pt x="2675056" y="849412"/>
                      <a:pt x="2667000" y="850900"/>
                      <a:pt x="2659380" y="853440"/>
                    </a:cubicBezTo>
                    <a:cubicBezTo>
                      <a:pt x="2626360" y="850900"/>
                      <a:pt x="2591396" y="857269"/>
                      <a:pt x="2560320" y="845820"/>
                    </a:cubicBezTo>
                    <a:cubicBezTo>
                      <a:pt x="2543035" y="839452"/>
                      <a:pt x="2505484" y="788862"/>
                      <a:pt x="2491740" y="769620"/>
                    </a:cubicBezTo>
                    <a:cubicBezTo>
                      <a:pt x="2486417" y="762168"/>
                      <a:pt x="2480596" y="754951"/>
                      <a:pt x="2476500" y="746760"/>
                    </a:cubicBezTo>
                    <a:cubicBezTo>
                      <a:pt x="2472908" y="739576"/>
                      <a:pt x="2473898" y="730172"/>
                      <a:pt x="2468880" y="723900"/>
                    </a:cubicBezTo>
                    <a:cubicBezTo>
                      <a:pt x="2463159" y="716749"/>
                      <a:pt x="2453640" y="713740"/>
                      <a:pt x="2446020" y="708660"/>
                    </a:cubicBezTo>
                    <a:cubicBezTo>
                      <a:pt x="2399966" y="616552"/>
                      <a:pt x="2458622" y="730713"/>
                      <a:pt x="2415540" y="655320"/>
                    </a:cubicBezTo>
                    <a:cubicBezTo>
                      <a:pt x="2409904" y="645457"/>
                      <a:pt x="2404775" y="635281"/>
                      <a:pt x="2400300" y="624840"/>
                    </a:cubicBezTo>
                    <a:cubicBezTo>
                      <a:pt x="2397136" y="617457"/>
                      <a:pt x="2396272" y="609164"/>
                      <a:pt x="2392680" y="601980"/>
                    </a:cubicBezTo>
                    <a:cubicBezTo>
                      <a:pt x="2388584" y="593789"/>
                      <a:pt x="2382520" y="586740"/>
                      <a:pt x="2377440" y="579120"/>
                    </a:cubicBezTo>
                    <a:cubicBezTo>
                      <a:pt x="2365365" y="518743"/>
                      <a:pt x="2375612" y="552604"/>
                      <a:pt x="2339340" y="480060"/>
                    </a:cubicBezTo>
                    <a:cubicBezTo>
                      <a:pt x="2334656" y="470693"/>
                      <a:pt x="2335397" y="459386"/>
                      <a:pt x="2331720" y="449580"/>
                    </a:cubicBezTo>
                    <a:cubicBezTo>
                      <a:pt x="2327732" y="438944"/>
                      <a:pt x="2321093" y="429480"/>
                      <a:pt x="2316480" y="419100"/>
                    </a:cubicBezTo>
                    <a:cubicBezTo>
                      <a:pt x="2310925" y="406601"/>
                      <a:pt x="2306043" y="393807"/>
                      <a:pt x="2301240" y="381000"/>
                    </a:cubicBezTo>
                    <a:cubicBezTo>
                      <a:pt x="2298420" y="373479"/>
                      <a:pt x="2297212" y="365324"/>
                      <a:pt x="2293620" y="358140"/>
                    </a:cubicBezTo>
                    <a:cubicBezTo>
                      <a:pt x="2289524" y="349949"/>
                      <a:pt x="2283460" y="342900"/>
                      <a:pt x="2278380" y="335280"/>
                    </a:cubicBezTo>
                    <a:cubicBezTo>
                      <a:pt x="2262264" y="270815"/>
                      <a:pt x="2284218" y="336418"/>
                      <a:pt x="2247900" y="281940"/>
                    </a:cubicBezTo>
                    <a:cubicBezTo>
                      <a:pt x="2243445" y="275257"/>
                      <a:pt x="2244181" y="266101"/>
                      <a:pt x="2240280" y="259080"/>
                    </a:cubicBezTo>
                    <a:cubicBezTo>
                      <a:pt x="2212490" y="209059"/>
                      <a:pt x="2224043" y="218108"/>
                      <a:pt x="2186940" y="205740"/>
                    </a:cubicBezTo>
                    <a:cubicBezTo>
                      <a:pt x="2148400" y="213448"/>
                      <a:pt x="2149572" y="205887"/>
                      <a:pt x="2125980" y="236220"/>
                    </a:cubicBezTo>
                    <a:cubicBezTo>
                      <a:pt x="2114735" y="250678"/>
                      <a:pt x="2105660" y="266700"/>
                      <a:pt x="2095500" y="281940"/>
                    </a:cubicBezTo>
                    <a:lnTo>
                      <a:pt x="2080260" y="304800"/>
                    </a:lnTo>
                    <a:cubicBezTo>
                      <a:pt x="2076000" y="321838"/>
                      <a:pt x="2064821" y="369869"/>
                      <a:pt x="2057400" y="381000"/>
                    </a:cubicBezTo>
                    <a:cubicBezTo>
                      <a:pt x="2052320" y="388620"/>
                      <a:pt x="2046256" y="395669"/>
                      <a:pt x="2042160" y="403860"/>
                    </a:cubicBezTo>
                    <a:cubicBezTo>
                      <a:pt x="2010612" y="466956"/>
                      <a:pt x="2062976" y="384066"/>
                      <a:pt x="2019300" y="449580"/>
                    </a:cubicBezTo>
                    <a:cubicBezTo>
                      <a:pt x="1997423" y="537086"/>
                      <a:pt x="2028014" y="429248"/>
                      <a:pt x="1996440" y="502920"/>
                    </a:cubicBezTo>
                    <a:cubicBezTo>
                      <a:pt x="1981791" y="537100"/>
                      <a:pt x="1996028" y="526603"/>
                      <a:pt x="1981200" y="556260"/>
                    </a:cubicBezTo>
                    <a:cubicBezTo>
                      <a:pt x="1977104" y="564451"/>
                      <a:pt x="1970056" y="570929"/>
                      <a:pt x="1965960" y="579120"/>
                    </a:cubicBezTo>
                    <a:cubicBezTo>
                      <a:pt x="1962368" y="586304"/>
                      <a:pt x="1961932" y="594796"/>
                      <a:pt x="1958340" y="601980"/>
                    </a:cubicBezTo>
                    <a:cubicBezTo>
                      <a:pt x="1954244" y="610171"/>
                      <a:pt x="1946819" y="616471"/>
                      <a:pt x="1943100" y="624840"/>
                    </a:cubicBezTo>
                    <a:cubicBezTo>
                      <a:pt x="1936576" y="639520"/>
                      <a:pt x="1932940" y="655320"/>
                      <a:pt x="1927860" y="670560"/>
                    </a:cubicBezTo>
                    <a:cubicBezTo>
                      <a:pt x="1922068" y="687936"/>
                      <a:pt x="1907540" y="701040"/>
                      <a:pt x="1897380" y="716280"/>
                    </a:cubicBezTo>
                    <a:cubicBezTo>
                      <a:pt x="1876162" y="748106"/>
                      <a:pt x="1888616" y="732664"/>
                      <a:pt x="1859280" y="762000"/>
                    </a:cubicBezTo>
                    <a:cubicBezTo>
                      <a:pt x="1856740" y="769620"/>
                      <a:pt x="1857340" y="779180"/>
                      <a:pt x="1851660" y="784860"/>
                    </a:cubicBezTo>
                    <a:cubicBezTo>
                      <a:pt x="1826806" y="809714"/>
                      <a:pt x="1803521" y="814545"/>
                      <a:pt x="1775460" y="830580"/>
                    </a:cubicBezTo>
                    <a:cubicBezTo>
                      <a:pt x="1734100" y="854215"/>
                      <a:pt x="1771653" y="839469"/>
                      <a:pt x="1729740" y="853440"/>
                    </a:cubicBezTo>
                    <a:cubicBezTo>
                      <a:pt x="1582009" y="836060"/>
                      <a:pt x="1636376" y="862317"/>
                      <a:pt x="1554480" y="807720"/>
                    </a:cubicBezTo>
                    <a:cubicBezTo>
                      <a:pt x="1541114" y="798809"/>
                      <a:pt x="1524000" y="797560"/>
                      <a:pt x="1508760" y="792480"/>
                    </a:cubicBezTo>
                    <a:lnTo>
                      <a:pt x="1485900" y="784860"/>
                    </a:lnTo>
                    <a:cubicBezTo>
                      <a:pt x="1478280" y="795020"/>
                      <a:pt x="1473607" y="808295"/>
                      <a:pt x="1463040" y="815340"/>
                    </a:cubicBezTo>
                    <a:cubicBezTo>
                      <a:pt x="1449674" y="824251"/>
                      <a:pt x="1417320" y="830580"/>
                      <a:pt x="1417320" y="830580"/>
                    </a:cubicBezTo>
                    <a:cubicBezTo>
                      <a:pt x="1363468" y="819810"/>
                      <a:pt x="1391507" y="827056"/>
                      <a:pt x="1333500" y="807720"/>
                    </a:cubicBezTo>
                    <a:lnTo>
                      <a:pt x="1310640" y="800100"/>
                    </a:lnTo>
                    <a:cubicBezTo>
                      <a:pt x="1246853" y="810731"/>
                      <a:pt x="1277775" y="799150"/>
                      <a:pt x="1219200" y="838200"/>
                    </a:cubicBezTo>
                    <a:cubicBezTo>
                      <a:pt x="1212216" y="842856"/>
                      <a:pt x="1170479" y="852054"/>
                      <a:pt x="1165860" y="853440"/>
                    </a:cubicBezTo>
                    <a:cubicBezTo>
                      <a:pt x="1142780" y="860364"/>
                      <a:pt x="1120140" y="868680"/>
                      <a:pt x="1097280" y="876300"/>
                    </a:cubicBezTo>
                    <a:cubicBezTo>
                      <a:pt x="1056245" y="889978"/>
                      <a:pt x="1010920" y="881380"/>
                      <a:pt x="967740" y="883920"/>
                    </a:cubicBezTo>
                    <a:cubicBezTo>
                      <a:pt x="960120" y="889000"/>
                      <a:pt x="953652" y="896528"/>
                      <a:pt x="944880" y="899160"/>
                    </a:cubicBezTo>
                    <a:cubicBezTo>
                      <a:pt x="897863" y="913265"/>
                      <a:pt x="872135" y="904624"/>
                      <a:pt x="822960" y="899160"/>
                    </a:cubicBezTo>
                    <a:cubicBezTo>
                      <a:pt x="795118" y="857397"/>
                      <a:pt x="811816" y="884491"/>
                      <a:pt x="777240" y="815340"/>
                    </a:cubicBezTo>
                    <a:cubicBezTo>
                      <a:pt x="772160" y="805180"/>
                      <a:pt x="768301" y="794311"/>
                      <a:pt x="762000" y="784860"/>
                    </a:cubicBezTo>
                    <a:cubicBezTo>
                      <a:pt x="756920" y="777240"/>
                      <a:pt x="750856" y="770191"/>
                      <a:pt x="746760" y="762000"/>
                    </a:cubicBezTo>
                    <a:cubicBezTo>
                      <a:pt x="743168" y="754816"/>
                      <a:pt x="742464" y="746452"/>
                      <a:pt x="739140" y="739140"/>
                    </a:cubicBezTo>
                    <a:cubicBezTo>
                      <a:pt x="729739" y="718458"/>
                      <a:pt x="708660" y="678180"/>
                      <a:pt x="708660" y="678180"/>
                    </a:cubicBezTo>
                    <a:cubicBezTo>
                      <a:pt x="705519" y="653048"/>
                      <a:pt x="695067" y="571697"/>
                      <a:pt x="693420" y="548640"/>
                    </a:cubicBezTo>
                    <a:cubicBezTo>
                      <a:pt x="681164" y="377061"/>
                      <a:pt x="698406" y="454285"/>
                      <a:pt x="678180" y="373380"/>
                    </a:cubicBezTo>
                    <a:cubicBezTo>
                      <a:pt x="675640" y="347980"/>
                      <a:pt x="673934" y="322483"/>
                      <a:pt x="670560" y="297180"/>
                    </a:cubicBezTo>
                    <a:cubicBezTo>
                      <a:pt x="665237" y="257255"/>
                      <a:pt x="662563" y="264817"/>
                      <a:pt x="655320" y="228600"/>
                    </a:cubicBezTo>
                    <a:cubicBezTo>
                      <a:pt x="641909" y="161546"/>
                      <a:pt x="654910" y="204509"/>
                      <a:pt x="640080" y="160020"/>
                    </a:cubicBezTo>
                    <a:cubicBezTo>
                      <a:pt x="637540" y="139700"/>
                      <a:pt x="636751" y="119084"/>
                      <a:pt x="632460" y="99060"/>
                    </a:cubicBezTo>
                    <a:cubicBezTo>
                      <a:pt x="622497" y="52568"/>
                      <a:pt x="613510" y="47775"/>
                      <a:pt x="586740" y="7620"/>
                    </a:cubicBezTo>
                    <a:cubicBezTo>
                      <a:pt x="582285" y="937"/>
                      <a:pt x="571500" y="2540"/>
                      <a:pt x="563880" y="0"/>
                    </a:cubicBezTo>
                    <a:cubicBezTo>
                      <a:pt x="548640" y="2540"/>
                      <a:pt x="531979" y="710"/>
                      <a:pt x="518160" y="7620"/>
                    </a:cubicBezTo>
                    <a:cubicBezTo>
                      <a:pt x="500769" y="16316"/>
                      <a:pt x="500958" y="47757"/>
                      <a:pt x="495300" y="60960"/>
                    </a:cubicBezTo>
                    <a:cubicBezTo>
                      <a:pt x="472951" y="113108"/>
                      <a:pt x="485283" y="55306"/>
                      <a:pt x="472440" y="106680"/>
                    </a:cubicBezTo>
                    <a:cubicBezTo>
                      <a:pt x="469299" y="119245"/>
                      <a:pt x="468228" y="132285"/>
                      <a:pt x="464820" y="144780"/>
                    </a:cubicBezTo>
                    <a:cubicBezTo>
                      <a:pt x="460593" y="160278"/>
                      <a:pt x="453476" y="174915"/>
                      <a:pt x="449580" y="190500"/>
                    </a:cubicBezTo>
                    <a:cubicBezTo>
                      <a:pt x="447040" y="200660"/>
                      <a:pt x="446085" y="211354"/>
                      <a:pt x="441960" y="220980"/>
                    </a:cubicBezTo>
                    <a:cubicBezTo>
                      <a:pt x="438352" y="229398"/>
                      <a:pt x="431264" y="235889"/>
                      <a:pt x="426720" y="243840"/>
                    </a:cubicBezTo>
                    <a:cubicBezTo>
                      <a:pt x="421084" y="253703"/>
                      <a:pt x="416560" y="264160"/>
                      <a:pt x="411480" y="274320"/>
                    </a:cubicBezTo>
                    <a:cubicBezTo>
                      <a:pt x="406242" y="300509"/>
                      <a:pt x="403414" y="317791"/>
                      <a:pt x="396240" y="342900"/>
                    </a:cubicBezTo>
                    <a:cubicBezTo>
                      <a:pt x="394033" y="350623"/>
                      <a:pt x="392212" y="358576"/>
                      <a:pt x="388620" y="365760"/>
                    </a:cubicBezTo>
                    <a:cubicBezTo>
                      <a:pt x="384524" y="373951"/>
                      <a:pt x="378460" y="381000"/>
                      <a:pt x="373380" y="388620"/>
                    </a:cubicBezTo>
                    <a:cubicBezTo>
                      <a:pt x="370840" y="411480"/>
                      <a:pt x="369257" y="434467"/>
                      <a:pt x="365760" y="457200"/>
                    </a:cubicBezTo>
                    <a:cubicBezTo>
                      <a:pt x="364168" y="467551"/>
                      <a:pt x="360013" y="477376"/>
                      <a:pt x="358140" y="487680"/>
                    </a:cubicBezTo>
                    <a:cubicBezTo>
                      <a:pt x="354927" y="505351"/>
                      <a:pt x="353733" y="523349"/>
                      <a:pt x="350520" y="541020"/>
                    </a:cubicBezTo>
                    <a:cubicBezTo>
                      <a:pt x="348647" y="551324"/>
                      <a:pt x="344622" y="561170"/>
                      <a:pt x="342900" y="571500"/>
                    </a:cubicBezTo>
                    <a:cubicBezTo>
                      <a:pt x="333646" y="627022"/>
                      <a:pt x="339313" y="623947"/>
                      <a:pt x="327660" y="670560"/>
                    </a:cubicBezTo>
                    <a:cubicBezTo>
                      <a:pt x="315750" y="718200"/>
                      <a:pt x="326085" y="668389"/>
                      <a:pt x="304800" y="716280"/>
                    </a:cubicBezTo>
                    <a:lnTo>
                      <a:pt x="281940" y="784860"/>
                    </a:lnTo>
                    <a:cubicBezTo>
                      <a:pt x="279044" y="793548"/>
                      <a:pt x="270796" y="799529"/>
                      <a:pt x="266700" y="807720"/>
                    </a:cubicBezTo>
                    <a:cubicBezTo>
                      <a:pt x="263108" y="814904"/>
                      <a:pt x="262981" y="823559"/>
                      <a:pt x="259080" y="830580"/>
                    </a:cubicBezTo>
                    <a:cubicBezTo>
                      <a:pt x="250185" y="846591"/>
                      <a:pt x="238760" y="861060"/>
                      <a:pt x="228600" y="876300"/>
                    </a:cubicBezTo>
                    <a:cubicBezTo>
                      <a:pt x="223520" y="883920"/>
                      <a:pt x="222048" y="896264"/>
                      <a:pt x="213360" y="899160"/>
                    </a:cubicBezTo>
                    <a:lnTo>
                      <a:pt x="190500" y="906780"/>
                    </a:lnTo>
                    <a:cubicBezTo>
                      <a:pt x="173627" y="904905"/>
                      <a:pt x="115951" y="890439"/>
                      <a:pt x="91440" y="906780"/>
                    </a:cubicBezTo>
                    <a:cubicBezTo>
                      <a:pt x="63910" y="925133"/>
                      <a:pt x="85967" y="930766"/>
                      <a:pt x="68580" y="952500"/>
                    </a:cubicBezTo>
                    <a:cubicBezTo>
                      <a:pt x="62859" y="959651"/>
                      <a:pt x="54089" y="964021"/>
                      <a:pt x="45720" y="967740"/>
                    </a:cubicBezTo>
                    <a:cubicBezTo>
                      <a:pt x="31040" y="974264"/>
                      <a:pt x="0" y="982980"/>
                      <a:pt x="0" y="982980"/>
                    </a:cubicBezTo>
                  </a:path>
                </a:pathLst>
              </a:cu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 flipH="1">
                <a:off x="4438648" y="3160406"/>
                <a:ext cx="2847996" cy="982980"/>
              </a:xfrm>
              <a:custGeom>
                <a:avLst/>
                <a:gdLst>
                  <a:gd name="connsiteX0" fmla="*/ 3131820 w 3131820"/>
                  <a:gd name="connsiteY0" fmla="*/ 769620 h 982980"/>
                  <a:gd name="connsiteX1" fmla="*/ 3086100 w 3131820"/>
                  <a:gd name="connsiteY1" fmla="*/ 861060 h 982980"/>
                  <a:gd name="connsiteX2" fmla="*/ 3070860 w 3131820"/>
                  <a:gd name="connsiteY2" fmla="*/ 883920 h 982980"/>
                  <a:gd name="connsiteX3" fmla="*/ 3055620 w 3131820"/>
                  <a:gd name="connsiteY3" fmla="*/ 906780 h 982980"/>
                  <a:gd name="connsiteX4" fmla="*/ 3002280 w 3131820"/>
                  <a:gd name="connsiteY4" fmla="*/ 891540 h 982980"/>
                  <a:gd name="connsiteX5" fmla="*/ 2956560 w 3131820"/>
                  <a:gd name="connsiteY5" fmla="*/ 861060 h 982980"/>
                  <a:gd name="connsiteX6" fmla="*/ 2910840 w 3131820"/>
                  <a:gd name="connsiteY6" fmla="*/ 838200 h 982980"/>
                  <a:gd name="connsiteX7" fmla="*/ 2865120 w 3131820"/>
                  <a:gd name="connsiteY7" fmla="*/ 868680 h 982980"/>
                  <a:gd name="connsiteX8" fmla="*/ 2842260 w 3131820"/>
                  <a:gd name="connsiteY8" fmla="*/ 876300 h 982980"/>
                  <a:gd name="connsiteX9" fmla="*/ 2788920 w 3131820"/>
                  <a:gd name="connsiteY9" fmla="*/ 853440 h 982980"/>
                  <a:gd name="connsiteX10" fmla="*/ 2750820 w 3131820"/>
                  <a:gd name="connsiteY10" fmla="*/ 822960 h 982980"/>
                  <a:gd name="connsiteX11" fmla="*/ 2705100 w 3131820"/>
                  <a:gd name="connsiteY11" fmla="*/ 830580 h 982980"/>
                  <a:gd name="connsiteX12" fmla="*/ 2682240 w 3131820"/>
                  <a:gd name="connsiteY12" fmla="*/ 845820 h 982980"/>
                  <a:gd name="connsiteX13" fmla="*/ 2659380 w 3131820"/>
                  <a:gd name="connsiteY13" fmla="*/ 853440 h 982980"/>
                  <a:gd name="connsiteX14" fmla="*/ 2560320 w 3131820"/>
                  <a:gd name="connsiteY14" fmla="*/ 845820 h 982980"/>
                  <a:gd name="connsiteX15" fmla="*/ 2491740 w 3131820"/>
                  <a:gd name="connsiteY15" fmla="*/ 769620 h 982980"/>
                  <a:gd name="connsiteX16" fmla="*/ 2476500 w 3131820"/>
                  <a:gd name="connsiteY16" fmla="*/ 746760 h 982980"/>
                  <a:gd name="connsiteX17" fmla="*/ 2468880 w 3131820"/>
                  <a:gd name="connsiteY17" fmla="*/ 723900 h 982980"/>
                  <a:gd name="connsiteX18" fmla="*/ 2446020 w 3131820"/>
                  <a:gd name="connsiteY18" fmla="*/ 708660 h 982980"/>
                  <a:gd name="connsiteX19" fmla="*/ 2415540 w 3131820"/>
                  <a:gd name="connsiteY19" fmla="*/ 655320 h 982980"/>
                  <a:gd name="connsiteX20" fmla="*/ 2400300 w 3131820"/>
                  <a:gd name="connsiteY20" fmla="*/ 624840 h 982980"/>
                  <a:gd name="connsiteX21" fmla="*/ 2392680 w 3131820"/>
                  <a:gd name="connsiteY21" fmla="*/ 601980 h 982980"/>
                  <a:gd name="connsiteX22" fmla="*/ 2377440 w 3131820"/>
                  <a:gd name="connsiteY22" fmla="*/ 579120 h 982980"/>
                  <a:gd name="connsiteX23" fmla="*/ 2339340 w 3131820"/>
                  <a:gd name="connsiteY23" fmla="*/ 480060 h 982980"/>
                  <a:gd name="connsiteX24" fmla="*/ 2331720 w 3131820"/>
                  <a:gd name="connsiteY24" fmla="*/ 449580 h 982980"/>
                  <a:gd name="connsiteX25" fmla="*/ 2316480 w 3131820"/>
                  <a:gd name="connsiteY25" fmla="*/ 419100 h 982980"/>
                  <a:gd name="connsiteX26" fmla="*/ 2301240 w 3131820"/>
                  <a:gd name="connsiteY26" fmla="*/ 381000 h 982980"/>
                  <a:gd name="connsiteX27" fmla="*/ 2293620 w 3131820"/>
                  <a:gd name="connsiteY27" fmla="*/ 358140 h 982980"/>
                  <a:gd name="connsiteX28" fmla="*/ 2278380 w 3131820"/>
                  <a:gd name="connsiteY28" fmla="*/ 335280 h 982980"/>
                  <a:gd name="connsiteX29" fmla="*/ 2247900 w 3131820"/>
                  <a:gd name="connsiteY29" fmla="*/ 281940 h 982980"/>
                  <a:gd name="connsiteX30" fmla="*/ 2240280 w 3131820"/>
                  <a:gd name="connsiteY30" fmla="*/ 259080 h 982980"/>
                  <a:gd name="connsiteX31" fmla="*/ 2186940 w 3131820"/>
                  <a:gd name="connsiteY31" fmla="*/ 205740 h 982980"/>
                  <a:gd name="connsiteX32" fmla="*/ 2125980 w 3131820"/>
                  <a:gd name="connsiteY32" fmla="*/ 236220 h 982980"/>
                  <a:gd name="connsiteX33" fmla="*/ 2095500 w 3131820"/>
                  <a:gd name="connsiteY33" fmla="*/ 281940 h 982980"/>
                  <a:gd name="connsiteX34" fmla="*/ 2080260 w 3131820"/>
                  <a:gd name="connsiteY34" fmla="*/ 304800 h 982980"/>
                  <a:gd name="connsiteX35" fmla="*/ 2057400 w 3131820"/>
                  <a:gd name="connsiteY35" fmla="*/ 381000 h 982980"/>
                  <a:gd name="connsiteX36" fmla="*/ 2042160 w 3131820"/>
                  <a:gd name="connsiteY36" fmla="*/ 403860 h 982980"/>
                  <a:gd name="connsiteX37" fmla="*/ 2019300 w 3131820"/>
                  <a:gd name="connsiteY37" fmla="*/ 449580 h 982980"/>
                  <a:gd name="connsiteX38" fmla="*/ 1996440 w 3131820"/>
                  <a:gd name="connsiteY38" fmla="*/ 502920 h 982980"/>
                  <a:gd name="connsiteX39" fmla="*/ 1981200 w 3131820"/>
                  <a:gd name="connsiteY39" fmla="*/ 556260 h 982980"/>
                  <a:gd name="connsiteX40" fmla="*/ 1965960 w 3131820"/>
                  <a:gd name="connsiteY40" fmla="*/ 579120 h 982980"/>
                  <a:gd name="connsiteX41" fmla="*/ 1958340 w 3131820"/>
                  <a:gd name="connsiteY41" fmla="*/ 601980 h 982980"/>
                  <a:gd name="connsiteX42" fmla="*/ 1943100 w 3131820"/>
                  <a:gd name="connsiteY42" fmla="*/ 624840 h 982980"/>
                  <a:gd name="connsiteX43" fmla="*/ 1927860 w 3131820"/>
                  <a:gd name="connsiteY43" fmla="*/ 670560 h 982980"/>
                  <a:gd name="connsiteX44" fmla="*/ 1897380 w 3131820"/>
                  <a:gd name="connsiteY44" fmla="*/ 716280 h 982980"/>
                  <a:gd name="connsiteX45" fmla="*/ 1859280 w 3131820"/>
                  <a:gd name="connsiteY45" fmla="*/ 762000 h 982980"/>
                  <a:gd name="connsiteX46" fmla="*/ 1851660 w 3131820"/>
                  <a:gd name="connsiteY46" fmla="*/ 784860 h 982980"/>
                  <a:gd name="connsiteX47" fmla="*/ 1775460 w 3131820"/>
                  <a:gd name="connsiteY47" fmla="*/ 830580 h 982980"/>
                  <a:gd name="connsiteX48" fmla="*/ 1729740 w 3131820"/>
                  <a:gd name="connsiteY48" fmla="*/ 853440 h 982980"/>
                  <a:gd name="connsiteX49" fmla="*/ 1554480 w 3131820"/>
                  <a:gd name="connsiteY49" fmla="*/ 807720 h 982980"/>
                  <a:gd name="connsiteX50" fmla="*/ 1508760 w 3131820"/>
                  <a:gd name="connsiteY50" fmla="*/ 792480 h 982980"/>
                  <a:gd name="connsiteX51" fmla="*/ 1485900 w 3131820"/>
                  <a:gd name="connsiteY51" fmla="*/ 784860 h 982980"/>
                  <a:gd name="connsiteX52" fmla="*/ 1463040 w 3131820"/>
                  <a:gd name="connsiteY52" fmla="*/ 815340 h 982980"/>
                  <a:gd name="connsiteX53" fmla="*/ 1417320 w 3131820"/>
                  <a:gd name="connsiteY53" fmla="*/ 830580 h 982980"/>
                  <a:gd name="connsiteX54" fmla="*/ 1333500 w 3131820"/>
                  <a:gd name="connsiteY54" fmla="*/ 807720 h 982980"/>
                  <a:gd name="connsiteX55" fmla="*/ 1310640 w 3131820"/>
                  <a:gd name="connsiteY55" fmla="*/ 800100 h 982980"/>
                  <a:gd name="connsiteX56" fmla="*/ 1219200 w 3131820"/>
                  <a:gd name="connsiteY56" fmla="*/ 838200 h 982980"/>
                  <a:gd name="connsiteX57" fmla="*/ 1165860 w 3131820"/>
                  <a:gd name="connsiteY57" fmla="*/ 853440 h 982980"/>
                  <a:gd name="connsiteX58" fmla="*/ 1097280 w 3131820"/>
                  <a:gd name="connsiteY58" fmla="*/ 876300 h 982980"/>
                  <a:gd name="connsiteX59" fmla="*/ 967740 w 3131820"/>
                  <a:gd name="connsiteY59" fmla="*/ 883920 h 982980"/>
                  <a:gd name="connsiteX60" fmla="*/ 944880 w 3131820"/>
                  <a:gd name="connsiteY60" fmla="*/ 899160 h 982980"/>
                  <a:gd name="connsiteX61" fmla="*/ 822960 w 3131820"/>
                  <a:gd name="connsiteY61" fmla="*/ 899160 h 982980"/>
                  <a:gd name="connsiteX62" fmla="*/ 777240 w 3131820"/>
                  <a:gd name="connsiteY62" fmla="*/ 815340 h 982980"/>
                  <a:gd name="connsiteX63" fmla="*/ 762000 w 3131820"/>
                  <a:gd name="connsiteY63" fmla="*/ 784860 h 982980"/>
                  <a:gd name="connsiteX64" fmla="*/ 746760 w 3131820"/>
                  <a:gd name="connsiteY64" fmla="*/ 762000 h 982980"/>
                  <a:gd name="connsiteX65" fmla="*/ 739140 w 3131820"/>
                  <a:gd name="connsiteY65" fmla="*/ 739140 h 982980"/>
                  <a:gd name="connsiteX66" fmla="*/ 708660 w 3131820"/>
                  <a:gd name="connsiteY66" fmla="*/ 678180 h 982980"/>
                  <a:gd name="connsiteX67" fmla="*/ 693420 w 3131820"/>
                  <a:gd name="connsiteY67" fmla="*/ 548640 h 982980"/>
                  <a:gd name="connsiteX68" fmla="*/ 678180 w 3131820"/>
                  <a:gd name="connsiteY68" fmla="*/ 373380 h 982980"/>
                  <a:gd name="connsiteX69" fmla="*/ 670560 w 3131820"/>
                  <a:gd name="connsiteY69" fmla="*/ 297180 h 982980"/>
                  <a:gd name="connsiteX70" fmla="*/ 655320 w 3131820"/>
                  <a:gd name="connsiteY70" fmla="*/ 228600 h 982980"/>
                  <a:gd name="connsiteX71" fmla="*/ 640080 w 3131820"/>
                  <a:gd name="connsiteY71" fmla="*/ 160020 h 982980"/>
                  <a:gd name="connsiteX72" fmla="*/ 632460 w 3131820"/>
                  <a:gd name="connsiteY72" fmla="*/ 99060 h 982980"/>
                  <a:gd name="connsiteX73" fmla="*/ 586740 w 3131820"/>
                  <a:gd name="connsiteY73" fmla="*/ 7620 h 982980"/>
                  <a:gd name="connsiteX74" fmla="*/ 563880 w 3131820"/>
                  <a:gd name="connsiteY74" fmla="*/ 0 h 982980"/>
                  <a:gd name="connsiteX75" fmla="*/ 518160 w 3131820"/>
                  <a:gd name="connsiteY75" fmla="*/ 7620 h 982980"/>
                  <a:gd name="connsiteX76" fmla="*/ 495300 w 3131820"/>
                  <a:gd name="connsiteY76" fmla="*/ 60960 h 982980"/>
                  <a:gd name="connsiteX77" fmla="*/ 472440 w 3131820"/>
                  <a:gd name="connsiteY77" fmla="*/ 106680 h 982980"/>
                  <a:gd name="connsiteX78" fmla="*/ 464820 w 3131820"/>
                  <a:gd name="connsiteY78" fmla="*/ 144780 h 982980"/>
                  <a:gd name="connsiteX79" fmla="*/ 449580 w 3131820"/>
                  <a:gd name="connsiteY79" fmla="*/ 190500 h 982980"/>
                  <a:gd name="connsiteX80" fmla="*/ 441960 w 3131820"/>
                  <a:gd name="connsiteY80" fmla="*/ 220980 h 982980"/>
                  <a:gd name="connsiteX81" fmla="*/ 426720 w 3131820"/>
                  <a:gd name="connsiteY81" fmla="*/ 243840 h 982980"/>
                  <a:gd name="connsiteX82" fmla="*/ 411480 w 3131820"/>
                  <a:gd name="connsiteY82" fmla="*/ 274320 h 982980"/>
                  <a:gd name="connsiteX83" fmla="*/ 396240 w 3131820"/>
                  <a:gd name="connsiteY83" fmla="*/ 342900 h 982980"/>
                  <a:gd name="connsiteX84" fmla="*/ 388620 w 3131820"/>
                  <a:gd name="connsiteY84" fmla="*/ 365760 h 982980"/>
                  <a:gd name="connsiteX85" fmla="*/ 373380 w 3131820"/>
                  <a:gd name="connsiteY85" fmla="*/ 388620 h 982980"/>
                  <a:gd name="connsiteX86" fmla="*/ 365760 w 3131820"/>
                  <a:gd name="connsiteY86" fmla="*/ 457200 h 982980"/>
                  <a:gd name="connsiteX87" fmla="*/ 358140 w 3131820"/>
                  <a:gd name="connsiteY87" fmla="*/ 487680 h 982980"/>
                  <a:gd name="connsiteX88" fmla="*/ 350520 w 3131820"/>
                  <a:gd name="connsiteY88" fmla="*/ 541020 h 982980"/>
                  <a:gd name="connsiteX89" fmla="*/ 342900 w 3131820"/>
                  <a:gd name="connsiteY89" fmla="*/ 571500 h 982980"/>
                  <a:gd name="connsiteX90" fmla="*/ 327660 w 3131820"/>
                  <a:gd name="connsiteY90" fmla="*/ 670560 h 982980"/>
                  <a:gd name="connsiteX91" fmla="*/ 304800 w 3131820"/>
                  <a:gd name="connsiteY91" fmla="*/ 716280 h 982980"/>
                  <a:gd name="connsiteX92" fmla="*/ 281940 w 3131820"/>
                  <a:gd name="connsiteY92" fmla="*/ 784860 h 982980"/>
                  <a:gd name="connsiteX93" fmla="*/ 266700 w 3131820"/>
                  <a:gd name="connsiteY93" fmla="*/ 807720 h 982980"/>
                  <a:gd name="connsiteX94" fmla="*/ 259080 w 3131820"/>
                  <a:gd name="connsiteY94" fmla="*/ 830580 h 982980"/>
                  <a:gd name="connsiteX95" fmla="*/ 228600 w 3131820"/>
                  <a:gd name="connsiteY95" fmla="*/ 876300 h 982980"/>
                  <a:gd name="connsiteX96" fmla="*/ 213360 w 3131820"/>
                  <a:gd name="connsiteY96" fmla="*/ 899160 h 982980"/>
                  <a:gd name="connsiteX97" fmla="*/ 190500 w 3131820"/>
                  <a:gd name="connsiteY97" fmla="*/ 906780 h 982980"/>
                  <a:gd name="connsiteX98" fmla="*/ 91440 w 3131820"/>
                  <a:gd name="connsiteY98" fmla="*/ 906780 h 982980"/>
                  <a:gd name="connsiteX99" fmla="*/ 68580 w 3131820"/>
                  <a:gd name="connsiteY99" fmla="*/ 952500 h 982980"/>
                  <a:gd name="connsiteX100" fmla="*/ 45720 w 3131820"/>
                  <a:gd name="connsiteY100" fmla="*/ 967740 h 982980"/>
                  <a:gd name="connsiteX101" fmla="*/ 0 w 3131820"/>
                  <a:gd name="connsiteY101" fmla="*/ 982980 h 98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3131820" h="982980">
                    <a:moveTo>
                      <a:pt x="3131820" y="769620"/>
                    </a:moveTo>
                    <a:cubicBezTo>
                      <a:pt x="3110788" y="832716"/>
                      <a:pt x="3125491" y="801974"/>
                      <a:pt x="3086100" y="861060"/>
                    </a:cubicBezTo>
                    <a:lnTo>
                      <a:pt x="3070860" y="883920"/>
                    </a:lnTo>
                    <a:lnTo>
                      <a:pt x="3055620" y="906780"/>
                    </a:lnTo>
                    <a:cubicBezTo>
                      <a:pt x="3051555" y="905764"/>
                      <a:pt x="3008839" y="895913"/>
                      <a:pt x="3002280" y="891540"/>
                    </a:cubicBezTo>
                    <a:cubicBezTo>
                      <a:pt x="2945201" y="853487"/>
                      <a:pt x="3010915" y="879178"/>
                      <a:pt x="2956560" y="861060"/>
                    </a:cubicBezTo>
                    <a:cubicBezTo>
                      <a:pt x="2950997" y="857351"/>
                      <a:pt x="2921356" y="834695"/>
                      <a:pt x="2910840" y="838200"/>
                    </a:cubicBezTo>
                    <a:cubicBezTo>
                      <a:pt x="2893464" y="843992"/>
                      <a:pt x="2882496" y="862888"/>
                      <a:pt x="2865120" y="868680"/>
                    </a:cubicBezTo>
                    <a:lnTo>
                      <a:pt x="2842260" y="876300"/>
                    </a:lnTo>
                    <a:cubicBezTo>
                      <a:pt x="2818942" y="870471"/>
                      <a:pt x="2806461" y="870981"/>
                      <a:pt x="2788920" y="853440"/>
                    </a:cubicBezTo>
                    <a:cubicBezTo>
                      <a:pt x="2754453" y="818973"/>
                      <a:pt x="2795324" y="837795"/>
                      <a:pt x="2750820" y="822960"/>
                    </a:cubicBezTo>
                    <a:cubicBezTo>
                      <a:pt x="2735580" y="825500"/>
                      <a:pt x="2719757" y="825694"/>
                      <a:pt x="2705100" y="830580"/>
                    </a:cubicBezTo>
                    <a:cubicBezTo>
                      <a:pt x="2696412" y="833476"/>
                      <a:pt x="2690431" y="841724"/>
                      <a:pt x="2682240" y="845820"/>
                    </a:cubicBezTo>
                    <a:cubicBezTo>
                      <a:pt x="2675056" y="849412"/>
                      <a:pt x="2667000" y="850900"/>
                      <a:pt x="2659380" y="853440"/>
                    </a:cubicBezTo>
                    <a:cubicBezTo>
                      <a:pt x="2626360" y="850900"/>
                      <a:pt x="2591396" y="857269"/>
                      <a:pt x="2560320" y="845820"/>
                    </a:cubicBezTo>
                    <a:cubicBezTo>
                      <a:pt x="2543035" y="839452"/>
                      <a:pt x="2505484" y="788862"/>
                      <a:pt x="2491740" y="769620"/>
                    </a:cubicBezTo>
                    <a:cubicBezTo>
                      <a:pt x="2486417" y="762168"/>
                      <a:pt x="2480596" y="754951"/>
                      <a:pt x="2476500" y="746760"/>
                    </a:cubicBezTo>
                    <a:cubicBezTo>
                      <a:pt x="2472908" y="739576"/>
                      <a:pt x="2473898" y="730172"/>
                      <a:pt x="2468880" y="723900"/>
                    </a:cubicBezTo>
                    <a:cubicBezTo>
                      <a:pt x="2463159" y="716749"/>
                      <a:pt x="2453640" y="713740"/>
                      <a:pt x="2446020" y="708660"/>
                    </a:cubicBezTo>
                    <a:cubicBezTo>
                      <a:pt x="2399966" y="616552"/>
                      <a:pt x="2458622" y="730713"/>
                      <a:pt x="2415540" y="655320"/>
                    </a:cubicBezTo>
                    <a:cubicBezTo>
                      <a:pt x="2409904" y="645457"/>
                      <a:pt x="2404775" y="635281"/>
                      <a:pt x="2400300" y="624840"/>
                    </a:cubicBezTo>
                    <a:cubicBezTo>
                      <a:pt x="2397136" y="617457"/>
                      <a:pt x="2396272" y="609164"/>
                      <a:pt x="2392680" y="601980"/>
                    </a:cubicBezTo>
                    <a:cubicBezTo>
                      <a:pt x="2388584" y="593789"/>
                      <a:pt x="2382520" y="586740"/>
                      <a:pt x="2377440" y="579120"/>
                    </a:cubicBezTo>
                    <a:cubicBezTo>
                      <a:pt x="2365365" y="518743"/>
                      <a:pt x="2375612" y="552604"/>
                      <a:pt x="2339340" y="480060"/>
                    </a:cubicBezTo>
                    <a:cubicBezTo>
                      <a:pt x="2334656" y="470693"/>
                      <a:pt x="2335397" y="459386"/>
                      <a:pt x="2331720" y="449580"/>
                    </a:cubicBezTo>
                    <a:cubicBezTo>
                      <a:pt x="2327732" y="438944"/>
                      <a:pt x="2321093" y="429480"/>
                      <a:pt x="2316480" y="419100"/>
                    </a:cubicBezTo>
                    <a:cubicBezTo>
                      <a:pt x="2310925" y="406601"/>
                      <a:pt x="2306043" y="393807"/>
                      <a:pt x="2301240" y="381000"/>
                    </a:cubicBezTo>
                    <a:cubicBezTo>
                      <a:pt x="2298420" y="373479"/>
                      <a:pt x="2297212" y="365324"/>
                      <a:pt x="2293620" y="358140"/>
                    </a:cubicBezTo>
                    <a:cubicBezTo>
                      <a:pt x="2289524" y="349949"/>
                      <a:pt x="2283460" y="342900"/>
                      <a:pt x="2278380" y="335280"/>
                    </a:cubicBezTo>
                    <a:cubicBezTo>
                      <a:pt x="2262264" y="270815"/>
                      <a:pt x="2284218" y="336418"/>
                      <a:pt x="2247900" y="281940"/>
                    </a:cubicBezTo>
                    <a:cubicBezTo>
                      <a:pt x="2243445" y="275257"/>
                      <a:pt x="2244181" y="266101"/>
                      <a:pt x="2240280" y="259080"/>
                    </a:cubicBezTo>
                    <a:cubicBezTo>
                      <a:pt x="2212490" y="209059"/>
                      <a:pt x="2224043" y="218108"/>
                      <a:pt x="2186940" y="205740"/>
                    </a:cubicBezTo>
                    <a:cubicBezTo>
                      <a:pt x="2148400" y="213448"/>
                      <a:pt x="2149572" y="205887"/>
                      <a:pt x="2125980" y="236220"/>
                    </a:cubicBezTo>
                    <a:cubicBezTo>
                      <a:pt x="2114735" y="250678"/>
                      <a:pt x="2105660" y="266700"/>
                      <a:pt x="2095500" y="281940"/>
                    </a:cubicBezTo>
                    <a:lnTo>
                      <a:pt x="2080260" y="304800"/>
                    </a:lnTo>
                    <a:cubicBezTo>
                      <a:pt x="2076000" y="321838"/>
                      <a:pt x="2064821" y="369869"/>
                      <a:pt x="2057400" y="381000"/>
                    </a:cubicBezTo>
                    <a:cubicBezTo>
                      <a:pt x="2052320" y="388620"/>
                      <a:pt x="2046256" y="395669"/>
                      <a:pt x="2042160" y="403860"/>
                    </a:cubicBezTo>
                    <a:cubicBezTo>
                      <a:pt x="2010612" y="466956"/>
                      <a:pt x="2062976" y="384066"/>
                      <a:pt x="2019300" y="449580"/>
                    </a:cubicBezTo>
                    <a:cubicBezTo>
                      <a:pt x="1997423" y="537086"/>
                      <a:pt x="2028014" y="429248"/>
                      <a:pt x="1996440" y="502920"/>
                    </a:cubicBezTo>
                    <a:cubicBezTo>
                      <a:pt x="1981791" y="537100"/>
                      <a:pt x="1996028" y="526603"/>
                      <a:pt x="1981200" y="556260"/>
                    </a:cubicBezTo>
                    <a:cubicBezTo>
                      <a:pt x="1977104" y="564451"/>
                      <a:pt x="1970056" y="570929"/>
                      <a:pt x="1965960" y="579120"/>
                    </a:cubicBezTo>
                    <a:cubicBezTo>
                      <a:pt x="1962368" y="586304"/>
                      <a:pt x="1961932" y="594796"/>
                      <a:pt x="1958340" y="601980"/>
                    </a:cubicBezTo>
                    <a:cubicBezTo>
                      <a:pt x="1954244" y="610171"/>
                      <a:pt x="1946819" y="616471"/>
                      <a:pt x="1943100" y="624840"/>
                    </a:cubicBezTo>
                    <a:cubicBezTo>
                      <a:pt x="1936576" y="639520"/>
                      <a:pt x="1932940" y="655320"/>
                      <a:pt x="1927860" y="670560"/>
                    </a:cubicBezTo>
                    <a:cubicBezTo>
                      <a:pt x="1922068" y="687936"/>
                      <a:pt x="1907540" y="701040"/>
                      <a:pt x="1897380" y="716280"/>
                    </a:cubicBezTo>
                    <a:cubicBezTo>
                      <a:pt x="1876162" y="748106"/>
                      <a:pt x="1888616" y="732664"/>
                      <a:pt x="1859280" y="762000"/>
                    </a:cubicBezTo>
                    <a:cubicBezTo>
                      <a:pt x="1856740" y="769620"/>
                      <a:pt x="1857340" y="779180"/>
                      <a:pt x="1851660" y="784860"/>
                    </a:cubicBezTo>
                    <a:cubicBezTo>
                      <a:pt x="1826806" y="809714"/>
                      <a:pt x="1803521" y="814545"/>
                      <a:pt x="1775460" y="830580"/>
                    </a:cubicBezTo>
                    <a:cubicBezTo>
                      <a:pt x="1734100" y="854215"/>
                      <a:pt x="1771653" y="839469"/>
                      <a:pt x="1729740" y="853440"/>
                    </a:cubicBezTo>
                    <a:cubicBezTo>
                      <a:pt x="1582009" y="836060"/>
                      <a:pt x="1636376" y="862317"/>
                      <a:pt x="1554480" y="807720"/>
                    </a:cubicBezTo>
                    <a:cubicBezTo>
                      <a:pt x="1541114" y="798809"/>
                      <a:pt x="1524000" y="797560"/>
                      <a:pt x="1508760" y="792480"/>
                    </a:cubicBezTo>
                    <a:lnTo>
                      <a:pt x="1485900" y="784860"/>
                    </a:lnTo>
                    <a:cubicBezTo>
                      <a:pt x="1478280" y="795020"/>
                      <a:pt x="1473607" y="808295"/>
                      <a:pt x="1463040" y="815340"/>
                    </a:cubicBezTo>
                    <a:cubicBezTo>
                      <a:pt x="1449674" y="824251"/>
                      <a:pt x="1417320" y="830580"/>
                      <a:pt x="1417320" y="830580"/>
                    </a:cubicBezTo>
                    <a:cubicBezTo>
                      <a:pt x="1363468" y="819810"/>
                      <a:pt x="1391507" y="827056"/>
                      <a:pt x="1333500" y="807720"/>
                    </a:cubicBezTo>
                    <a:lnTo>
                      <a:pt x="1310640" y="800100"/>
                    </a:lnTo>
                    <a:cubicBezTo>
                      <a:pt x="1246853" y="810731"/>
                      <a:pt x="1277775" y="799150"/>
                      <a:pt x="1219200" y="838200"/>
                    </a:cubicBezTo>
                    <a:cubicBezTo>
                      <a:pt x="1212216" y="842856"/>
                      <a:pt x="1170479" y="852054"/>
                      <a:pt x="1165860" y="853440"/>
                    </a:cubicBezTo>
                    <a:cubicBezTo>
                      <a:pt x="1142780" y="860364"/>
                      <a:pt x="1120140" y="868680"/>
                      <a:pt x="1097280" y="876300"/>
                    </a:cubicBezTo>
                    <a:cubicBezTo>
                      <a:pt x="1056245" y="889978"/>
                      <a:pt x="1010920" y="881380"/>
                      <a:pt x="967740" y="883920"/>
                    </a:cubicBezTo>
                    <a:cubicBezTo>
                      <a:pt x="960120" y="889000"/>
                      <a:pt x="953652" y="896528"/>
                      <a:pt x="944880" y="899160"/>
                    </a:cubicBezTo>
                    <a:cubicBezTo>
                      <a:pt x="897863" y="913265"/>
                      <a:pt x="872135" y="904624"/>
                      <a:pt x="822960" y="899160"/>
                    </a:cubicBezTo>
                    <a:cubicBezTo>
                      <a:pt x="795118" y="857397"/>
                      <a:pt x="811816" y="884491"/>
                      <a:pt x="777240" y="815340"/>
                    </a:cubicBezTo>
                    <a:cubicBezTo>
                      <a:pt x="772160" y="805180"/>
                      <a:pt x="768301" y="794311"/>
                      <a:pt x="762000" y="784860"/>
                    </a:cubicBezTo>
                    <a:cubicBezTo>
                      <a:pt x="756920" y="777240"/>
                      <a:pt x="750856" y="770191"/>
                      <a:pt x="746760" y="762000"/>
                    </a:cubicBezTo>
                    <a:cubicBezTo>
                      <a:pt x="743168" y="754816"/>
                      <a:pt x="742464" y="746452"/>
                      <a:pt x="739140" y="739140"/>
                    </a:cubicBezTo>
                    <a:cubicBezTo>
                      <a:pt x="729739" y="718458"/>
                      <a:pt x="708660" y="678180"/>
                      <a:pt x="708660" y="678180"/>
                    </a:cubicBezTo>
                    <a:cubicBezTo>
                      <a:pt x="705519" y="653048"/>
                      <a:pt x="695067" y="571697"/>
                      <a:pt x="693420" y="548640"/>
                    </a:cubicBezTo>
                    <a:cubicBezTo>
                      <a:pt x="681164" y="377061"/>
                      <a:pt x="698406" y="454285"/>
                      <a:pt x="678180" y="373380"/>
                    </a:cubicBezTo>
                    <a:cubicBezTo>
                      <a:pt x="675640" y="347980"/>
                      <a:pt x="673934" y="322483"/>
                      <a:pt x="670560" y="297180"/>
                    </a:cubicBezTo>
                    <a:cubicBezTo>
                      <a:pt x="665237" y="257255"/>
                      <a:pt x="662563" y="264817"/>
                      <a:pt x="655320" y="228600"/>
                    </a:cubicBezTo>
                    <a:cubicBezTo>
                      <a:pt x="641909" y="161546"/>
                      <a:pt x="654910" y="204509"/>
                      <a:pt x="640080" y="160020"/>
                    </a:cubicBezTo>
                    <a:cubicBezTo>
                      <a:pt x="637540" y="139700"/>
                      <a:pt x="636751" y="119084"/>
                      <a:pt x="632460" y="99060"/>
                    </a:cubicBezTo>
                    <a:cubicBezTo>
                      <a:pt x="622497" y="52568"/>
                      <a:pt x="613510" y="47775"/>
                      <a:pt x="586740" y="7620"/>
                    </a:cubicBezTo>
                    <a:cubicBezTo>
                      <a:pt x="582285" y="937"/>
                      <a:pt x="571500" y="2540"/>
                      <a:pt x="563880" y="0"/>
                    </a:cubicBezTo>
                    <a:cubicBezTo>
                      <a:pt x="548640" y="2540"/>
                      <a:pt x="531979" y="710"/>
                      <a:pt x="518160" y="7620"/>
                    </a:cubicBezTo>
                    <a:cubicBezTo>
                      <a:pt x="500769" y="16316"/>
                      <a:pt x="500958" y="47757"/>
                      <a:pt x="495300" y="60960"/>
                    </a:cubicBezTo>
                    <a:cubicBezTo>
                      <a:pt x="472951" y="113108"/>
                      <a:pt x="485283" y="55306"/>
                      <a:pt x="472440" y="106680"/>
                    </a:cubicBezTo>
                    <a:cubicBezTo>
                      <a:pt x="469299" y="119245"/>
                      <a:pt x="468228" y="132285"/>
                      <a:pt x="464820" y="144780"/>
                    </a:cubicBezTo>
                    <a:cubicBezTo>
                      <a:pt x="460593" y="160278"/>
                      <a:pt x="453476" y="174915"/>
                      <a:pt x="449580" y="190500"/>
                    </a:cubicBezTo>
                    <a:cubicBezTo>
                      <a:pt x="447040" y="200660"/>
                      <a:pt x="446085" y="211354"/>
                      <a:pt x="441960" y="220980"/>
                    </a:cubicBezTo>
                    <a:cubicBezTo>
                      <a:pt x="438352" y="229398"/>
                      <a:pt x="431264" y="235889"/>
                      <a:pt x="426720" y="243840"/>
                    </a:cubicBezTo>
                    <a:cubicBezTo>
                      <a:pt x="421084" y="253703"/>
                      <a:pt x="416560" y="264160"/>
                      <a:pt x="411480" y="274320"/>
                    </a:cubicBezTo>
                    <a:cubicBezTo>
                      <a:pt x="406242" y="300509"/>
                      <a:pt x="403414" y="317791"/>
                      <a:pt x="396240" y="342900"/>
                    </a:cubicBezTo>
                    <a:cubicBezTo>
                      <a:pt x="394033" y="350623"/>
                      <a:pt x="392212" y="358576"/>
                      <a:pt x="388620" y="365760"/>
                    </a:cubicBezTo>
                    <a:cubicBezTo>
                      <a:pt x="384524" y="373951"/>
                      <a:pt x="378460" y="381000"/>
                      <a:pt x="373380" y="388620"/>
                    </a:cubicBezTo>
                    <a:cubicBezTo>
                      <a:pt x="370840" y="411480"/>
                      <a:pt x="369257" y="434467"/>
                      <a:pt x="365760" y="457200"/>
                    </a:cubicBezTo>
                    <a:cubicBezTo>
                      <a:pt x="364168" y="467551"/>
                      <a:pt x="360013" y="477376"/>
                      <a:pt x="358140" y="487680"/>
                    </a:cubicBezTo>
                    <a:cubicBezTo>
                      <a:pt x="354927" y="505351"/>
                      <a:pt x="353733" y="523349"/>
                      <a:pt x="350520" y="541020"/>
                    </a:cubicBezTo>
                    <a:cubicBezTo>
                      <a:pt x="348647" y="551324"/>
                      <a:pt x="344622" y="561170"/>
                      <a:pt x="342900" y="571500"/>
                    </a:cubicBezTo>
                    <a:cubicBezTo>
                      <a:pt x="333646" y="627022"/>
                      <a:pt x="339313" y="623947"/>
                      <a:pt x="327660" y="670560"/>
                    </a:cubicBezTo>
                    <a:cubicBezTo>
                      <a:pt x="315750" y="718200"/>
                      <a:pt x="326085" y="668389"/>
                      <a:pt x="304800" y="716280"/>
                    </a:cubicBezTo>
                    <a:lnTo>
                      <a:pt x="281940" y="784860"/>
                    </a:lnTo>
                    <a:cubicBezTo>
                      <a:pt x="279044" y="793548"/>
                      <a:pt x="270796" y="799529"/>
                      <a:pt x="266700" y="807720"/>
                    </a:cubicBezTo>
                    <a:cubicBezTo>
                      <a:pt x="263108" y="814904"/>
                      <a:pt x="262981" y="823559"/>
                      <a:pt x="259080" y="830580"/>
                    </a:cubicBezTo>
                    <a:cubicBezTo>
                      <a:pt x="250185" y="846591"/>
                      <a:pt x="238760" y="861060"/>
                      <a:pt x="228600" y="876300"/>
                    </a:cubicBezTo>
                    <a:cubicBezTo>
                      <a:pt x="223520" y="883920"/>
                      <a:pt x="222048" y="896264"/>
                      <a:pt x="213360" y="899160"/>
                    </a:cubicBezTo>
                    <a:lnTo>
                      <a:pt x="190500" y="906780"/>
                    </a:lnTo>
                    <a:cubicBezTo>
                      <a:pt x="173627" y="904905"/>
                      <a:pt x="115951" y="890439"/>
                      <a:pt x="91440" y="906780"/>
                    </a:cubicBezTo>
                    <a:cubicBezTo>
                      <a:pt x="63910" y="925133"/>
                      <a:pt x="85967" y="930766"/>
                      <a:pt x="68580" y="952500"/>
                    </a:cubicBezTo>
                    <a:cubicBezTo>
                      <a:pt x="62859" y="959651"/>
                      <a:pt x="54089" y="964021"/>
                      <a:pt x="45720" y="967740"/>
                    </a:cubicBezTo>
                    <a:cubicBezTo>
                      <a:pt x="31040" y="974264"/>
                      <a:pt x="0" y="982980"/>
                      <a:pt x="0" y="982980"/>
                    </a:cubicBezTo>
                  </a:path>
                </a:pathLst>
              </a:cu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srgbClr val="92D050"/>
                  </a:solidFill>
                </a:endParaRPr>
              </a:p>
            </p:txBody>
          </p:sp>
        </p:grpSp>
        <p:cxnSp>
          <p:nvCxnSpPr>
            <p:cNvPr id="92" name="Straight Connector 91"/>
            <p:cNvCxnSpPr/>
            <p:nvPr/>
          </p:nvCxnSpPr>
          <p:spPr>
            <a:xfrm rot="5400000" flipH="1" flipV="1">
              <a:off x="4143374" y="2428874"/>
              <a:ext cx="571502" cy="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8248161" y="4357696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400" kern="0" dirty="0">
                <a:solidFill>
                  <a:prstClr val="white"/>
                </a:solidFill>
              </a:rPr>
              <a:t>frequency</a:t>
            </a:r>
            <a:endParaRPr lang="en-GB" sz="1400" kern="0" dirty="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311265" y="251894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kern="0" dirty="0">
                <a:solidFill>
                  <a:srgbClr val="FFC000"/>
                </a:solidFill>
              </a:rPr>
              <a:t>amplitude (sampling spectrum)</a:t>
            </a:r>
            <a:endParaRPr lang="en-GB" kern="0" dirty="0">
              <a:solidFill>
                <a:srgbClr val="FFC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38482" y="457200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kern="0">
                <a:solidFill>
                  <a:srgbClr val="1F497D">
                    <a:lumMod val="40000"/>
                    <a:lumOff val="60000"/>
                  </a:srgbClr>
                </a:solidFill>
              </a:rPr>
              <a:t>phase  (sampling spectrum)</a:t>
            </a:r>
            <a:endParaRPr lang="en-GB" kern="0" dirty="0">
              <a:solidFill>
                <a:srgbClr val="1F497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45</a:t>
            </a:fld>
            <a:endParaRPr lang="en-US" sz="1800" kern="0">
              <a:solidFill>
                <a:prstClr val="white"/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761168" y="163270"/>
            <a:ext cx="10655376" cy="8255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Abstracting sampling strategy using spectra</a:t>
            </a:r>
          </a:p>
        </p:txBody>
      </p:sp>
    </p:spTree>
    <p:extLst>
      <p:ext uri="{BB962C8B-B14F-4D97-AF65-F5344CB8AC3E}">
        <p14:creationId xmlns:p14="http://schemas.microsoft.com/office/powerpoint/2010/main" val="417105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1713" y="896291"/>
            <a:ext cx="10578100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stochastic sampling &amp; instances of spectra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85921" y="2000240"/>
            <a:ext cx="1281122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Sampler </a:t>
            </a:r>
          </a:p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(Strategy 1)</a:t>
            </a:r>
            <a:endParaRPr lang="en-GB" kern="0" dirty="0">
              <a:solidFill>
                <a:prstClr val="white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945892" y="2015549"/>
            <a:ext cx="2449801" cy="673558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074829" y="1893084"/>
            <a:ext cx="2449801" cy="673558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010361" y="1954317"/>
            <a:ext cx="2449801" cy="673558"/>
          </a:xfrm>
          <a:prstGeom prst="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945892" y="2015549"/>
            <a:ext cx="2449801" cy="673558"/>
          </a:xfrm>
          <a:prstGeom prst="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881424" y="2076782"/>
            <a:ext cx="2449801" cy="673558"/>
          </a:xfrm>
          <a:prstGeom prst="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29"/>
          <p:cNvGrpSpPr/>
          <p:nvPr/>
        </p:nvGrpSpPr>
        <p:grpSpPr>
          <a:xfrm>
            <a:off x="7239009" y="1893083"/>
            <a:ext cx="2643206" cy="857256"/>
            <a:chOff x="6786578" y="1214428"/>
            <a:chExt cx="2928958" cy="1000132"/>
          </a:xfrm>
        </p:grpSpPr>
        <p:sp>
          <p:nvSpPr>
            <p:cNvPr id="131" name="Rectangle 130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0892" y="1214428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929454" y="1285866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786578" y="1428742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3" name="Group 96"/>
            <p:cNvGrpSpPr/>
            <p:nvPr/>
          </p:nvGrpSpPr>
          <p:grpSpPr>
            <a:xfrm>
              <a:off x="6858016" y="1500180"/>
              <a:ext cx="2567006" cy="642942"/>
              <a:chOff x="1290615" y="2000246"/>
              <a:chExt cx="6281781" cy="1785950"/>
            </a:xfrm>
          </p:grpSpPr>
          <p:grpSp>
            <p:nvGrpSpPr>
              <p:cNvPr id="4" name="Group 136"/>
              <p:cNvGrpSpPr/>
              <p:nvPr/>
            </p:nvGrpSpPr>
            <p:grpSpPr>
              <a:xfrm>
                <a:off x="1290615" y="2000247"/>
                <a:ext cx="6281781" cy="1428760"/>
                <a:chOff x="1285852" y="3261522"/>
                <a:chExt cx="6281781" cy="1239053"/>
              </a:xfrm>
            </p:grpSpPr>
            <p:cxnSp>
              <p:nvCxnSpPr>
                <p:cNvPr id="146" name="Straight Arrow Connector 145"/>
                <p:cNvCxnSpPr/>
                <p:nvPr/>
              </p:nvCxnSpPr>
              <p:spPr>
                <a:xfrm rot="5400000" flipH="1" flipV="1">
                  <a:off x="3809994" y="3880652"/>
                  <a:ext cx="1239053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>
                  <a:off x="4364039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/>
                <p:nvPr/>
              </p:nvCxnSpPr>
              <p:spPr>
                <a:xfrm flipH="1">
                  <a:off x="1285852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2"/>
              <p:cNvGrpSpPr/>
              <p:nvPr/>
            </p:nvGrpSpPr>
            <p:grpSpPr>
              <a:xfrm>
                <a:off x="1576367" y="2000246"/>
                <a:ext cx="5715040" cy="1342921"/>
                <a:chOff x="1576367" y="1931559"/>
                <a:chExt cx="5715040" cy="982980"/>
              </a:xfrm>
            </p:grpSpPr>
            <p:grpSp>
              <p:nvGrpSpPr>
                <p:cNvPr id="9" name="Group 98"/>
                <p:cNvGrpSpPr/>
                <p:nvPr/>
              </p:nvGrpSpPr>
              <p:grpSpPr>
                <a:xfrm>
                  <a:off x="1576367" y="1931559"/>
                  <a:ext cx="5715040" cy="982980"/>
                  <a:chOff x="1571604" y="3160406"/>
                  <a:chExt cx="5715040" cy="982980"/>
                </a:xfrm>
              </p:grpSpPr>
              <p:sp>
                <p:nvSpPr>
                  <p:cNvPr id="144" name="Freeform 143"/>
                  <p:cNvSpPr/>
                  <p:nvPr/>
                </p:nvSpPr>
                <p:spPr>
                  <a:xfrm>
                    <a:off x="1571604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 kern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45" name="Freeform 144"/>
                  <p:cNvSpPr/>
                  <p:nvPr/>
                </p:nvSpPr>
                <p:spPr>
                  <a:xfrm flipH="1">
                    <a:off x="4438648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 kern="0">
                      <a:solidFill>
                        <a:srgbClr val="92D050"/>
                      </a:solidFill>
                    </a:endParaRPr>
                  </a:p>
                </p:txBody>
              </p:sp>
            </p:grpSp>
            <p:cxnSp>
              <p:nvCxnSpPr>
                <p:cNvPr id="143" name="Straight Connector 142"/>
                <p:cNvCxnSpPr/>
                <p:nvPr/>
              </p:nvCxnSpPr>
              <p:spPr>
                <a:xfrm rot="5400000" flipH="1" flipV="1">
                  <a:off x="4143374" y="2428874"/>
                  <a:ext cx="571502" cy="2"/>
                </a:xfrm>
                <a:prstGeom prst="line">
                  <a:avLst/>
                </a:prstGeom>
                <a:ln w="127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7"/>
              <p:cNvGrpSpPr/>
              <p:nvPr/>
            </p:nvGrpSpPr>
            <p:grpSpPr>
              <a:xfrm>
                <a:off x="1571604" y="2925126"/>
                <a:ext cx="5735976" cy="861070"/>
                <a:chOff x="1571604" y="2217420"/>
                <a:chExt cx="5735976" cy="1419226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0" name="Freeform 139"/>
                <p:cNvSpPr/>
                <p:nvPr/>
              </p:nvSpPr>
              <p:spPr>
                <a:xfrm>
                  <a:off x="4434840" y="2217420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1" name="Freeform 140"/>
                <p:cNvSpPr/>
                <p:nvPr/>
              </p:nvSpPr>
              <p:spPr>
                <a:xfrm flipH="1" flipV="1">
                  <a:off x="1571604" y="2714626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1" name="Group 180"/>
          <p:cNvGrpSpPr/>
          <p:nvPr/>
        </p:nvGrpSpPr>
        <p:grpSpPr>
          <a:xfrm>
            <a:off x="4024298" y="2143116"/>
            <a:ext cx="2200548" cy="499314"/>
            <a:chOff x="1940971" y="2131194"/>
            <a:chExt cx="3204387" cy="1239054"/>
          </a:xfrm>
        </p:grpSpPr>
        <p:cxnSp>
          <p:nvCxnSpPr>
            <p:cNvPr id="149" name="Straight Arrow Connector 148"/>
            <p:cNvCxnSpPr/>
            <p:nvPr/>
          </p:nvCxnSpPr>
          <p:spPr>
            <a:xfrm rot="5400000" flipH="1" flipV="1">
              <a:off x="1321841" y="2750324"/>
              <a:ext cx="1239053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1941764" y="3369454"/>
              <a:ext cx="3203594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000232" y="3357568"/>
              <a:ext cx="3000396" cy="176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rot="16200000" flipV="1">
              <a:off x="1918989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rot="16200000" flipV="1">
              <a:off x="2276179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rot="16200000" flipV="1">
              <a:off x="2012124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rot="16200000" flipV="1">
              <a:off x="2561931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rot="16200000" flipV="1">
              <a:off x="2704807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16200000" flipV="1">
              <a:off x="3061997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16200000" flipV="1">
              <a:off x="3108825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16200000" flipV="1">
              <a:off x="3204873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16200000" flipV="1">
              <a:off x="3432981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16200000" flipV="1">
              <a:off x="3647295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16200000" flipV="1">
              <a:off x="3790171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16200000" flipV="1">
              <a:off x="4004485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 flipV="1">
              <a:off x="4361675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0" name="Straight Connector 259"/>
          <p:cNvCxnSpPr/>
          <p:nvPr/>
        </p:nvCxnSpPr>
        <p:spPr>
          <a:xfrm rot="10800000" flipV="1">
            <a:off x="3238482" y="2353062"/>
            <a:ext cx="57150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rot="10800000" flipV="1">
            <a:off x="6596069" y="2357433"/>
            <a:ext cx="57150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6468768" y="2126449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1200" kern="0" dirty="0">
                <a:solidFill>
                  <a:prstClr val="white"/>
                </a:solidFill>
              </a:rPr>
              <a:t>Fourier</a:t>
            </a:r>
          </a:p>
          <a:p>
            <a:pPr algn="ctr" defTabSz="914378"/>
            <a:r>
              <a:rPr lang="en-US" sz="1200" kern="0" dirty="0">
                <a:solidFill>
                  <a:prstClr val="white"/>
                </a:solidFill>
              </a:rPr>
              <a:t>transform</a:t>
            </a:r>
            <a:endParaRPr lang="en-GB" sz="1200" kern="0" dirty="0">
              <a:solidFill>
                <a:prstClr val="white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238481" y="2071679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400" kern="0" dirty="0">
                <a:solidFill>
                  <a:prstClr val="white"/>
                </a:solidFill>
              </a:rPr>
              <a:t>draw</a:t>
            </a:r>
            <a:endParaRPr lang="en-GB" sz="1400" kern="0" dirty="0">
              <a:solidFill>
                <a:prstClr val="white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4024298" y="1643051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400" kern="0" dirty="0">
                <a:solidFill>
                  <a:prstClr val="white"/>
                </a:solidFill>
              </a:rPr>
              <a:t>Instances of sampling functions</a:t>
            </a:r>
            <a:endParaRPr lang="en-GB" sz="1400" kern="0" dirty="0">
              <a:solidFill>
                <a:prstClr val="white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7477654" y="1643051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400" kern="0" dirty="0">
                <a:solidFill>
                  <a:prstClr val="white"/>
                </a:solidFill>
              </a:rPr>
              <a:t>Instances of sampling spectra</a:t>
            </a:r>
            <a:endParaRPr lang="en-GB" sz="1400" kern="0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46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5921" y="1562088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3433" y="896291"/>
            <a:ext cx="11174660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assessing estimators using sampling spectra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00273" y="1048691"/>
            <a:ext cx="7705780" cy="619125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pPr algn="ctr" defTabSz="816368">
              <a:spcBef>
                <a:spcPct val="0"/>
              </a:spcBef>
              <a:defRPr/>
            </a:pPr>
            <a:endParaRPr lang="en-US" sz="3000" b="1" kern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85865" y="2000240"/>
            <a:ext cx="1281179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Sampler </a:t>
            </a:r>
          </a:p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(Strategy 1)</a:t>
            </a:r>
            <a:endParaRPr lang="en-GB" kern="0" dirty="0">
              <a:solidFill>
                <a:prstClr val="white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945892" y="2015549"/>
            <a:ext cx="2449801" cy="673558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074829" y="1893084"/>
            <a:ext cx="2449801" cy="673558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010361" y="1954317"/>
            <a:ext cx="2449801" cy="673558"/>
          </a:xfrm>
          <a:prstGeom prst="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945892" y="2015549"/>
            <a:ext cx="2449801" cy="673558"/>
          </a:xfrm>
          <a:prstGeom prst="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881424" y="2076782"/>
            <a:ext cx="2449801" cy="673558"/>
          </a:xfrm>
          <a:prstGeom prst="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grpSp>
        <p:nvGrpSpPr>
          <p:cNvPr id="2" name="Group 129"/>
          <p:cNvGrpSpPr/>
          <p:nvPr/>
        </p:nvGrpSpPr>
        <p:grpSpPr>
          <a:xfrm>
            <a:off x="7239009" y="1893083"/>
            <a:ext cx="2643206" cy="857256"/>
            <a:chOff x="6786578" y="1214428"/>
            <a:chExt cx="2928958" cy="1000132"/>
          </a:xfrm>
        </p:grpSpPr>
        <p:sp>
          <p:nvSpPr>
            <p:cNvPr id="131" name="Rectangle 130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00892" y="1214428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929454" y="1285866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786578" y="1428742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3" name="Group 96"/>
            <p:cNvGrpSpPr/>
            <p:nvPr/>
          </p:nvGrpSpPr>
          <p:grpSpPr>
            <a:xfrm>
              <a:off x="6858016" y="1500180"/>
              <a:ext cx="2567006" cy="642942"/>
              <a:chOff x="1290615" y="2000246"/>
              <a:chExt cx="6281781" cy="1785950"/>
            </a:xfrm>
          </p:grpSpPr>
          <p:grpSp>
            <p:nvGrpSpPr>
              <p:cNvPr id="4" name="Group 136"/>
              <p:cNvGrpSpPr/>
              <p:nvPr/>
            </p:nvGrpSpPr>
            <p:grpSpPr>
              <a:xfrm>
                <a:off x="1290615" y="2000247"/>
                <a:ext cx="6281781" cy="1428760"/>
                <a:chOff x="1285852" y="3261522"/>
                <a:chExt cx="6281781" cy="1239053"/>
              </a:xfrm>
            </p:grpSpPr>
            <p:cxnSp>
              <p:nvCxnSpPr>
                <p:cNvPr id="146" name="Straight Arrow Connector 145"/>
                <p:cNvCxnSpPr/>
                <p:nvPr/>
              </p:nvCxnSpPr>
              <p:spPr>
                <a:xfrm rot="5400000" flipH="1" flipV="1">
                  <a:off x="3809994" y="3880652"/>
                  <a:ext cx="1239053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>
                  <a:off x="4364039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/>
                <p:nvPr/>
              </p:nvCxnSpPr>
              <p:spPr>
                <a:xfrm flipH="1">
                  <a:off x="1285852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2"/>
              <p:cNvGrpSpPr/>
              <p:nvPr/>
            </p:nvGrpSpPr>
            <p:grpSpPr>
              <a:xfrm>
                <a:off x="1576367" y="2000246"/>
                <a:ext cx="5715040" cy="1342921"/>
                <a:chOff x="1576367" y="1931559"/>
                <a:chExt cx="5715040" cy="982980"/>
              </a:xfrm>
            </p:grpSpPr>
            <p:grpSp>
              <p:nvGrpSpPr>
                <p:cNvPr id="9" name="Group 98"/>
                <p:cNvGrpSpPr/>
                <p:nvPr/>
              </p:nvGrpSpPr>
              <p:grpSpPr>
                <a:xfrm>
                  <a:off x="1576367" y="1931559"/>
                  <a:ext cx="5715040" cy="982980"/>
                  <a:chOff x="1571604" y="3160406"/>
                  <a:chExt cx="5715040" cy="982980"/>
                </a:xfrm>
              </p:grpSpPr>
              <p:sp>
                <p:nvSpPr>
                  <p:cNvPr id="144" name="Freeform 143"/>
                  <p:cNvSpPr/>
                  <p:nvPr/>
                </p:nvSpPr>
                <p:spPr>
                  <a:xfrm>
                    <a:off x="1571604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 kern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45" name="Freeform 144"/>
                  <p:cNvSpPr/>
                  <p:nvPr/>
                </p:nvSpPr>
                <p:spPr>
                  <a:xfrm flipH="1">
                    <a:off x="4438648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 kern="0">
                      <a:solidFill>
                        <a:srgbClr val="92D050"/>
                      </a:solidFill>
                    </a:endParaRPr>
                  </a:p>
                </p:txBody>
              </p:sp>
            </p:grpSp>
            <p:cxnSp>
              <p:nvCxnSpPr>
                <p:cNvPr id="143" name="Straight Connector 142"/>
                <p:cNvCxnSpPr/>
                <p:nvPr/>
              </p:nvCxnSpPr>
              <p:spPr>
                <a:xfrm rot="5400000" flipH="1" flipV="1">
                  <a:off x="4143374" y="2428874"/>
                  <a:ext cx="571502" cy="2"/>
                </a:xfrm>
                <a:prstGeom prst="line">
                  <a:avLst/>
                </a:prstGeom>
                <a:ln w="127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7"/>
              <p:cNvGrpSpPr/>
              <p:nvPr/>
            </p:nvGrpSpPr>
            <p:grpSpPr>
              <a:xfrm>
                <a:off x="1571604" y="2925126"/>
                <a:ext cx="5735976" cy="861070"/>
                <a:chOff x="1571604" y="2217420"/>
                <a:chExt cx="5735976" cy="1419226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0" name="Freeform 139"/>
                <p:cNvSpPr/>
                <p:nvPr/>
              </p:nvSpPr>
              <p:spPr>
                <a:xfrm>
                  <a:off x="4434840" y="2217420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1" name="Freeform 140"/>
                <p:cNvSpPr/>
                <p:nvPr/>
              </p:nvSpPr>
              <p:spPr>
                <a:xfrm flipH="1" flipV="1">
                  <a:off x="1571604" y="2714626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1" name="Group 180"/>
          <p:cNvGrpSpPr/>
          <p:nvPr/>
        </p:nvGrpSpPr>
        <p:grpSpPr>
          <a:xfrm>
            <a:off x="4024298" y="2143116"/>
            <a:ext cx="2200548" cy="499314"/>
            <a:chOff x="1940971" y="2131194"/>
            <a:chExt cx="3204387" cy="1239054"/>
          </a:xfrm>
        </p:grpSpPr>
        <p:cxnSp>
          <p:nvCxnSpPr>
            <p:cNvPr id="149" name="Straight Arrow Connector 148"/>
            <p:cNvCxnSpPr/>
            <p:nvPr/>
          </p:nvCxnSpPr>
          <p:spPr>
            <a:xfrm rot="5400000" flipH="1" flipV="1">
              <a:off x="1321841" y="2750324"/>
              <a:ext cx="1239053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1941764" y="3369454"/>
              <a:ext cx="3203594" cy="794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stealth" w="sm" len="lg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000232" y="3357568"/>
              <a:ext cx="3000396" cy="176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rot="16200000" flipV="1">
              <a:off x="1918989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rot="16200000" flipV="1">
              <a:off x="2276179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rot="16200000" flipV="1">
              <a:off x="2012124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rot="16200000" flipV="1">
              <a:off x="2561931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rot="16200000" flipV="1">
              <a:off x="2704807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16200000" flipV="1">
              <a:off x="3061997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16200000" flipV="1">
              <a:off x="3108825" y="2999285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16200000" flipV="1">
              <a:off x="3204873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16200000" flipV="1">
              <a:off x="3432981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16200000" flipV="1">
              <a:off x="3647295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16200000" flipV="1">
              <a:off x="3790171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16200000" flipV="1">
              <a:off x="4004485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16200000" flipV="1">
              <a:off x="4361675" y="2999286"/>
              <a:ext cx="723904" cy="1379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/>
          <p:cNvSpPr/>
          <p:nvPr/>
        </p:nvSpPr>
        <p:spPr>
          <a:xfrm>
            <a:off x="1914241" y="3750471"/>
            <a:ext cx="1252803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Sampler</a:t>
            </a:r>
          </a:p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(Strategy 2)</a:t>
            </a:r>
            <a:endParaRPr lang="en-GB" kern="0" dirty="0">
              <a:solidFill>
                <a:prstClr val="white"/>
              </a:solidFill>
            </a:endParaRPr>
          </a:p>
        </p:txBody>
      </p:sp>
      <p:grpSp>
        <p:nvGrpSpPr>
          <p:cNvPr id="12" name="Group 205"/>
          <p:cNvGrpSpPr/>
          <p:nvPr/>
        </p:nvGrpSpPr>
        <p:grpSpPr>
          <a:xfrm>
            <a:off x="7310446" y="3643314"/>
            <a:ext cx="2643206" cy="857256"/>
            <a:chOff x="6786578" y="1214428"/>
            <a:chExt cx="2928958" cy="1000132"/>
          </a:xfrm>
        </p:grpSpPr>
        <p:sp>
          <p:nvSpPr>
            <p:cNvPr id="207" name="Rectangle 206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000892" y="1214428"/>
              <a:ext cx="2714644" cy="78581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929454" y="1285866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858016" y="1357304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786578" y="1428742"/>
              <a:ext cx="2714644" cy="78581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13" name="Group 96"/>
            <p:cNvGrpSpPr/>
            <p:nvPr/>
          </p:nvGrpSpPr>
          <p:grpSpPr>
            <a:xfrm>
              <a:off x="6858016" y="1500180"/>
              <a:ext cx="2567006" cy="642942"/>
              <a:chOff x="1290615" y="2000246"/>
              <a:chExt cx="6281781" cy="1785950"/>
            </a:xfrm>
          </p:grpSpPr>
          <p:grpSp>
            <p:nvGrpSpPr>
              <p:cNvPr id="14" name="Group 136"/>
              <p:cNvGrpSpPr/>
              <p:nvPr/>
            </p:nvGrpSpPr>
            <p:grpSpPr>
              <a:xfrm>
                <a:off x="1290615" y="2000247"/>
                <a:ext cx="6281781" cy="1428760"/>
                <a:chOff x="1285852" y="3261522"/>
                <a:chExt cx="6281781" cy="1239053"/>
              </a:xfrm>
            </p:grpSpPr>
            <p:cxnSp>
              <p:nvCxnSpPr>
                <p:cNvPr id="222" name="Straight Arrow Connector 221"/>
                <p:cNvCxnSpPr/>
                <p:nvPr/>
              </p:nvCxnSpPr>
              <p:spPr>
                <a:xfrm rot="5400000" flipH="1" flipV="1">
                  <a:off x="3809994" y="3880652"/>
                  <a:ext cx="1239053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/>
                <p:cNvCxnSpPr/>
                <p:nvPr/>
              </p:nvCxnSpPr>
              <p:spPr>
                <a:xfrm>
                  <a:off x="4364039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/>
                <p:cNvCxnSpPr/>
                <p:nvPr/>
              </p:nvCxnSpPr>
              <p:spPr>
                <a:xfrm flipH="1">
                  <a:off x="1285852" y="4429138"/>
                  <a:ext cx="3203594" cy="79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tailEnd type="stealth" w="sm" len="lg"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2"/>
              <p:cNvGrpSpPr/>
              <p:nvPr/>
            </p:nvGrpSpPr>
            <p:grpSpPr>
              <a:xfrm>
                <a:off x="1576367" y="2000246"/>
                <a:ext cx="5715040" cy="1342921"/>
                <a:chOff x="1576367" y="1931559"/>
                <a:chExt cx="5715040" cy="982980"/>
              </a:xfrm>
            </p:grpSpPr>
            <p:grpSp>
              <p:nvGrpSpPr>
                <p:cNvPr id="16" name="Group 98"/>
                <p:cNvGrpSpPr/>
                <p:nvPr/>
              </p:nvGrpSpPr>
              <p:grpSpPr>
                <a:xfrm>
                  <a:off x="1576367" y="1931559"/>
                  <a:ext cx="5715040" cy="982980"/>
                  <a:chOff x="1571604" y="3160406"/>
                  <a:chExt cx="5715040" cy="982980"/>
                </a:xfrm>
              </p:grpSpPr>
              <p:sp>
                <p:nvSpPr>
                  <p:cNvPr id="220" name="Freeform 219"/>
                  <p:cNvSpPr/>
                  <p:nvPr/>
                </p:nvSpPr>
                <p:spPr>
                  <a:xfrm>
                    <a:off x="1571604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 kern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221" name="Freeform 220"/>
                  <p:cNvSpPr/>
                  <p:nvPr/>
                </p:nvSpPr>
                <p:spPr>
                  <a:xfrm flipH="1">
                    <a:off x="4438648" y="3160406"/>
                    <a:ext cx="2847996" cy="982980"/>
                  </a:xfrm>
                  <a:custGeom>
                    <a:avLst/>
                    <a:gdLst>
                      <a:gd name="connsiteX0" fmla="*/ 3131820 w 3131820"/>
                      <a:gd name="connsiteY0" fmla="*/ 769620 h 982980"/>
                      <a:gd name="connsiteX1" fmla="*/ 3086100 w 3131820"/>
                      <a:gd name="connsiteY1" fmla="*/ 861060 h 982980"/>
                      <a:gd name="connsiteX2" fmla="*/ 3070860 w 3131820"/>
                      <a:gd name="connsiteY2" fmla="*/ 883920 h 982980"/>
                      <a:gd name="connsiteX3" fmla="*/ 3055620 w 3131820"/>
                      <a:gd name="connsiteY3" fmla="*/ 906780 h 982980"/>
                      <a:gd name="connsiteX4" fmla="*/ 3002280 w 3131820"/>
                      <a:gd name="connsiteY4" fmla="*/ 891540 h 982980"/>
                      <a:gd name="connsiteX5" fmla="*/ 2956560 w 3131820"/>
                      <a:gd name="connsiteY5" fmla="*/ 861060 h 982980"/>
                      <a:gd name="connsiteX6" fmla="*/ 2910840 w 3131820"/>
                      <a:gd name="connsiteY6" fmla="*/ 838200 h 982980"/>
                      <a:gd name="connsiteX7" fmla="*/ 2865120 w 3131820"/>
                      <a:gd name="connsiteY7" fmla="*/ 868680 h 982980"/>
                      <a:gd name="connsiteX8" fmla="*/ 2842260 w 3131820"/>
                      <a:gd name="connsiteY8" fmla="*/ 876300 h 982980"/>
                      <a:gd name="connsiteX9" fmla="*/ 2788920 w 3131820"/>
                      <a:gd name="connsiteY9" fmla="*/ 853440 h 982980"/>
                      <a:gd name="connsiteX10" fmla="*/ 2750820 w 3131820"/>
                      <a:gd name="connsiteY10" fmla="*/ 822960 h 982980"/>
                      <a:gd name="connsiteX11" fmla="*/ 2705100 w 3131820"/>
                      <a:gd name="connsiteY11" fmla="*/ 830580 h 982980"/>
                      <a:gd name="connsiteX12" fmla="*/ 2682240 w 3131820"/>
                      <a:gd name="connsiteY12" fmla="*/ 845820 h 982980"/>
                      <a:gd name="connsiteX13" fmla="*/ 2659380 w 3131820"/>
                      <a:gd name="connsiteY13" fmla="*/ 853440 h 982980"/>
                      <a:gd name="connsiteX14" fmla="*/ 2560320 w 3131820"/>
                      <a:gd name="connsiteY14" fmla="*/ 845820 h 982980"/>
                      <a:gd name="connsiteX15" fmla="*/ 2491740 w 3131820"/>
                      <a:gd name="connsiteY15" fmla="*/ 769620 h 982980"/>
                      <a:gd name="connsiteX16" fmla="*/ 2476500 w 3131820"/>
                      <a:gd name="connsiteY16" fmla="*/ 746760 h 982980"/>
                      <a:gd name="connsiteX17" fmla="*/ 2468880 w 3131820"/>
                      <a:gd name="connsiteY17" fmla="*/ 723900 h 982980"/>
                      <a:gd name="connsiteX18" fmla="*/ 2446020 w 3131820"/>
                      <a:gd name="connsiteY18" fmla="*/ 708660 h 982980"/>
                      <a:gd name="connsiteX19" fmla="*/ 2415540 w 3131820"/>
                      <a:gd name="connsiteY19" fmla="*/ 655320 h 982980"/>
                      <a:gd name="connsiteX20" fmla="*/ 2400300 w 3131820"/>
                      <a:gd name="connsiteY20" fmla="*/ 624840 h 982980"/>
                      <a:gd name="connsiteX21" fmla="*/ 2392680 w 3131820"/>
                      <a:gd name="connsiteY21" fmla="*/ 601980 h 982980"/>
                      <a:gd name="connsiteX22" fmla="*/ 2377440 w 3131820"/>
                      <a:gd name="connsiteY22" fmla="*/ 579120 h 982980"/>
                      <a:gd name="connsiteX23" fmla="*/ 2339340 w 3131820"/>
                      <a:gd name="connsiteY23" fmla="*/ 480060 h 982980"/>
                      <a:gd name="connsiteX24" fmla="*/ 2331720 w 3131820"/>
                      <a:gd name="connsiteY24" fmla="*/ 449580 h 982980"/>
                      <a:gd name="connsiteX25" fmla="*/ 2316480 w 3131820"/>
                      <a:gd name="connsiteY25" fmla="*/ 419100 h 982980"/>
                      <a:gd name="connsiteX26" fmla="*/ 2301240 w 3131820"/>
                      <a:gd name="connsiteY26" fmla="*/ 381000 h 982980"/>
                      <a:gd name="connsiteX27" fmla="*/ 2293620 w 3131820"/>
                      <a:gd name="connsiteY27" fmla="*/ 358140 h 982980"/>
                      <a:gd name="connsiteX28" fmla="*/ 2278380 w 3131820"/>
                      <a:gd name="connsiteY28" fmla="*/ 335280 h 982980"/>
                      <a:gd name="connsiteX29" fmla="*/ 2247900 w 3131820"/>
                      <a:gd name="connsiteY29" fmla="*/ 281940 h 982980"/>
                      <a:gd name="connsiteX30" fmla="*/ 2240280 w 3131820"/>
                      <a:gd name="connsiteY30" fmla="*/ 259080 h 982980"/>
                      <a:gd name="connsiteX31" fmla="*/ 2186940 w 3131820"/>
                      <a:gd name="connsiteY31" fmla="*/ 205740 h 982980"/>
                      <a:gd name="connsiteX32" fmla="*/ 2125980 w 3131820"/>
                      <a:gd name="connsiteY32" fmla="*/ 236220 h 982980"/>
                      <a:gd name="connsiteX33" fmla="*/ 2095500 w 3131820"/>
                      <a:gd name="connsiteY33" fmla="*/ 281940 h 982980"/>
                      <a:gd name="connsiteX34" fmla="*/ 2080260 w 3131820"/>
                      <a:gd name="connsiteY34" fmla="*/ 304800 h 982980"/>
                      <a:gd name="connsiteX35" fmla="*/ 2057400 w 3131820"/>
                      <a:gd name="connsiteY35" fmla="*/ 381000 h 982980"/>
                      <a:gd name="connsiteX36" fmla="*/ 2042160 w 3131820"/>
                      <a:gd name="connsiteY36" fmla="*/ 403860 h 982980"/>
                      <a:gd name="connsiteX37" fmla="*/ 2019300 w 3131820"/>
                      <a:gd name="connsiteY37" fmla="*/ 449580 h 982980"/>
                      <a:gd name="connsiteX38" fmla="*/ 1996440 w 3131820"/>
                      <a:gd name="connsiteY38" fmla="*/ 502920 h 982980"/>
                      <a:gd name="connsiteX39" fmla="*/ 1981200 w 3131820"/>
                      <a:gd name="connsiteY39" fmla="*/ 556260 h 982980"/>
                      <a:gd name="connsiteX40" fmla="*/ 1965960 w 3131820"/>
                      <a:gd name="connsiteY40" fmla="*/ 579120 h 982980"/>
                      <a:gd name="connsiteX41" fmla="*/ 1958340 w 3131820"/>
                      <a:gd name="connsiteY41" fmla="*/ 601980 h 982980"/>
                      <a:gd name="connsiteX42" fmla="*/ 1943100 w 3131820"/>
                      <a:gd name="connsiteY42" fmla="*/ 624840 h 982980"/>
                      <a:gd name="connsiteX43" fmla="*/ 1927860 w 3131820"/>
                      <a:gd name="connsiteY43" fmla="*/ 670560 h 982980"/>
                      <a:gd name="connsiteX44" fmla="*/ 1897380 w 3131820"/>
                      <a:gd name="connsiteY44" fmla="*/ 716280 h 982980"/>
                      <a:gd name="connsiteX45" fmla="*/ 1859280 w 3131820"/>
                      <a:gd name="connsiteY45" fmla="*/ 762000 h 982980"/>
                      <a:gd name="connsiteX46" fmla="*/ 1851660 w 3131820"/>
                      <a:gd name="connsiteY46" fmla="*/ 784860 h 982980"/>
                      <a:gd name="connsiteX47" fmla="*/ 1775460 w 3131820"/>
                      <a:gd name="connsiteY47" fmla="*/ 830580 h 982980"/>
                      <a:gd name="connsiteX48" fmla="*/ 1729740 w 3131820"/>
                      <a:gd name="connsiteY48" fmla="*/ 853440 h 982980"/>
                      <a:gd name="connsiteX49" fmla="*/ 1554480 w 3131820"/>
                      <a:gd name="connsiteY49" fmla="*/ 807720 h 982980"/>
                      <a:gd name="connsiteX50" fmla="*/ 1508760 w 3131820"/>
                      <a:gd name="connsiteY50" fmla="*/ 792480 h 982980"/>
                      <a:gd name="connsiteX51" fmla="*/ 1485900 w 3131820"/>
                      <a:gd name="connsiteY51" fmla="*/ 784860 h 982980"/>
                      <a:gd name="connsiteX52" fmla="*/ 1463040 w 3131820"/>
                      <a:gd name="connsiteY52" fmla="*/ 815340 h 982980"/>
                      <a:gd name="connsiteX53" fmla="*/ 1417320 w 3131820"/>
                      <a:gd name="connsiteY53" fmla="*/ 830580 h 982980"/>
                      <a:gd name="connsiteX54" fmla="*/ 1333500 w 3131820"/>
                      <a:gd name="connsiteY54" fmla="*/ 807720 h 982980"/>
                      <a:gd name="connsiteX55" fmla="*/ 1310640 w 3131820"/>
                      <a:gd name="connsiteY55" fmla="*/ 800100 h 982980"/>
                      <a:gd name="connsiteX56" fmla="*/ 1219200 w 3131820"/>
                      <a:gd name="connsiteY56" fmla="*/ 838200 h 982980"/>
                      <a:gd name="connsiteX57" fmla="*/ 1165860 w 3131820"/>
                      <a:gd name="connsiteY57" fmla="*/ 853440 h 982980"/>
                      <a:gd name="connsiteX58" fmla="*/ 1097280 w 3131820"/>
                      <a:gd name="connsiteY58" fmla="*/ 876300 h 982980"/>
                      <a:gd name="connsiteX59" fmla="*/ 967740 w 3131820"/>
                      <a:gd name="connsiteY59" fmla="*/ 883920 h 982980"/>
                      <a:gd name="connsiteX60" fmla="*/ 944880 w 3131820"/>
                      <a:gd name="connsiteY60" fmla="*/ 899160 h 982980"/>
                      <a:gd name="connsiteX61" fmla="*/ 822960 w 3131820"/>
                      <a:gd name="connsiteY61" fmla="*/ 899160 h 982980"/>
                      <a:gd name="connsiteX62" fmla="*/ 777240 w 3131820"/>
                      <a:gd name="connsiteY62" fmla="*/ 815340 h 982980"/>
                      <a:gd name="connsiteX63" fmla="*/ 762000 w 3131820"/>
                      <a:gd name="connsiteY63" fmla="*/ 784860 h 982980"/>
                      <a:gd name="connsiteX64" fmla="*/ 746760 w 3131820"/>
                      <a:gd name="connsiteY64" fmla="*/ 762000 h 982980"/>
                      <a:gd name="connsiteX65" fmla="*/ 739140 w 3131820"/>
                      <a:gd name="connsiteY65" fmla="*/ 739140 h 982980"/>
                      <a:gd name="connsiteX66" fmla="*/ 708660 w 3131820"/>
                      <a:gd name="connsiteY66" fmla="*/ 678180 h 982980"/>
                      <a:gd name="connsiteX67" fmla="*/ 693420 w 3131820"/>
                      <a:gd name="connsiteY67" fmla="*/ 548640 h 982980"/>
                      <a:gd name="connsiteX68" fmla="*/ 678180 w 3131820"/>
                      <a:gd name="connsiteY68" fmla="*/ 373380 h 982980"/>
                      <a:gd name="connsiteX69" fmla="*/ 670560 w 3131820"/>
                      <a:gd name="connsiteY69" fmla="*/ 297180 h 982980"/>
                      <a:gd name="connsiteX70" fmla="*/ 655320 w 3131820"/>
                      <a:gd name="connsiteY70" fmla="*/ 228600 h 982980"/>
                      <a:gd name="connsiteX71" fmla="*/ 640080 w 3131820"/>
                      <a:gd name="connsiteY71" fmla="*/ 160020 h 982980"/>
                      <a:gd name="connsiteX72" fmla="*/ 632460 w 3131820"/>
                      <a:gd name="connsiteY72" fmla="*/ 99060 h 982980"/>
                      <a:gd name="connsiteX73" fmla="*/ 586740 w 3131820"/>
                      <a:gd name="connsiteY73" fmla="*/ 7620 h 982980"/>
                      <a:gd name="connsiteX74" fmla="*/ 563880 w 3131820"/>
                      <a:gd name="connsiteY74" fmla="*/ 0 h 982980"/>
                      <a:gd name="connsiteX75" fmla="*/ 518160 w 3131820"/>
                      <a:gd name="connsiteY75" fmla="*/ 7620 h 982980"/>
                      <a:gd name="connsiteX76" fmla="*/ 495300 w 3131820"/>
                      <a:gd name="connsiteY76" fmla="*/ 60960 h 982980"/>
                      <a:gd name="connsiteX77" fmla="*/ 472440 w 3131820"/>
                      <a:gd name="connsiteY77" fmla="*/ 106680 h 982980"/>
                      <a:gd name="connsiteX78" fmla="*/ 464820 w 3131820"/>
                      <a:gd name="connsiteY78" fmla="*/ 144780 h 982980"/>
                      <a:gd name="connsiteX79" fmla="*/ 449580 w 3131820"/>
                      <a:gd name="connsiteY79" fmla="*/ 190500 h 982980"/>
                      <a:gd name="connsiteX80" fmla="*/ 441960 w 3131820"/>
                      <a:gd name="connsiteY80" fmla="*/ 220980 h 982980"/>
                      <a:gd name="connsiteX81" fmla="*/ 426720 w 3131820"/>
                      <a:gd name="connsiteY81" fmla="*/ 243840 h 982980"/>
                      <a:gd name="connsiteX82" fmla="*/ 411480 w 3131820"/>
                      <a:gd name="connsiteY82" fmla="*/ 274320 h 982980"/>
                      <a:gd name="connsiteX83" fmla="*/ 396240 w 3131820"/>
                      <a:gd name="connsiteY83" fmla="*/ 342900 h 982980"/>
                      <a:gd name="connsiteX84" fmla="*/ 388620 w 3131820"/>
                      <a:gd name="connsiteY84" fmla="*/ 365760 h 982980"/>
                      <a:gd name="connsiteX85" fmla="*/ 373380 w 3131820"/>
                      <a:gd name="connsiteY85" fmla="*/ 388620 h 982980"/>
                      <a:gd name="connsiteX86" fmla="*/ 365760 w 3131820"/>
                      <a:gd name="connsiteY86" fmla="*/ 457200 h 982980"/>
                      <a:gd name="connsiteX87" fmla="*/ 358140 w 3131820"/>
                      <a:gd name="connsiteY87" fmla="*/ 487680 h 982980"/>
                      <a:gd name="connsiteX88" fmla="*/ 350520 w 3131820"/>
                      <a:gd name="connsiteY88" fmla="*/ 541020 h 982980"/>
                      <a:gd name="connsiteX89" fmla="*/ 342900 w 3131820"/>
                      <a:gd name="connsiteY89" fmla="*/ 571500 h 982980"/>
                      <a:gd name="connsiteX90" fmla="*/ 327660 w 3131820"/>
                      <a:gd name="connsiteY90" fmla="*/ 670560 h 982980"/>
                      <a:gd name="connsiteX91" fmla="*/ 304800 w 3131820"/>
                      <a:gd name="connsiteY91" fmla="*/ 716280 h 982980"/>
                      <a:gd name="connsiteX92" fmla="*/ 281940 w 3131820"/>
                      <a:gd name="connsiteY92" fmla="*/ 784860 h 982980"/>
                      <a:gd name="connsiteX93" fmla="*/ 266700 w 3131820"/>
                      <a:gd name="connsiteY93" fmla="*/ 807720 h 982980"/>
                      <a:gd name="connsiteX94" fmla="*/ 259080 w 3131820"/>
                      <a:gd name="connsiteY94" fmla="*/ 830580 h 982980"/>
                      <a:gd name="connsiteX95" fmla="*/ 228600 w 3131820"/>
                      <a:gd name="connsiteY95" fmla="*/ 876300 h 982980"/>
                      <a:gd name="connsiteX96" fmla="*/ 213360 w 3131820"/>
                      <a:gd name="connsiteY96" fmla="*/ 899160 h 982980"/>
                      <a:gd name="connsiteX97" fmla="*/ 190500 w 3131820"/>
                      <a:gd name="connsiteY97" fmla="*/ 906780 h 982980"/>
                      <a:gd name="connsiteX98" fmla="*/ 91440 w 3131820"/>
                      <a:gd name="connsiteY98" fmla="*/ 906780 h 982980"/>
                      <a:gd name="connsiteX99" fmla="*/ 68580 w 3131820"/>
                      <a:gd name="connsiteY99" fmla="*/ 952500 h 982980"/>
                      <a:gd name="connsiteX100" fmla="*/ 45720 w 3131820"/>
                      <a:gd name="connsiteY100" fmla="*/ 967740 h 982980"/>
                      <a:gd name="connsiteX101" fmla="*/ 0 w 3131820"/>
                      <a:gd name="connsiteY101" fmla="*/ 982980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3131820" h="982980">
                        <a:moveTo>
                          <a:pt x="3131820" y="769620"/>
                        </a:moveTo>
                        <a:cubicBezTo>
                          <a:pt x="3110788" y="832716"/>
                          <a:pt x="3125491" y="801974"/>
                          <a:pt x="3086100" y="861060"/>
                        </a:cubicBezTo>
                        <a:lnTo>
                          <a:pt x="3070860" y="883920"/>
                        </a:lnTo>
                        <a:lnTo>
                          <a:pt x="3055620" y="906780"/>
                        </a:lnTo>
                        <a:cubicBezTo>
                          <a:pt x="3051555" y="905764"/>
                          <a:pt x="3008839" y="895913"/>
                          <a:pt x="3002280" y="891540"/>
                        </a:cubicBezTo>
                        <a:cubicBezTo>
                          <a:pt x="2945201" y="853487"/>
                          <a:pt x="3010915" y="879178"/>
                          <a:pt x="2956560" y="861060"/>
                        </a:cubicBezTo>
                        <a:cubicBezTo>
                          <a:pt x="2950997" y="857351"/>
                          <a:pt x="2921356" y="834695"/>
                          <a:pt x="2910840" y="838200"/>
                        </a:cubicBezTo>
                        <a:cubicBezTo>
                          <a:pt x="2893464" y="843992"/>
                          <a:pt x="2882496" y="862888"/>
                          <a:pt x="2865120" y="868680"/>
                        </a:cubicBezTo>
                        <a:lnTo>
                          <a:pt x="2842260" y="876300"/>
                        </a:lnTo>
                        <a:cubicBezTo>
                          <a:pt x="2818942" y="870471"/>
                          <a:pt x="2806461" y="870981"/>
                          <a:pt x="2788920" y="853440"/>
                        </a:cubicBezTo>
                        <a:cubicBezTo>
                          <a:pt x="2754453" y="818973"/>
                          <a:pt x="2795324" y="837795"/>
                          <a:pt x="2750820" y="822960"/>
                        </a:cubicBezTo>
                        <a:cubicBezTo>
                          <a:pt x="2735580" y="825500"/>
                          <a:pt x="2719757" y="825694"/>
                          <a:pt x="2705100" y="830580"/>
                        </a:cubicBezTo>
                        <a:cubicBezTo>
                          <a:pt x="2696412" y="833476"/>
                          <a:pt x="2690431" y="841724"/>
                          <a:pt x="2682240" y="845820"/>
                        </a:cubicBezTo>
                        <a:cubicBezTo>
                          <a:pt x="2675056" y="849412"/>
                          <a:pt x="2667000" y="850900"/>
                          <a:pt x="2659380" y="853440"/>
                        </a:cubicBezTo>
                        <a:cubicBezTo>
                          <a:pt x="2626360" y="850900"/>
                          <a:pt x="2591396" y="857269"/>
                          <a:pt x="2560320" y="845820"/>
                        </a:cubicBezTo>
                        <a:cubicBezTo>
                          <a:pt x="2543035" y="839452"/>
                          <a:pt x="2505484" y="788862"/>
                          <a:pt x="2491740" y="769620"/>
                        </a:cubicBezTo>
                        <a:cubicBezTo>
                          <a:pt x="2486417" y="762168"/>
                          <a:pt x="2480596" y="754951"/>
                          <a:pt x="2476500" y="746760"/>
                        </a:cubicBezTo>
                        <a:cubicBezTo>
                          <a:pt x="2472908" y="739576"/>
                          <a:pt x="2473898" y="730172"/>
                          <a:pt x="2468880" y="723900"/>
                        </a:cubicBezTo>
                        <a:cubicBezTo>
                          <a:pt x="2463159" y="716749"/>
                          <a:pt x="2453640" y="713740"/>
                          <a:pt x="2446020" y="708660"/>
                        </a:cubicBezTo>
                        <a:cubicBezTo>
                          <a:pt x="2399966" y="616552"/>
                          <a:pt x="2458622" y="730713"/>
                          <a:pt x="2415540" y="655320"/>
                        </a:cubicBezTo>
                        <a:cubicBezTo>
                          <a:pt x="2409904" y="645457"/>
                          <a:pt x="2404775" y="635281"/>
                          <a:pt x="2400300" y="624840"/>
                        </a:cubicBezTo>
                        <a:cubicBezTo>
                          <a:pt x="2397136" y="617457"/>
                          <a:pt x="2396272" y="609164"/>
                          <a:pt x="2392680" y="601980"/>
                        </a:cubicBezTo>
                        <a:cubicBezTo>
                          <a:pt x="2388584" y="593789"/>
                          <a:pt x="2382520" y="586740"/>
                          <a:pt x="2377440" y="579120"/>
                        </a:cubicBezTo>
                        <a:cubicBezTo>
                          <a:pt x="2365365" y="518743"/>
                          <a:pt x="2375612" y="552604"/>
                          <a:pt x="2339340" y="480060"/>
                        </a:cubicBezTo>
                        <a:cubicBezTo>
                          <a:pt x="2334656" y="470693"/>
                          <a:pt x="2335397" y="459386"/>
                          <a:pt x="2331720" y="449580"/>
                        </a:cubicBezTo>
                        <a:cubicBezTo>
                          <a:pt x="2327732" y="438944"/>
                          <a:pt x="2321093" y="429480"/>
                          <a:pt x="2316480" y="419100"/>
                        </a:cubicBezTo>
                        <a:cubicBezTo>
                          <a:pt x="2310925" y="406601"/>
                          <a:pt x="2306043" y="393807"/>
                          <a:pt x="2301240" y="381000"/>
                        </a:cubicBezTo>
                        <a:cubicBezTo>
                          <a:pt x="2298420" y="373479"/>
                          <a:pt x="2297212" y="365324"/>
                          <a:pt x="2293620" y="358140"/>
                        </a:cubicBezTo>
                        <a:cubicBezTo>
                          <a:pt x="2289524" y="349949"/>
                          <a:pt x="2283460" y="342900"/>
                          <a:pt x="2278380" y="335280"/>
                        </a:cubicBezTo>
                        <a:cubicBezTo>
                          <a:pt x="2262264" y="270815"/>
                          <a:pt x="2284218" y="336418"/>
                          <a:pt x="2247900" y="281940"/>
                        </a:cubicBezTo>
                        <a:cubicBezTo>
                          <a:pt x="2243445" y="275257"/>
                          <a:pt x="2244181" y="266101"/>
                          <a:pt x="2240280" y="259080"/>
                        </a:cubicBezTo>
                        <a:cubicBezTo>
                          <a:pt x="2212490" y="209059"/>
                          <a:pt x="2224043" y="218108"/>
                          <a:pt x="2186940" y="205740"/>
                        </a:cubicBezTo>
                        <a:cubicBezTo>
                          <a:pt x="2148400" y="213448"/>
                          <a:pt x="2149572" y="205887"/>
                          <a:pt x="2125980" y="236220"/>
                        </a:cubicBezTo>
                        <a:cubicBezTo>
                          <a:pt x="2114735" y="250678"/>
                          <a:pt x="2105660" y="266700"/>
                          <a:pt x="2095500" y="281940"/>
                        </a:cubicBezTo>
                        <a:lnTo>
                          <a:pt x="2080260" y="304800"/>
                        </a:lnTo>
                        <a:cubicBezTo>
                          <a:pt x="2076000" y="321838"/>
                          <a:pt x="2064821" y="369869"/>
                          <a:pt x="2057400" y="381000"/>
                        </a:cubicBezTo>
                        <a:cubicBezTo>
                          <a:pt x="2052320" y="388620"/>
                          <a:pt x="2046256" y="395669"/>
                          <a:pt x="2042160" y="403860"/>
                        </a:cubicBezTo>
                        <a:cubicBezTo>
                          <a:pt x="2010612" y="466956"/>
                          <a:pt x="2062976" y="384066"/>
                          <a:pt x="2019300" y="449580"/>
                        </a:cubicBezTo>
                        <a:cubicBezTo>
                          <a:pt x="1997423" y="537086"/>
                          <a:pt x="2028014" y="429248"/>
                          <a:pt x="1996440" y="502920"/>
                        </a:cubicBezTo>
                        <a:cubicBezTo>
                          <a:pt x="1981791" y="537100"/>
                          <a:pt x="1996028" y="526603"/>
                          <a:pt x="1981200" y="556260"/>
                        </a:cubicBezTo>
                        <a:cubicBezTo>
                          <a:pt x="1977104" y="564451"/>
                          <a:pt x="1970056" y="570929"/>
                          <a:pt x="1965960" y="579120"/>
                        </a:cubicBezTo>
                        <a:cubicBezTo>
                          <a:pt x="1962368" y="586304"/>
                          <a:pt x="1961932" y="594796"/>
                          <a:pt x="1958340" y="601980"/>
                        </a:cubicBezTo>
                        <a:cubicBezTo>
                          <a:pt x="1954244" y="610171"/>
                          <a:pt x="1946819" y="616471"/>
                          <a:pt x="1943100" y="624840"/>
                        </a:cubicBezTo>
                        <a:cubicBezTo>
                          <a:pt x="1936576" y="639520"/>
                          <a:pt x="1932940" y="655320"/>
                          <a:pt x="1927860" y="670560"/>
                        </a:cubicBezTo>
                        <a:cubicBezTo>
                          <a:pt x="1922068" y="687936"/>
                          <a:pt x="1907540" y="701040"/>
                          <a:pt x="1897380" y="716280"/>
                        </a:cubicBezTo>
                        <a:cubicBezTo>
                          <a:pt x="1876162" y="748106"/>
                          <a:pt x="1888616" y="732664"/>
                          <a:pt x="1859280" y="762000"/>
                        </a:cubicBezTo>
                        <a:cubicBezTo>
                          <a:pt x="1856740" y="769620"/>
                          <a:pt x="1857340" y="779180"/>
                          <a:pt x="1851660" y="784860"/>
                        </a:cubicBezTo>
                        <a:cubicBezTo>
                          <a:pt x="1826806" y="809714"/>
                          <a:pt x="1803521" y="814545"/>
                          <a:pt x="1775460" y="830580"/>
                        </a:cubicBezTo>
                        <a:cubicBezTo>
                          <a:pt x="1734100" y="854215"/>
                          <a:pt x="1771653" y="839469"/>
                          <a:pt x="1729740" y="853440"/>
                        </a:cubicBezTo>
                        <a:cubicBezTo>
                          <a:pt x="1582009" y="836060"/>
                          <a:pt x="1636376" y="862317"/>
                          <a:pt x="1554480" y="807720"/>
                        </a:cubicBezTo>
                        <a:cubicBezTo>
                          <a:pt x="1541114" y="798809"/>
                          <a:pt x="1524000" y="797560"/>
                          <a:pt x="1508760" y="792480"/>
                        </a:cubicBezTo>
                        <a:lnTo>
                          <a:pt x="1485900" y="784860"/>
                        </a:lnTo>
                        <a:cubicBezTo>
                          <a:pt x="1478280" y="795020"/>
                          <a:pt x="1473607" y="808295"/>
                          <a:pt x="1463040" y="815340"/>
                        </a:cubicBezTo>
                        <a:cubicBezTo>
                          <a:pt x="1449674" y="824251"/>
                          <a:pt x="1417320" y="830580"/>
                          <a:pt x="1417320" y="830580"/>
                        </a:cubicBezTo>
                        <a:cubicBezTo>
                          <a:pt x="1363468" y="819810"/>
                          <a:pt x="1391507" y="827056"/>
                          <a:pt x="1333500" y="807720"/>
                        </a:cubicBezTo>
                        <a:lnTo>
                          <a:pt x="1310640" y="800100"/>
                        </a:lnTo>
                        <a:cubicBezTo>
                          <a:pt x="1246853" y="810731"/>
                          <a:pt x="1277775" y="799150"/>
                          <a:pt x="1219200" y="838200"/>
                        </a:cubicBezTo>
                        <a:cubicBezTo>
                          <a:pt x="1212216" y="842856"/>
                          <a:pt x="1170479" y="852054"/>
                          <a:pt x="1165860" y="853440"/>
                        </a:cubicBezTo>
                        <a:cubicBezTo>
                          <a:pt x="1142780" y="860364"/>
                          <a:pt x="1120140" y="868680"/>
                          <a:pt x="1097280" y="876300"/>
                        </a:cubicBezTo>
                        <a:cubicBezTo>
                          <a:pt x="1056245" y="889978"/>
                          <a:pt x="1010920" y="881380"/>
                          <a:pt x="967740" y="883920"/>
                        </a:cubicBezTo>
                        <a:cubicBezTo>
                          <a:pt x="960120" y="889000"/>
                          <a:pt x="953652" y="896528"/>
                          <a:pt x="944880" y="899160"/>
                        </a:cubicBezTo>
                        <a:cubicBezTo>
                          <a:pt x="897863" y="913265"/>
                          <a:pt x="872135" y="904624"/>
                          <a:pt x="822960" y="899160"/>
                        </a:cubicBezTo>
                        <a:cubicBezTo>
                          <a:pt x="795118" y="857397"/>
                          <a:pt x="811816" y="884491"/>
                          <a:pt x="777240" y="815340"/>
                        </a:cubicBezTo>
                        <a:cubicBezTo>
                          <a:pt x="772160" y="805180"/>
                          <a:pt x="768301" y="794311"/>
                          <a:pt x="762000" y="784860"/>
                        </a:cubicBezTo>
                        <a:cubicBezTo>
                          <a:pt x="756920" y="777240"/>
                          <a:pt x="750856" y="770191"/>
                          <a:pt x="746760" y="762000"/>
                        </a:cubicBezTo>
                        <a:cubicBezTo>
                          <a:pt x="743168" y="754816"/>
                          <a:pt x="742464" y="746452"/>
                          <a:pt x="739140" y="739140"/>
                        </a:cubicBezTo>
                        <a:cubicBezTo>
                          <a:pt x="729739" y="718458"/>
                          <a:pt x="708660" y="678180"/>
                          <a:pt x="708660" y="678180"/>
                        </a:cubicBezTo>
                        <a:cubicBezTo>
                          <a:pt x="705519" y="653048"/>
                          <a:pt x="695067" y="571697"/>
                          <a:pt x="693420" y="548640"/>
                        </a:cubicBezTo>
                        <a:cubicBezTo>
                          <a:pt x="681164" y="377061"/>
                          <a:pt x="698406" y="454285"/>
                          <a:pt x="678180" y="373380"/>
                        </a:cubicBezTo>
                        <a:cubicBezTo>
                          <a:pt x="675640" y="347980"/>
                          <a:pt x="673934" y="322483"/>
                          <a:pt x="670560" y="297180"/>
                        </a:cubicBezTo>
                        <a:cubicBezTo>
                          <a:pt x="665237" y="257255"/>
                          <a:pt x="662563" y="264817"/>
                          <a:pt x="655320" y="228600"/>
                        </a:cubicBezTo>
                        <a:cubicBezTo>
                          <a:pt x="641909" y="161546"/>
                          <a:pt x="654910" y="204509"/>
                          <a:pt x="640080" y="160020"/>
                        </a:cubicBezTo>
                        <a:cubicBezTo>
                          <a:pt x="637540" y="139700"/>
                          <a:pt x="636751" y="119084"/>
                          <a:pt x="632460" y="99060"/>
                        </a:cubicBezTo>
                        <a:cubicBezTo>
                          <a:pt x="622497" y="52568"/>
                          <a:pt x="613510" y="47775"/>
                          <a:pt x="586740" y="7620"/>
                        </a:cubicBezTo>
                        <a:cubicBezTo>
                          <a:pt x="582285" y="937"/>
                          <a:pt x="571500" y="2540"/>
                          <a:pt x="563880" y="0"/>
                        </a:cubicBezTo>
                        <a:cubicBezTo>
                          <a:pt x="548640" y="2540"/>
                          <a:pt x="531979" y="710"/>
                          <a:pt x="518160" y="7620"/>
                        </a:cubicBezTo>
                        <a:cubicBezTo>
                          <a:pt x="500769" y="16316"/>
                          <a:pt x="500958" y="47757"/>
                          <a:pt x="495300" y="60960"/>
                        </a:cubicBezTo>
                        <a:cubicBezTo>
                          <a:pt x="472951" y="113108"/>
                          <a:pt x="485283" y="55306"/>
                          <a:pt x="472440" y="106680"/>
                        </a:cubicBezTo>
                        <a:cubicBezTo>
                          <a:pt x="469299" y="119245"/>
                          <a:pt x="468228" y="132285"/>
                          <a:pt x="464820" y="144780"/>
                        </a:cubicBezTo>
                        <a:cubicBezTo>
                          <a:pt x="460593" y="160278"/>
                          <a:pt x="453476" y="174915"/>
                          <a:pt x="449580" y="190500"/>
                        </a:cubicBezTo>
                        <a:cubicBezTo>
                          <a:pt x="447040" y="200660"/>
                          <a:pt x="446085" y="211354"/>
                          <a:pt x="441960" y="220980"/>
                        </a:cubicBezTo>
                        <a:cubicBezTo>
                          <a:pt x="438352" y="229398"/>
                          <a:pt x="431264" y="235889"/>
                          <a:pt x="426720" y="243840"/>
                        </a:cubicBezTo>
                        <a:cubicBezTo>
                          <a:pt x="421084" y="253703"/>
                          <a:pt x="416560" y="264160"/>
                          <a:pt x="411480" y="274320"/>
                        </a:cubicBezTo>
                        <a:cubicBezTo>
                          <a:pt x="406242" y="300509"/>
                          <a:pt x="403414" y="317791"/>
                          <a:pt x="396240" y="342900"/>
                        </a:cubicBezTo>
                        <a:cubicBezTo>
                          <a:pt x="394033" y="350623"/>
                          <a:pt x="392212" y="358576"/>
                          <a:pt x="388620" y="365760"/>
                        </a:cubicBezTo>
                        <a:cubicBezTo>
                          <a:pt x="384524" y="373951"/>
                          <a:pt x="378460" y="381000"/>
                          <a:pt x="373380" y="388620"/>
                        </a:cubicBezTo>
                        <a:cubicBezTo>
                          <a:pt x="370840" y="411480"/>
                          <a:pt x="369257" y="434467"/>
                          <a:pt x="365760" y="457200"/>
                        </a:cubicBezTo>
                        <a:cubicBezTo>
                          <a:pt x="364168" y="467551"/>
                          <a:pt x="360013" y="477376"/>
                          <a:pt x="358140" y="487680"/>
                        </a:cubicBezTo>
                        <a:cubicBezTo>
                          <a:pt x="354927" y="505351"/>
                          <a:pt x="353733" y="523349"/>
                          <a:pt x="350520" y="541020"/>
                        </a:cubicBezTo>
                        <a:cubicBezTo>
                          <a:pt x="348647" y="551324"/>
                          <a:pt x="344622" y="561170"/>
                          <a:pt x="342900" y="571500"/>
                        </a:cubicBezTo>
                        <a:cubicBezTo>
                          <a:pt x="333646" y="627022"/>
                          <a:pt x="339313" y="623947"/>
                          <a:pt x="327660" y="670560"/>
                        </a:cubicBezTo>
                        <a:cubicBezTo>
                          <a:pt x="315750" y="718200"/>
                          <a:pt x="326085" y="668389"/>
                          <a:pt x="304800" y="716280"/>
                        </a:cubicBezTo>
                        <a:lnTo>
                          <a:pt x="281940" y="784860"/>
                        </a:lnTo>
                        <a:cubicBezTo>
                          <a:pt x="279044" y="793548"/>
                          <a:pt x="270796" y="799529"/>
                          <a:pt x="266700" y="807720"/>
                        </a:cubicBezTo>
                        <a:cubicBezTo>
                          <a:pt x="263108" y="814904"/>
                          <a:pt x="262981" y="823559"/>
                          <a:pt x="259080" y="830580"/>
                        </a:cubicBezTo>
                        <a:cubicBezTo>
                          <a:pt x="250185" y="846591"/>
                          <a:pt x="238760" y="861060"/>
                          <a:pt x="228600" y="876300"/>
                        </a:cubicBezTo>
                        <a:cubicBezTo>
                          <a:pt x="223520" y="883920"/>
                          <a:pt x="222048" y="896264"/>
                          <a:pt x="213360" y="899160"/>
                        </a:cubicBezTo>
                        <a:lnTo>
                          <a:pt x="190500" y="906780"/>
                        </a:lnTo>
                        <a:cubicBezTo>
                          <a:pt x="173627" y="904905"/>
                          <a:pt x="115951" y="890439"/>
                          <a:pt x="91440" y="906780"/>
                        </a:cubicBezTo>
                        <a:cubicBezTo>
                          <a:pt x="63910" y="925133"/>
                          <a:pt x="85967" y="930766"/>
                          <a:pt x="68580" y="952500"/>
                        </a:cubicBezTo>
                        <a:cubicBezTo>
                          <a:pt x="62859" y="959651"/>
                          <a:pt x="54089" y="964021"/>
                          <a:pt x="45720" y="967740"/>
                        </a:cubicBezTo>
                        <a:cubicBezTo>
                          <a:pt x="31040" y="974264"/>
                          <a:pt x="0" y="982980"/>
                          <a:pt x="0" y="982980"/>
                        </a:cubicBezTo>
                      </a:path>
                    </a:pathLst>
                  </a:custGeom>
                  <a:ln w="127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14378"/>
                    <a:endParaRPr lang="en-GB" kern="0">
                      <a:solidFill>
                        <a:srgbClr val="92D050"/>
                      </a:solidFill>
                    </a:endParaRPr>
                  </a:p>
                </p:txBody>
              </p:sp>
            </p:grpSp>
            <p:cxnSp>
              <p:nvCxnSpPr>
                <p:cNvPr id="219" name="Straight Connector 218"/>
                <p:cNvCxnSpPr/>
                <p:nvPr/>
              </p:nvCxnSpPr>
              <p:spPr>
                <a:xfrm rot="5400000" flipH="1" flipV="1">
                  <a:off x="4143374" y="2428874"/>
                  <a:ext cx="571502" cy="2"/>
                </a:xfrm>
                <a:prstGeom prst="line">
                  <a:avLst/>
                </a:prstGeom>
                <a:ln w="127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7"/>
              <p:cNvGrpSpPr/>
              <p:nvPr/>
            </p:nvGrpSpPr>
            <p:grpSpPr>
              <a:xfrm>
                <a:off x="1571604" y="2925126"/>
                <a:ext cx="5735976" cy="861070"/>
                <a:chOff x="1571604" y="2217420"/>
                <a:chExt cx="5735976" cy="1419226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6" name="Freeform 215"/>
                <p:cNvSpPr/>
                <p:nvPr/>
              </p:nvSpPr>
              <p:spPr>
                <a:xfrm>
                  <a:off x="4434840" y="2217420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216"/>
                <p:cNvSpPr/>
                <p:nvPr/>
              </p:nvSpPr>
              <p:spPr>
                <a:xfrm flipH="1" flipV="1">
                  <a:off x="1571604" y="2714626"/>
                  <a:ext cx="2872740" cy="922020"/>
                </a:xfrm>
                <a:custGeom>
                  <a:avLst/>
                  <a:gdLst>
                    <a:gd name="connsiteX0" fmla="*/ 0 w 2872740"/>
                    <a:gd name="connsiteY0" fmla="*/ 716280 h 922020"/>
                    <a:gd name="connsiteX1" fmla="*/ 30480 w 2872740"/>
                    <a:gd name="connsiteY1" fmla="*/ 670560 h 922020"/>
                    <a:gd name="connsiteX2" fmla="*/ 53340 w 2872740"/>
                    <a:gd name="connsiteY2" fmla="*/ 624840 h 922020"/>
                    <a:gd name="connsiteX3" fmla="*/ 76200 w 2872740"/>
                    <a:gd name="connsiteY3" fmla="*/ 579120 h 922020"/>
                    <a:gd name="connsiteX4" fmla="*/ 99060 w 2872740"/>
                    <a:gd name="connsiteY4" fmla="*/ 563880 h 922020"/>
                    <a:gd name="connsiteX5" fmla="*/ 129540 w 2872740"/>
                    <a:gd name="connsiteY5" fmla="*/ 548640 h 922020"/>
                    <a:gd name="connsiteX6" fmla="*/ 137160 w 2872740"/>
                    <a:gd name="connsiteY6" fmla="*/ 571500 h 922020"/>
                    <a:gd name="connsiteX7" fmla="*/ 182880 w 2872740"/>
                    <a:gd name="connsiteY7" fmla="*/ 601980 h 922020"/>
                    <a:gd name="connsiteX8" fmla="*/ 213360 w 2872740"/>
                    <a:gd name="connsiteY8" fmla="*/ 594360 h 922020"/>
                    <a:gd name="connsiteX9" fmla="*/ 251460 w 2872740"/>
                    <a:gd name="connsiteY9" fmla="*/ 548640 h 922020"/>
                    <a:gd name="connsiteX10" fmla="*/ 259080 w 2872740"/>
                    <a:gd name="connsiteY10" fmla="*/ 525780 h 922020"/>
                    <a:gd name="connsiteX11" fmla="*/ 281940 w 2872740"/>
                    <a:gd name="connsiteY11" fmla="*/ 510540 h 922020"/>
                    <a:gd name="connsiteX12" fmla="*/ 304800 w 2872740"/>
                    <a:gd name="connsiteY12" fmla="*/ 533400 h 922020"/>
                    <a:gd name="connsiteX13" fmla="*/ 327660 w 2872740"/>
                    <a:gd name="connsiteY13" fmla="*/ 548640 h 922020"/>
                    <a:gd name="connsiteX14" fmla="*/ 388620 w 2872740"/>
                    <a:gd name="connsiteY14" fmla="*/ 563880 h 922020"/>
                    <a:gd name="connsiteX15" fmla="*/ 441960 w 2872740"/>
                    <a:gd name="connsiteY15" fmla="*/ 556260 h 922020"/>
                    <a:gd name="connsiteX16" fmla="*/ 464820 w 2872740"/>
                    <a:gd name="connsiteY16" fmla="*/ 533400 h 922020"/>
                    <a:gd name="connsiteX17" fmla="*/ 495300 w 2872740"/>
                    <a:gd name="connsiteY17" fmla="*/ 487680 h 922020"/>
                    <a:gd name="connsiteX18" fmla="*/ 510540 w 2872740"/>
                    <a:gd name="connsiteY18" fmla="*/ 464820 h 922020"/>
                    <a:gd name="connsiteX19" fmla="*/ 541020 w 2872740"/>
                    <a:gd name="connsiteY19" fmla="*/ 434340 h 922020"/>
                    <a:gd name="connsiteX20" fmla="*/ 571500 w 2872740"/>
                    <a:gd name="connsiteY20" fmla="*/ 388620 h 922020"/>
                    <a:gd name="connsiteX21" fmla="*/ 640080 w 2872740"/>
                    <a:gd name="connsiteY21" fmla="*/ 304800 h 922020"/>
                    <a:gd name="connsiteX22" fmla="*/ 647700 w 2872740"/>
                    <a:gd name="connsiteY22" fmla="*/ 274320 h 922020"/>
                    <a:gd name="connsiteX23" fmla="*/ 662940 w 2872740"/>
                    <a:gd name="connsiteY23" fmla="*/ 251460 h 922020"/>
                    <a:gd name="connsiteX24" fmla="*/ 678180 w 2872740"/>
                    <a:gd name="connsiteY24" fmla="*/ 220980 h 922020"/>
                    <a:gd name="connsiteX25" fmla="*/ 693420 w 2872740"/>
                    <a:gd name="connsiteY25" fmla="*/ 198120 h 922020"/>
                    <a:gd name="connsiteX26" fmla="*/ 701040 w 2872740"/>
                    <a:gd name="connsiteY26" fmla="*/ 175260 h 922020"/>
                    <a:gd name="connsiteX27" fmla="*/ 716280 w 2872740"/>
                    <a:gd name="connsiteY27" fmla="*/ 144780 h 922020"/>
                    <a:gd name="connsiteX28" fmla="*/ 723900 w 2872740"/>
                    <a:gd name="connsiteY28" fmla="*/ 114300 h 922020"/>
                    <a:gd name="connsiteX29" fmla="*/ 739140 w 2872740"/>
                    <a:gd name="connsiteY29" fmla="*/ 68580 h 922020"/>
                    <a:gd name="connsiteX30" fmla="*/ 762000 w 2872740"/>
                    <a:gd name="connsiteY30" fmla="*/ 15240 h 922020"/>
                    <a:gd name="connsiteX31" fmla="*/ 784860 w 2872740"/>
                    <a:gd name="connsiteY31" fmla="*/ 0 h 922020"/>
                    <a:gd name="connsiteX32" fmla="*/ 792480 w 2872740"/>
                    <a:gd name="connsiteY32" fmla="*/ 30480 h 922020"/>
                    <a:gd name="connsiteX33" fmla="*/ 815340 w 2872740"/>
                    <a:gd name="connsiteY33" fmla="*/ 99060 h 922020"/>
                    <a:gd name="connsiteX34" fmla="*/ 822960 w 2872740"/>
                    <a:gd name="connsiteY34" fmla="*/ 121920 h 922020"/>
                    <a:gd name="connsiteX35" fmla="*/ 830580 w 2872740"/>
                    <a:gd name="connsiteY35" fmla="*/ 144780 h 922020"/>
                    <a:gd name="connsiteX36" fmla="*/ 845820 w 2872740"/>
                    <a:gd name="connsiteY36" fmla="*/ 167640 h 922020"/>
                    <a:gd name="connsiteX37" fmla="*/ 861060 w 2872740"/>
                    <a:gd name="connsiteY37" fmla="*/ 213360 h 922020"/>
                    <a:gd name="connsiteX38" fmla="*/ 883920 w 2872740"/>
                    <a:gd name="connsiteY38" fmla="*/ 259080 h 922020"/>
                    <a:gd name="connsiteX39" fmla="*/ 906780 w 2872740"/>
                    <a:gd name="connsiteY39" fmla="*/ 266700 h 922020"/>
                    <a:gd name="connsiteX40" fmla="*/ 922020 w 2872740"/>
                    <a:gd name="connsiteY40" fmla="*/ 312420 h 922020"/>
                    <a:gd name="connsiteX41" fmla="*/ 937260 w 2872740"/>
                    <a:gd name="connsiteY41" fmla="*/ 335280 h 922020"/>
                    <a:gd name="connsiteX42" fmla="*/ 952500 w 2872740"/>
                    <a:gd name="connsiteY42" fmla="*/ 381000 h 922020"/>
                    <a:gd name="connsiteX43" fmla="*/ 967740 w 2872740"/>
                    <a:gd name="connsiteY43" fmla="*/ 403860 h 922020"/>
                    <a:gd name="connsiteX44" fmla="*/ 990600 w 2872740"/>
                    <a:gd name="connsiteY44" fmla="*/ 449580 h 922020"/>
                    <a:gd name="connsiteX45" fmla="*/ 1036320 w 2872740"/>
                    <a:gd name="connsiteY45" fmla="*/ 472440 h 922020"/>
                    <a:gd name="connsiteX46" fmla="*/ 1082040 w 2872740"/>
                    <a:gd name="connsiteY46" fmla="*/ 441960 h 922020"/>
                    <a:gd name="connsiteX47" fmla="*/ 1104900 w 2872740"/>
                    <a:gd name="connsiteY47" fmla="*/ 419100 h 922020"/>
                    <a:gd name="connsiteX48" fmla="*/ 1127760 w 2872740"/>
                    <a:gd name="connsiteY48" fmla="*/ 403860 h 922020"/>
                    <a:gd name="connsiteX49" fmla="*/ 1143000 w 2872740"/>
                    <a:gd name="connsiteY49" fmla="*/ 457200 h 922020"/>
                    <a:gd name="connsiteX50" fmla="*/ 1211580 w 2872740"/>
                    <a:gd name="connsiteY50" fmla="*/ 510540 h 922020"/>
                    <a:gd name="connsiteX51" fmla="*/ 1264920 w 2872740"/>
                    <a:gd name="connsiteY51" fmla="*/ 449580 h 922020"/>
                    <a:gd name="connsiteX52" fmla="*/ 1272540 w 2872740"/>
                    <a:gd name="connsiteY52" fmla="*/ 426720 h 922020"/>
                    <a:gd name="connsiteX53" fmla="*/ 1295400 w 2872740"/>
                    <a:gd name="connsiteY53" fmla="*/ 419100 h 922020"/>
                    <a:gd name="connsiteX54" fmla="*/ 1318260 w 2872740"/>
                    <a:gd name="connsiteY54" fmla="*/ 426720 h 922020"/>
                    <a:gd name="connsiteX55" fmla="*/ 1348740 w 2872740"/>
                    <a:gd name="connsiteY55" fmla="*/ 388620 h 922020"/>
                    <a:gd name="connsiteX56" fmla="*/ 1379220 w 2872740"/>
                    <a:gd name="connsiteY56" fmla="*/ 327660 h 922020"/>
                    <a:gd name="connsiteX57" fmla="*/ 1386840 w 2872740"/>
                    <a:gd name="connsiteY57" fmla="*/ 289560 h 922020"/>
                    <a:gd name="connsiteX58" fmla="*/ 1402080 w 2872740"/>
                    <a:gd name="connsiteY58" fmla="*/ 266700 h 922020"/>
                    <a:gd name="connsiteX59" fmla="*/ 1432560 w 2872740"/>
                    <a:gd name="connsiteY59" fmla="*/ 198120 h 922020"/>
                    <a:gd name="connsiteX60" fmla="*/ 1440180 w 2872740"/>
                    <a:gd name="connsiteY60" fmla="*/ 160020 h 922020"/>
                    <a:gd name="connsiteX61" fmla="*/ 1455420 w 2872740"/>
                    <a:gd name="connsiteY61" fmla="*/ 137160 h 922020"/>
                    <a:gd name="connsiteX62" fmla="*/ 1463040 w 2872740"/>
                    <a:gd name="connsiteY62" fmla="*/ 160020 h 922020"/>
                    <a:gd name="connsiteX63" fmla="*/ 1470660 w 2872740"/>
                    <a:gd name="connsiteY63" fmla="*/ 190500 h 922020"/>
                    <a:gd name="connsiteX64" fmla="*/ 1493520 w 2872740"/>
                    <a:gd name="connsiteY64" fmla="*/ 243840 h 922020"/>
                    <a:gd name="connsiteX65" fmla="*/ 1508760 w 2872740"/>
                    <a:gd name="connsiteY65" fmla="*/ 289560 h 922020"/>
                    <a:gd name="connsiteX66" fmla="*/ 1516380 w 2872740"/>
                    <a:gd name="connsiteY66" fmla="*/ 312420 h 922020"/>
                    <a:gd name="connsiteX67" fmla="*/ 1531620 w 2872740"/>
                    <a:gd name="connsiteY67" fmla="*/ 335280 h 922020"/>
                    <a:gd name="connsiteX68" fmla="*/ 1546860 w 2872740"/>
                    <a:gd name="connsiteY68" fmla="*/ 426720 h 922020"/>
                    <a:gd name="connsiteX69" fmla="*/ 1554480 w 2872740"/>
                    <a:gd name="connsiteY69" fmla="*/ 457200 h 922020"/>
                    <a:gd name="connsiteX70" fmla="*/ 1577340 w 2872740"/>
                    <a:gd name="connsiteY70" fmla="*/ 525780 h 922020"/>
                    <a:gd name="connsiteX71" fmla="*/ 1584960 w 2872740"/>
                    <a:gd name="connsiteY71" fmla="*/ 548640 h 922020"/>
                    <a:gd name="connsiteX72" fmla="*/ 1584960 w 2872740"/>
                    <a:gd name="connsiteY72" fmla="*/ 754380 h 922020"/>
                    <a:gd name="connsiteX73" fmla="*/ 1592580 w 2872740"/>
                    <a:gd name="connsiteY73" fmla="*/ 777240 h 922020"/>
                    <a:gd name="connsiteX74" fmla="*/ 1607820 w 2872740"/>
                    <a:gd name="connsiteY74" fmla="*/ 861060 h 922020"/>
                    <a:gd name="connsiteX75" fmla="*/ 1615440 w 2872740"/>
                    <a:gd name="connsiteY75" fmla="*/ 883920 h 922020"/>
                    <a:gd name="connsiteX76" fmla="*/ 1623060 w 2872740"/>
                    <a:gd name="connsiteY76" fmla="*/ 914400 h 922020"/>
                    <a:gd name="connsiteX77" fmla="*/ 1645920 w 2872740"/>
                    <a:gd name="connsiteY77" fmla="*/ 906780 h 922020"/>
                    <a:gd name="connsiteX78" fmla="*/ 1653540 w 2872740"/>
                    <a:gd name="connsiteY78" fmla="*/ 876300 h 922020"/>
                    <a:gd name="connsiteX79" fmla="*/ 1661160 w 2872740"/>
                    <a:gd name="connsiteY79" fmla="*/ 853440 h 922020"/>
                    <a:gd name="connsiteX80" fmla="*/ 1676400 w 2872740"/>
                    <a:gd name="connsiteY80" fmla="*/ 822960 h 922020"/>
                    <a:gd name="connsiteX81" fmla="*/ 1684020 w 2872740"/>
                    <a:gd name="connsiteY81" fmla="*/ 792480 h 922020"/>
                    <a:gd name="connsiteX82" fmla="*/ 1699260 w 2872740"/>
                    <a:gd name="connsiteY82" fmla="*/ 769620 h 922020"/>
                    <a:gd name="connsiteX83" fmla="*/ 1714500 w 2872740"/>
                    <a:gd name="connsiteY83" fmla="*/ 716280 h 922020"/>
                    <a:gd name="connsiteX84" fmla="*/ 1775460 w 2872740"/>
                    <a:gd name="connsiteY84" fmla="*/ 678180 h 922020"/>
                    <a:gd name="connsiteX85" fmla="*/ 1798320 w 2872740"/>
                    <a:gd name="connsiteY85" fmla="*/ 670560 h 922020"/>
                    <a:gd name="connsiteX86" fmla="*/ 1844040 w 2872740"/>
                    <a:gd name="connsiteY86" fmla="*/ 632460 h 922020"/>
                    <a:gd name="connsiteX87" fmla="*/ 1859280 w 2872740"/>
                    <a:gd name="connsiteY87" fmla="*/ 609600 h 922020"/>
                    <a:gd name="connsiteX88" fmla="*/ 1882140 w 2872740"/>
                    <a:gd name="connsiteY88" fmla="*/ 601980 h 922020"/>
                    <a:gd name="connsiteX89" fmla="*/ 1920240 w 2872740"/>
                    <a:gd name="connsiteY89" fmla="*/ 563880 h 922020"/>
                    <a:gd name="connsiteX90" fmla="*/ 1943100 w 2872740"/>
                    <a:gd name="connsiteY90" fmla="*/ 548640 h 922020"/>
                    <a:gd name="connsiteX91" fmla="*/ 1973580 w 2872740"/>
                    <a:gd name="connsiteY91" fmla="*/ 525780 h 922020"/>
                    <a:gd name="connsiteX92" fmla="*/ 2011680 w 2872740"/>
                    <a:gd name="connsiteY92" fmla="*/ 480060 h 922020"/>
                    <a:gd name="connsiteX93" fmla="*/ 2034540 w 2872740"/>
                    <a:gd name="connsiteY93" fmla="*/ 579120 h 922020"/>
                    <a:gd name="connsiteX94" fmla="*/ 2042160 w 2872740"/>
                    <a:gd name="connsiteY94" fmla="*/ 601980 h 922020"/>
                    <a:gd name="connsiteX95" fmla="*/ 2057400 w 2872740"/>
                    <a:gd name="connsiteY95" fmla="*/ 662940 h 922020"/>
                    <a:gd name="connsiteX96" fmla="*/ 2065020 w 2872740"/>
                    <a:gd name="connsiteY96" fmla="*/ 754380 h 922020"/>
                    <a:gd name="connsiteX97" fmla="*/ 2080260 w 2872740"/>
                    <a:gd name="connsiteY97" fmla="*/ 784860 h 922020"/>
                    <a:gd name="connsiteX98" fmla="*/ 2087880 w 2872740"/>
                    <a:gd name="connsiteY98" fmla="*/ 807720 h 922020"/>
                    <a:gd name="connsiteX99" fmla="*/ 2095500 w 2872740"/>
                    <a:gd name="connsiteY99" fmla="*/ 838200 h 922020"/>
                    <a:gd name="connsiteX100" fmla="*/ 2103120 w 2872740"/>
                    <a:gd name="connsiteY100" fmla="*/ 861060 h 922020"/>
                    <a:gd name="connsiteX101" fmla="*/ 2118360 w 2872740"/>
                    <a:gd name="connsiteY101" fmla="*/ 922020 h 922020"/>
                    <a:gd name="connsiteX102" fmla="*/ 2171700 w 2872740"/>
                    <a:gd name="connsiteY102" fmla="*/ 906780 h 922020"/>
                    <a:gd name="connsiteX103" fmla="*/ 2194560 w 2872740"/>
                    <a:gd name="connsiteY103" fmla="*/ 891540 h 922020"/>
                    <a:gd name="connsiteX104" fmla="*/ 2240280 w 2872740"/>
                    <a:gd name="connsiteY104" fmla="*/ 876300 h 922020"/>
                    <a:gd name="connsiteX105" fmla="*/ 2263140 w 2872740"/>
                    <a:gd name="connsiteY105" fmla="*/ 868680 h 922020"/>
                    <a:gd name="connsiteX106" fmla="*/ 2308860 w 2872740"/>
                    <a:gd name="connsiteY106" fmla="*/ 800100 h 922020"/>
                    <a:gd name="connsiteX107" fmla="*/ 2324100 w 2872740"/>
                    <a:gd name="connsiteY107" fmla="*/ 754380 h 922020"/>
                    <a:gd name="connsiteX108" fmla="*/ 2339340 w 2872740"/>
                    <a:gd name="connsiteY108" fmla="*/ 731520 h 922020"/>
                    <a:gd name="connsiteX109" fmla="*/ 2369820 w 2872740"/>
                    <a:gd name="connsiteY109" fmla="*/ 662940 h 922020"/>
                    <a:gd name="connsiteX110" fmla="*/ 2392680 w 2872740"/>
                    <a:gd name="connsiteY110" fmla="*/ 579120 h 922020"/>
                    <a:gd name="connsiteX111" fmla="*/ 2407920 w 2872740"/>
                    <a:gd name="connsiteY111" fmla="*/ 601980 h 922020"/>
                    <a:gd name="connsiteX112" fmla="*/ 2423160 w 2872740"/>
                    <a:gd name="connsiteY112" fmla="*/ 655320 h 922020"/>
                    <a:gd name="connsiteX113" fmla="*/ 2461260 w 2872740"/>
                    <a:gd name="connsiteY113" fmla="*/ 685800 h 922020"/>
                    <a:gd name="connsiteX114" fmla="*/ 2506980 w 2872740"/>
                    <a:gd name="connsiteY114" fmla="*/ 693420 h 922020"/>
                    <a:gd name="connsiteX115" fmla="*/ 2537460 w 2872740"/>
                    <a:gd name="connsiteY115" fmla="*/ 769620 h 922020"/>
                    <a:gd name="connsiteX116" fmla="*/ 2560320 w 2872740"/>
                    <a:gd name="connsiteY116" fmla="*/ 853440 h 922020"/>
                    <a:gd name="connsiteX117" fmla="*/ 2575560 w 2872740"/>
                    <a:gd name="connsiteY117" fmla="*/ 876300 h 922020"/>
                    <a:gd name="connsiteX118" fmla="*/ 2598420 w 2872740"/>
                    <a:gd name="connsiteY118" fmla="*/ 861060 h 922020"/>
                    <a:gd name="connsiteX119" fmla="*/ 2606040 w 2872740"/>
                    <a:gd name="connsiteY119" fmla="*/ 830580 h 922020"/>
                    <a:gd name="connsiteX120" fmla="*/ 2628900 w 2872740"/>
                    <a:gd name="connsiteY120" fmla="*/ 784860 h 922020"/>
                    <a:gd name="connsiteX121" fmla="*/ 2644140 w 2872740"/>
                    <a:gd name="connsiteY121" fmla="*/ 701040 h 922020"/>
                    <a:gd name="connsiteX122" fmla="*/ 2659380 w 2872740"/>
                    <a:gd name="connsiteY122" fmla="*/ 655320 h 922020"/>
                    <a:gd name="connsiteX123" fmla="*/ 2682240 w 2872740"/>
                    <a:gd name="connsiteY123" fmla="*/ 632460 h 922020"/>
                    <a:gd name="connsiteX124" fmla="*/ 2697480 w 2872740"/>
                    <a:gd name="connsiteY124" fmla="*/ 609600 h 922020"/>
                    <a:gd name="connsiteX125" fmla="*/ 2705100 w 2872740"/>
                    <a:gd name="connsiteY125" fmla="*/ 586740 h 922020"/>
                    <a:gd name="connsiteX126" fmla="*/ 2735580 w 2872740"/>
                    <a:gd name="connsiteY126" fmla="*/ 541020 h 922020"/>
                    <a:gd name="connsiteX127" fmla="*/ 2750820 w 2872740"/>
                    <a:gd name="connsiteY127" fmla="*/ 518160 h 922020"/>
                    <a:gd name="connsiteX128" fmla="*/ 2773680 w 2872740"/>
                    <a:gd name="connsiteY128" fmla="*/ 495300 h 922020"/>
                    <a:gd name="connsiteX129" fmla="*/ 2819400 w 2872740"/>
                    <a:gd name="connsiteY129" fmla="*/ 464820 h 922020"/>
                    <a:gd name="connsiteX130" fmla="*/ 2865120 w 2872740"/>
                    <a:gd name="connsiteY130" fmla="*/ 426720 h 922020"/>
                    <a:gd name="connsiteX131" fmla="*/ 2872740 w 2872740"/>
                    <a:gd name="connsiteY131" fmla="*/ 426720 h 92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2872740" h="922020">
                      <a:moveTo>
                        <a:pt x="0" y="716280"/>
                      </a:moveTo>
                      <a:cubicBezTo>
                        <a:pt x="10160" y="701040"/>
                        <a:pt x="24688" y="687936"/>
                        <a:pt x="30480" y="670560"/>
                      </a:cubicBezTo>
                      <a:cubicBezTo>
                        <a:pt x="49633" y="613101"/>
                        <a:pt x="23797" y="683926"/>
                        <a:pt x="53340" y="624840"/>
                      </a:cubicBezTo>
                      <a:cubicBezTo>
                        <a:pt x="65735" y="600050"/>
                        <a:pt x="54362" y="600958"/>
                        <a:pt x="76200" y="579120"/>
                      </a:cubicBezTo>
                      <a:cubicBezTo>
                        <a:pt x="82676" y="572644"/>
                        <a:pt x="91440" y="568960"/>
                        <a:pt x="99060" y="563880"/>
                      </a:cubicBezTo>
                      <a:cubicBezTo>
                        <a:pt x="104140" y="548640"/>
                        <a:pt x="104140" y="523240"/>
                        <a:pt x="129540" y="548640"/>
                      </a:cubicBezTo>
                      <a:cubicBezTo>
                        <a:pt x="135220" y="554320"/>
                        <a:pt x="131480" y="565820"/>
                        <a:pt x="137160" y="571500"/>
                      </a:cubicBezTo>
                      <a:cubicBezTo>
                        <a:pt x="150112" y="584452"/>
                        <a:pt x="182880" y="601980"/>
                        <a:pt x="182880" y="601980"/>
                      </a:cubicBezTo>
                      <a:cubicBezTo>
                        <a:pt x="193040" y="599440"/>
                        <a:pt x="204267" y="599556"/>
                        <a:pt x="213360" y="594360"/>
                      </a:cubicBezTo>
                      <a:cubicBezTo>
                        <a:pt x="225157" y="587619"/>
                        <a:pt x="245148" y="561265"/>
                        <a:pt x="251460" y="548640"/>
                      </a:cubicBezTo>
                      <a:cubicBezTo>
                        <a:pt x="255052" y="541456"/>
                        <a:pt x="254062" y="532052"/>
                        <a:pt x="259080" y="525780"/>
                      </a:cubicBezTo>
                      <a:cubicBezTo>
                        <a:pt x="264801" y="518629"/>
                        <a:pt x="274320" y="515620"/>
                        <a:pt x="281940" y="510540"/>
                      </a:cubicBezTo>
                      <a:cubicBezTo>
                        <a:pt x="289560" y="518160"/>
                        <a:pt x="296521" y="526501"/>
                        <a:pt x="304800" y="533400"/>
                      </a:cubicBezTo>
                      <a:cubicBezTo>
                        <a:pt x="311835" y="539263"/>
                        <a:pt x="319469" y="544544"/>
                        <a:pt x="327660" y="548640"/>
                      </a:cubicBezTo>
                      <a:cubicBezTo>
                        <a:pt x="343281" y="556450"/>
                        <a:pt x="374129" y="560982"/>
                        <a:pt x="388620" y="563880"/>
                      </a:cubicBezTo>
                      <a:cubicBezTo>
                        <a:pt x="406400" y="561340"/>
                        <a:pt x="425284" y="562930"/>
                        <a:pt x="441960" y="556260"/>
                      </a:cubicBezTo>
                      <a:cubicBezTo>
                        <a:pt x="451966" y="552258"/>
                        <a:pt x="458204" y="541906"/>
                        <a:pt x="464820" y="533400"/>
                      </a:cubicBezTo>
                      <a:cubicBezTo>
                        <a:pt x="476065" y="518942"/>
                        <a:pt x="485140" y="502920"/>
                        <a:pt x="495300" y="487680"/>
                      </a:cubicBezTo>
                      <a:cubicBezTo>
                        <a:pt x="500380" y="480060"/>
                        <a:pt x="504064" y="471296"/>
                        <a:pt x="510540" y="464820"/>
                      </a:cubicBezTo>
                      <a:cubicBezTo>
                        <a:pt x="520700" y="454660"/>
                        <a:pt x="532044" y="445560"/>
                        <a:pt x="541020" y="434340"/>
                      </a:cubicBezTo>
                      <a:cubicBezTo>
                        <a:pt x="552462" y="420037"/>
                        <a:pt x="560510" y="403273"/>
                        <a:pt x="571500" y="388620"/>
                      </a:cubicBezTo>
                      <a:cubicBezTo>
                        <a:pt x="623686" y="319039"/>
                        <a:pt x="599259" y="345621"/>
                        <a:pt x="640080" y="304800"/>
                      </a:cubicBezTo>
                      <a:cubicBezTo>
                        <a:pt x="642620" y="294640"/>
                        <a:pt x="643575" y="283946"/>
                        <a:pt x="647700" y="274320"/>
                      </a:cubicBezTo>
                      <a:cubicBezTo>
                        <a:pt x="651308" y="265902"/>
                        <a:pt x="658396" y="259411"/>
                        <a:pt x="662940" y="251460"/>
                      </a:cubicBezTo>
                      <a:cubicBezTo>
                        <a:pt x="668576" y="241597"/>
                        <a:pt x="672544" y="230843"/>
                        <a:pt x="678180" y="220980"/>
                      </a:cubicBezTo>
                      <a:cubicBezTo>
                        <a:pt x="682724" y="213029"/>
                        <a:pt x="689324" y="206311"/>
                        <a:pt x="693420" y="198120"/>
                      </a:cubicBezTo>
                      <a:cubicBezTo>
                        <a:pt x="697012" y="190936"/>
                        <a:pt x="697876" y="182643"/>
                        <a:pt x="701040" y="175260"/>
                      </a:cubicBezTo>
                      <a:cubicBezTo>
                        <a:pt x="705515" y="164819"/>
                        <a:pt x="712292" y="155416"/>
                        <a:pt x="716280" y="144780"/>
                      </a:cubicBezTo>
                      <a:cubicBezTo>
                        <a:pt x="719957" y="134974"/>
                        <a:pt x="720891" y="124331"/>
                        <a:pt x="723900" y="114300"/>
                      </a:cubicBezTo>
                      <a:cubicBezTo>
                        <a:pt x="728516" y="98913"/>
                        <a:pt x="734060" y="83820"/>
                        <a:pt x="739140" y="68580"/>
                      </a:cubicBezTo>
                      <a:cubicBezTo>
                        <a:pt x="744434" y="52699"/>
                        <a:pt x="751538" y="27795"/>
                        <a:pt x="762000" y="15240"/>
                      </a:cubicBezTo>
                      <a:cubicBezTo>
                        <a:pt x="767863" y="8205"/>
                        <a:pt x="777240" y="5080"/>
                        <a:pt x="784860" y="0"/>
                      </a:cubicBezTo>
                      <a:cubicBezTo>
                        <a:pt x="787400" y="10160"/>
                        <a:pt x="789471" y="20449"/>
                        <a:pt x="792480" y="30480"/>
                      </a:cubicBezTo>
                      <a:lnTo>
                        <a:pt x="815340" y="99060"/>
                      </a:lnTo>
                      <a:lnTo>
                        <a:pt x="822960" y="121920"/>
                      </a:lnTo>
                      <a:cubicBezTo>
                        <a:pt x="825500" y="129540"/>
                        <a:pt x="826125" y="138097"/>
                        <a:pt x="830580" y="144780"/>
                      </a:cubicBezTo>
                      <a:cubicBezTo>
                        <a:pt x="835660" y="152400"/>
                        <a:pt x="842101" y="159271"/>
                        <a:pt x="845820" y="167640"/>
                      </a:cubicBezTo>
                      <a:cubicBezTo>
                        <a:pt x="852344" y="182320"/>
                        <a:pt x="855980" y="198120"/>
                        <a:pt x="861060" y="213360"/>
                      </a:cubicBezTo>
                      <a:cubicBezTo>
                        <a:pt x="866080" y="228419"/>
                        <a:pt x="870491" y="248337"/>
                        <a:pt x="883920" y="259080"/>
                      </a:cubicBezTo>
                      <a:cubicBezTo>
                        <a:pt x="890192" y="264098"/>
                        <a:pt x="899160" y="264160"/>
                        <a:pt x="906780" y="266700"/>
                      </a:cubicBezTo>
                      <a:cubicBezTo>
                        <a:pt x="911860" y="281940"/>
                        <a:pt x="913109" y="299054"/>
                        <a:pt x="922020" y="312420"/>
                      </a:cubicBezTo>
                      <a:cubicBezTo>
                        <a:pt x="927100" y="320040"/>
                        <a:pt x="933541" y="326911"/>
                        <a:pt x="937260" y="335280"/>
                      </a:cubicBezTo>
                      <a:cubicBezTo>
                        <a:pt x="943784" y="349960"/>
                        <a:pt x="943589" y="367634"/>
                        <a:pt x="952500" y="381000"/>
                      </a:cubicBezTo>
                      <a:cubicBezTo>
                        <a:pt x="957580" y="388620"/>
                        <a:pt x="963644" y="395669"/>
                        <a:pt x="967740" y="403860"/>
                      </a:cubicBezTo>
                      <a:cubicBezTo>
                        <a:pt x="980135" y="428650"/>
                        <a:pt x="968762" y="427742"/>
                        <a:pt x="990600" y="449580"/>
                      </a:cubicBezTo>
                      <a:cubicBezTo>
                        <a:pt x="1005372" y="464352"/>
                        <a:pt x="1017727" y="466242"/>
                        <a:pt x="1036320" y="472440"/>
                      </a:cubicBezTo>
                      <a:lnTo>
                        <a:pt x="1082040" y="441960"/>
                      </a:lnTo>
                      <a:cubicBezTo>
                        <a:pt x="1091006" y="435982"/>
                        <a:pt x="1096621" y="425999"/>
                        <a:pt x="1104900" y="419100"/>
                      </a:cubicBezTo>
                      <a:cubicBezTo>
                        <a:pt x="1111935" y="413237"/>
                        <a:pt x="1120140" y="408940"/>
                        <a:pt x="1127760" y="403860"/>
                      </a:cubicBezTo>
                      <a:cubicBezTo>
                        <a:pt x="1128326" y="406124"/>
                        <a:pt x="1138973" y="452022"/>
                        <a:pt x="1143000" y="457200"/>
                      </a:cubicBezTo>
                      <a:cubicBezTo>
                        <a:pt x="1178980" y="503460"/>
                        <a:pt x="1174020" y="498020"/>
                        <a:pt x="1211580" y="510540"/>
                      </a:cubicBezTo>
                      <a:cubicBezTo>
                        <a:pt x="1249680" y="485140"/>
                        <a:pt x="1229360" y="502920"/>
                        <a:pt x="1264920" y="449580"/>
                      </a:cubicBezTo>
                      <a:cubicBezTo>
                        <a:pt x="1269375" y="442897"/>
                        <a:pt x="1266860" y="432400"/>
                        <a:pt x="1272540" y="426720"/>
                      </a:cubicBezTo>
                      <a:cubicBezTo>
                        <a:pt x="1278220" y="421040"/>
                        <a:pt x="1287780" y="421640"/>
                        <a:pt x="1295400" y="419100"/>
                      </a:cubicBezTo>
                      <a:cubicBezTo>
                        <a:pt x="1303020" y="421640"/>
                        <a:pt x="1310337" y="428040"/>
                        <a:pt x="1318260" y="426720"/>
                      </a:cubicBezTo>
                      <a:cubicBezTo>
                        <a:pt x="1345256" y="422221"/>
                        <a:pt x="1340458" y="406840"/>
                        <a:pt x="1348740" y="388620"/>
                      </a:cubicBezTo>
                      <a:cubicBezTo>
                        <a:pt x="1358141" y="367938"/>
                        <a:pt x="1379220" y="327660"/>
                        <a:pt x="1379220" y="327660"/>
                      </a:cubicBezTo>
                      <a:cubicBezTo>
                        <a:pt x="1381760" y="314960"/>
                        <a:pt x="1382292" y="301687"/>
                        <a:pt x="1386840" y="289560"/>
                      </a:cubicBezTo>
                      <a:cubicBezTo>
                        <a:pt x="1390056" y="280985"/>
                        <a:pt x="1398864" y="275275"/>
                        <a:pt x="1402080" y="266700"/>
                      </a:cubicBezTo>
                      <a:cubicBezTo>
                        <a:pt x="1429884" y="192555"/>
                        <a:pt x="1384579" y="262095"/>
                        <a:pt x="1432560" y="198120"/>
                      </a:cubicBezTo>
                      <a:cubicBezTo>
                        <a:pt x="1435100" y="185420"/>
                        <a:pt x="1435632" y="172147"/>
                        <a:pt x="1440180" y="160020"/>
                      </a:cubicBezTo>
                      <a:cubicBezTo>
                        <a:pt x="1443396" y="151445"/>
                        <a:pt x="1446262" y="137160"/>
                        <a:pt x="1455420" y="137160"/>
                      </a:cubicBezTo>
                      <a:cubicBezTo>
                        <a:pt x="1463452" y="137160"/>
                        <a:pt x="1460833" y="152297"/>
                        <a:pt x="1463040" y="160020"/>
                      </a:cubicBezTo>
                      <a:cubicBezTo>
                        <a:pt x="1465917" y="170090"/>
                        <a:pt x="1467783" y="180430"/>
                        <a:pt x="1470660" y="190500"/>
                      </a:cubicBezTo>
                      <a:cubicBezTo>
                        <a:pt x="1482924" y="233425"/>
                        <a:pt x="1473200" y="193040"/>
                        <a:pt x="1493520" y="243840"/>
                      </a:cubicBezTo>
                      <a:cubicBezTo>
                        <a:pt x="1499486" y="258755"/>
                        <a:pt x="1503680" y="274320"/>
                        <a:pt x="1508760" y="289560"/>
                      </a:cubicBezTo>
                      <a:cubicBezTo>
                        <a:pt x="1511300" y="297180"/>
                        <a:pt x="1511925" y="305737"/>
                        <a:pt x="1516380" y="312420"/>
                      </a:cubicBezTo>
                      <a:lnTo>
                        <a:pt x="1531620" y="335280"/>
                      </a:lnTo>
                      <a:cubicBezTo>
                        <a:pt x="1537981" y="379809"/>
                        <a:pt x="1537946" y="386608"/>
                        <a:pt x="1546860" y="426720"/>
                      </a:cubicBezTo>
                      <a:cubicBezTo>
                        <a:pt x="1549132" y="436943"/>
                        <a:pt x="1551471" y="447169"/>
                        <a:pt x="1554480" y="457200"/>
                      </a:cubicBezTo>
                      <a:cubicBezTo>
                        <a:pt x="1561404" y="480280"/>
                        <a:pt x="1569720" y="502920"/>
                        <a:pt x="1577340" y="525780"/>
                      </a:cubicBezTo>
                      <a:lnTo>
                        <a:pt x="1584960" y="548640"/>
                      </a:lnTo>
                      <a:cubicBezTo>
                        <a:pt x="1558712" y="627383"/>
                        <a:pt x="1571944" y="578660"/>
                        <a:pt x="1584960" y="754380"/>
                      </a:cubicBezTo>
                      <a:cubicBezTo>
                        <a:pt x="1585553" y="762390"/>
                        <a:pt x="1590632" y="769448"/>
                        <a:pt x="1592580" y="777240"/>
                      </a:cubicBezTo>
                      <a:cubicBezTo>
                        <a:pt x="1606447" y="832710"/>
                        <a:pt x="1594233" y="799917"/>
                        <a:pt x="1607820" y="861060"/>
                      </a:cubicBezTo>
                      <a:cubicBezTo>
                        <a:pt x="1609562" y="868901"/>
                        <a:pt x="1613233" y="876197"/>
                        <a:pt x="1615440" y="883920"/>
                      </a:cubicBezTo>
                      <a:cubicBezTo>
                        <a:pt x="1618317" y="893990"/>
                        <a:pt x="1620520" y="904240"/>
                        <a:pt x="1623060" y="914400"/>
                      </a:cubicBezTo>
                      <a:cubicBezTo>
                        <a:pt x="1630680" y="911860"/>
                        <a:pt x="1640902" y="913052"/>
                        <a:pt x="1645920" y="906780"/>
                      </a:cubicBezTo>
                      <a:cubicBezTo>
                        <a:pt x="1652462" y="898602"/>
                        <a:pt x="1650663" y="886370"/>
                        <a:pt x="1653540" y="876300"/>
                      </a:cubicBezTo>
                      <a:cubicBezTo>
                        <a:pt x="1655747" y="868577"/>
                        <a:pt x="1657996" y="860823"/>
                        <a:pt x="1661160" y="853440"/>
                      </a:cubicBezTo>
                      <a:cubicBezTo>
                        <a:pt x="1665635" y="842999"/>
                        <a:pt x="1672412" y="833596"/>
                        <a:pt x="1676400" y="822960"/>
                      </a:cubicBezTo>
                      <a:cubicBezTo>
                        <a:pt x="1680077" y="813154"/>
                        <a:pt x="1679895" y="802106"/>
                        <a:pt x="1684020" y="792480"/>
                      </a:cubicBezTo>
                      <a:cubicBezTo>
                        <a:pt x="1687628" y="784062"/>
                        <a:pt x="1695164" y="777811"/>
                        <a:pt x="1699260" y="769620"/>
                      </a:cubicBezTo>
                      <a:cubicBezTo>
                        <a:pt x="1714088" y="739963"/>
                        <a:pt x="1699851" y="750460"/>
                        <a:pt x="1714500" y="716280"/>
                      </a:cubicBezTo>
                      <a:cubicBezTo>
                        <a:pt x="1728588" y="683408"/>
                        <a:pt x="1738703" y="690432"/>
                        <a:pt x="1775460" y="678180"/>
                      </a:cubicBezTo>
                      <a:lnTo>
                        <a:pt x="1798320" y="670560"/>
                      </a:lnTo>
                      <a:cubicBezTo>
                        <a:pt x="1820797" y="655575"/>
                        <a:pt x="1825705" y="654462"/>
                        <a:pt x="1844040" y="632460"/>
                      </a:cubicBezTo>
                      <a:cubicBezTo>
                        <a:pt x="1849903" y="625425"/>
                        <a:pt x="1852129" y="615321"/>
                        <a:pt x="1859280" y="609600"/>
                      </a:cubicBezTo>
                      <a:cubicBezTo>
                        <a:pt x="1865552" y="604582"/>
                        <a:pt x="1874520" y="604520"/>
                        <a:pt x="1882140" y="601980"/>
                      </a:cubicBezTo>
                      <a:cubicBezTo>
                        <a:pt x="1943100" y="561340"/>
                        <a:pt x="1869440" y="614680"/>
                        <a:pt x="1920240" y="563880"/>
                      </a:cubicBezTo>
                      <a:cubicBezTo>
                        <a:pt x="1926716" y="557404"/>
                        <a:pt x="1935648" y="553963"/>
                        <a:pt x="1943100" y="548640"/>
                      </a:cubicBezTo>
                      <a:cubicBezTo>
                        <a:pt x="1953434" y="541258"/>
                        <a:pt x="1963937" y="534045"/>
                        <a:pt x="1973580" y="525780"/>
                      </a:cubicBezTo>
                      <a:cubicBezTo>
                        <a:pt x="1996397" y="506223"/>
                        <a:pt x="1996003" y="503576"/>
                        <a:pt x="2011680" y="480060"/>
                      </a:cubicBezTo>
                      <a:cubicBezTo>
                        <a:pt x="2043222" y="527373"/>
                        <a:pt x="2020037" y="484850"/>
                        <a:pt x="2034540" y="579120"/>
                      </a:cubicBezTo>
                      <a:cubicBezTo>
                        <a:pt x="2035761" y="587059"/>
                        <a:pt x="2040047" y="594231"/>
                        <a:pt x="2042160" y="601980"/>
                      </a:cubicBezTo>
                      <a:cubicBezTo>
                        <a:pt x="2047671" y="622187"/>
                        <a:pt x="2052320" y="642620"/>
                        <a:pt x="2057400" y="662940"/>
                      </a:cubicBezTo>
                      <a:cubicBezTo>
                        <a:pt x="2059940" y="693420"/>
                        <a:pt x="2059383" y="724318"/>
                        <a:pt x="2065020" y="754380"/>
                      </a:cubicBezTo>
                      <a:cubicBezTo>
                        <a:pt x="2067113" y="765545"/>
                        <a:pt x="2075785" y="774419"/>
                        <a:pt x="2080260" y="784860"/>
                      </a:cubicBezTo>
                      <a:cubicBezTo>
                        <a:pt x="2083424" y="792243"/>
                        <a:pt x="2085673" y="799997"/>
                        <a:pt x="2087880" y="807720"/>
                      </a:cubicBezTo>
                      <a:cubicBezTo>
                        <a:pt x="2090757" y="817790"/>
                        <a:pt x="2092623" y="828130"/>
                        <a:pt x="2095500" y="838200"/>
                      </a:cubicBezTo>
                      <a:cubicBezTo>
                        <a:pt x="2097707" y="845923"/>
                        <a:pt x="2101172" y="853268"/>
                        <a:pt x="2103120" y="861060"/>
                      </a:cubicBezTo>
                      <a:lnTo>
                        <a:pt x="2118360" y="922020"/>
                      </a:lnTo>
                      <a:cubicBezTo>
                        <a:pt x="2128126" y="919579"/>
                        <a:pt x="2160768" y="912246"/>
                        <a:pt x="2171700" y="906780"/>
                      </a:cubicBezTo>
                      <a:cubicBezTo>
                        <a:pt x="2179891" y="902684"/>
                        <a:pt x="2186191" y="895259"/>
                        <a:pt x="2194560" y="891540"/>
                      </a:cubicBezTo>
                      <a:cubicBezTo>
                        <a:pt x="2209240" y="885016"/>
                        <a:pt x="2225040" y="881380"/>
                        <a:pt x="2240280" y="876300"/>
                      </a:cubicBezTo>
                      <a:lnTo>
                        <a:pt x="2263140" y="868680"/>
                      </a:lnTo>
                      <a:lnTo>
                        <a:pt x="2308860" y="800100"/>
                      </a:lnTo>
                      <a:cubicBezTo>
                        <a:pt x="2317771" y="786734"/>
                        <a:pt x="2319020" y="769620"/>
                        <a:pt x="2324100" y="754380"/>
                      </a:cubicBezTo>
                      <a:cubicBezTo>
                        <a:pt x="2326996" y="745692"/>
                        <a:pt x="2335621" y="739889"/>
                        <a:pt x="2339340" y="731520"/>
                      </a:cubicBezTo>
                      <a:cubicBezTo>
                        <a:pt x="2375612" y="649908"/>
                        <a:pt x="2335330" y="714675"/>
                        <a:pt x="2369820" y="662940"/>
                      </a:cubicBezTo>
                      <a:cubicBezTo>
                        <a:pt x="2387008" y="594188"/>
                        <a:pt x="2378436" y="621851"/>
                        <a:pt x="2392680" y="579120"/>
                      </a:cubicBezTo>
                      <a:cubicBezTo>
                        <a:pt x="2397760" y="586740"/>
                        <a:pt x="2404312" y="593562"/>
                        <a:pt x="2407920" y="601980"/>
                      </a:cubicBezTo>
                      <a:cubicBezTo>
                        <a:pt x="2408759" y="603937"/>
                        <a:pt x="2418923" y="650377"/>
                        <a:pt x="2423160" y="655320"/>
                      </a:cubicBezTo>
                      <a:cubicBezTo>
                        <a:pt x="2433744" y="667669"/>
                        <a:pt x="2446454" y="679070"/>
                        <a:pt x="2461260" y="685800"/>
                      </a:cubicBezTo>
                      <a:cubicBezTo>
                        <a:pt x="2475325" y="692193"/>
                        <a:pt x="2491740" y="690880"/>
                        <a:pt x="2506980" y="693420"/>
                      </a:cubicBezTo>
                      <a:cubicBezTo>
                        <a:pt x="2525812" y="749916"/>
                        <a:pt x="2515036" y="724772"/>
                        <a:pt x="2537460" y="769620"/>
                      </a:cubicBezTo>
                      <a:cubicBezTo>
                        <a:pt x="2548230" y="823472"/>
                        <a:pt x="2540984" y="795433"/>
                        <a:pt x="2560320" y="853440"/>
                      </a:cubicBezTo>
                      <a:cubicBezTo>
                        <a:pt x="2563216" y="862128"/>
                        <a:pt x="2570480" y="868680"/>
                        <a:pt x="2575560" y="876300"/>
                      </a:cubicBezTo>
                      <a:cubicBezTo>
                        <a:pt x="2583180" y="871220"/>
                        <a:pt x="2593340" y="868680"/>
                        <a:pt x="2598420" y="861060"/>
                      </a:cubicBezTo>
                      <a:cubicBezTo>
                        <a:pt x="2604229" y="852346"/>
                        <a:pt x="2603163" y="840650"/>
                        <a:pt x="2606040" y="830580"/>
                      </a:cubicBezTo>
                      <a:cubicBezTo>
                        <a:pt x="2613927" y="802975"/>
                        <a:pt x="2612202" y="809907"/>
                        <a:pt x="2628900" y="784860"/>
                      </a:cubicBezTo>
                      <a:cubicBezTo>
                        <a:pt x="2631389" y="769924"/>
                        <a:pt x="2639576" y="717776"/>
                        <a:pt x="2644140" y="701040"/>
                      </a:cubicBezTo>
                      <a:cubicBezTo>
                        <a:pt x="2648367" y="685542"/>
                        <a:pt x="2654300" y="670560"/>
                        <a:pt x="2659380" y="655320"/>
                      </a:cubicBezTo>
                      <a:cubicBezTo>
                        <a:pt x="2662788" y="645097"/>
                        <a:pt x="2675341" y="640739"/>
                        <a:pt x="2682240" y="632460"/>
                      </a:cubicBezTo>
                      <a:cubicBezTo>
                        <a:pt x="2688103" y="625425"/>
                        <a:pt x="2693384" y="617791"/>
                        <a:pt x="2697480" y="609600"/>
                      </a:cubicBezTo>
                      <a:cubicBezTo>
                        <a:pt x="2701072" y="602416"/>
                        <a:pt x="2701199" y="593761"/>
                        <a:pt x="2705100" y="586740"/>
                      </a:cubicBezTo>
                      <a:cubicBezTo>
                        <a:pt x="2713995" y="570729"/>
                        <a:pt x="2725420" y="556260"/>
                        <a:pt x="2735580" y="541020"/>
                      </a:cubicBezTo>
                      <a:cubicBezTo>
                        <a:pt x="2740660" y="533400"/>
                        <a:pt x="2744344" y="524636"/>
                        <a:pt x="2750820" y="518160"/>
                      </a:cubicBezTo>
                      <a:cubicBezTo>
                        <a:pt x="2758440" y="510540"/>
                        <a:pt x="2765174" y="501916"/>
                        <a:pt x="2773680" y="495300"/>
                      </a:cubicBezTo>
                      <a:cubicBezTo>
                        <a:pt x="2788138" y="484055"/>
                        <a:pt x="2806448" y="477772"/>
                        <a:pt x="2819400" y="464820"/>
                      </a:cubicBezTo>
                      <a:cubicBezTo>
                        <a:pt x="2836252" y="447968"/>
                        <a:pt x="2843902" y="437329"/>
                        <a:pt x="2865120" y="426720"/>
                      </a:cubicBezTo>
                      <a:cubicBezTo>
                        <a:pt x="2867392" y="425584"/>
                        <a:pt x="2870200" y="426720"/>
                        <a:pt x="2872740" y="426720"/>
                      </a:cubicBezTo>
                    </a:path>
                  </a:pathLst>
                </a:cu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en-GB" ker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8" name="Group 266"/>
          <p:cNvGrpSpPr/>
          <p:nvPr/>
        </p:nvGrpSpPr>
        <p:grpSpPr>
          <a:xfrm>
            <a:off x="3881422" y="3643314"/>
            <a:ext cx="2643206" cy="857256"/>
            <a:chOff x="2428860" y="2786064"/>
            <a:chExt cx="2643206" cy="857256"/>
          </a:xfrm>
        </p:grpSpPr>
        <p:sp>
          <p:nvSpPr>
            <p:cNvPr id="201" name="Rectangle 200"/>
            <p:cNvSpPr/>
            <p:nvPr/>
          </p:nvSpPr>
          <p:spPr>
            <a:xfrm>
              <a:off x="2493328" y="2908529"/>
              <a:ext cx="2449801" cy="67355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622265" y="2786064"/>
              <a:ext cx="2449801" cy="673558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557797" y="2847297"/>
              <a:ext cx="2449801" cy="67355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2493328" y="2908529"/>
              <a:ext cx="2449801" cy="67355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428860" y="2969762"/>
              <a:ext cx="2449801" cy="673558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19" name="Group 241"/>
            <p:cNvGrpSpPr/>
            <p:nvPr/>
          </p:nvGrpSpPr>
          <p:grpSpPr>
            <a:xfrm>
              <a:off x="2571736" y="3036097"/>
              <a:ext cx="2214578" cy="499314"/>
              <a:chOff x="2869665" y="1845442"/>
              <a:chExt cx="3204387" cy="1239054"/>
            </a:xfrm>
          </p:grpSpPr>
          <p:cxnSp>
            <p:nvCxnSpPr>
              <p:cNvPr id="243" name="Straight Arrow Connector 242"/>
              <p:cNvCxnSpPr/>
              <p:nvPr/>
            </p:nvCxnSpPr>
            <p:spPr>
              <a:xfrm rot="5400000" flipH="1" flipV="1">
                <a:off x="2250535" y="2464572"/>
                <a:ext cx="1239053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2870458" y="3083702"/>
                <a:ext cx="3203594" cy="794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stealth" w="sm" len="lg"/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928926" y="3071816"/>
                <a:ext cx="3000396" cy="176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16200000" flipV="1">
                <a:off x="2733894" y="2713534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16200000" flipV="1">
                <a:off x="2828783" y="2601498"/>
                <a:ext cx="938219" cy="235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rot="16200000" flipV="1">
                <a:off x="3248013" y="2820691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rot="16200000" flipV="1">
                <a:off x="3703241" y="2820690"/>
                <a:ext cx="509590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rot="16200000" flipV="1">
                <a:off x="4699670" y="2713534"/>
                <a:ext cx="723904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16200000" flipV="1">
                <a:off x="3352475" y="2720112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rot="16200000" flipV="1">
                <a:off x="4044099" y="2720112"/>
                <a:ext cx="710745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16200000" flipV="1">
                <a:off x="4336077" y="2570657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16200000" flipV="1">
                <a:off x="4777512" y="2570657"/>
                <a:ext cx="1009657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16200000" flipV="1">
                <a:off x="5283981" y="2856410"/>
                <a:ext cx="438153" cy="1379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84"/>
              <p:cNvGrpSpPr/>
              <p:nvPr/>
            </p:nvGrpSpPr>
            <p:grpSpPr>
              <a:xfrm>
                <a:off x="4171856" y="2144164"/>
                <a:ext cx="1558815" cy="938219"/>
                <a:chOff x="6386434" y="1928808"/>
                <a:chExt cx="1558815" cy="509591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 rot="16200000" flipV="1">
                  <a:off x="6138536" y="2176706"/>
                  <a:ext cx="509590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rot="16200000" flipV="1">
                  <a:off x="6615690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rot="16200000" flipV="1">
                  <a:off x="7719276" y="2212426"/>
                  <a:ext cx="438153" cy="13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60" name="Straight Connector 259"/>
          <p:cNvCxnSpPr/>
          <p:nvPr/>
        </p:nvCxnSpPr>
        <p:spPr>
          <a:xfrm rot="10800000" flipV="1">
            <a:off x="3238482" y="2353062"/>
            <a:ext cx="57150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rot="10800000" flipV="1">
            <a:off x="6596069" y="2357433"/>
            <a:ext cx="57150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rot="10800000" flipV="1">
            <a:off x="3238482" y="4134641"/>
            <a:ext cx="57150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rot="10800000" flipV="1">
            <a:off x="6596069" y="4139012"/>
            <a:ext cx="571503" cy="43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024298" y="1643051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400" kern="0" dirty="0">
                <a:solidFill>
                  <a:prstClr val="white"/>
                </a:solidFill>
              </a:rPr>
              <a:t>Instances of sampling functions</a:t>
            </a:r>
            <a:endParaRPr lang="en-GB" sz="1400" kern="0" dirty="0">
              <a:solidFill>
                <a:prstClr val="white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77654" y="1643051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400" kern="0" dirty="0">
                <a:solidFill>
                  <a:prstClr val="white"/>
                </a:solidFill>
              </a:rPr>
              <a:t>Instances of sampling spectra</a:t>
            </a:r>
            <a:endParaRPr lang="en-GB" sz="1400" kern="0" dirty="0">
              <a:solidFill>
                <a:prstClr val="white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881818" y="3000373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kern="0" dirty="0">
                <a:solidFill>
                  <a:srgbClr val="FFFF00"/>
                </a:solidFill>
              </a:rPr>
              <a:t>Which strategy is better? Metric?</a:t>
            </a:r>
            <a:endParaRPr lang="en-GB" kern="0" dirty="0">
              <a:solidFill>
                <a:srgbClr val="FFFF00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47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7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 flipH="1">
            <a:off x="15379504" y="4071943"/>
            <a:ext cx="231212" cy="71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1158" y="1571613"/>
            <a:ext cx="8415396" cy="410054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GB" kern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0830" y="896291"/>
            <a:ext cx="10823964" cy="6191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accuracy (bias) and precision (variance)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 flipH="1" flipV="1">
            <a:off x="1237942" y="3214170"/>
            <a:ext cx="2858316" cy="183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666976" y="4643448"/>
            <a:ext cx="6858048" cy="170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stealth" w="sm" len="lg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3"/>
          <p:cNvGrpSpPr/>
          <p:nvPr/>
        </p:nvGrpSpPr>
        <p:grpSpPr>
          <a:xfrm>
            <a:off x="5524496" y="2714620"/>
            <a:ext cx="2357454" cy="1928826"/>
            <a:chOff x="3676390" y="1902166"/>
            <a:chExt cx="1119449" cy="1001055"/>
          </a:xfrm>
        </p:grpSpPr>
        <p:sp>
          <p:nvSpPr>
            <p:cNvPr id="45" name="Rectangle 44"/>
            <p:cNvSpPr/>
            <p:nvPr/>
          </p:nvSpPr>
          <p:spPr>
            <a:xfrm flipH="1">
              <a:off x="3786182" y="2763928"/>
              <a:ext cx="109792" cy="137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3901085" y="2476674"/>
              <a:ext cx="109792" cy="42514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005768" y="2131969"/>
              <a:ext cx="109792" cy="76985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4120670" y="1902166"/>
              <a:ext cx="109792" cy="9996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4235571" y="2074519"/>
              <a:ext cx="109792" cy="8273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4350473" y="2361773"/>
              <a:ext cx="109792" cy="5400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4465375" y="2706477"/>
              <a:ext cx="109792" cy="1953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4580276" y="2786064"/>
              <a:ext cx="109792" cy="1157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4686047" y="2856100"/>
              <a:ext cx="109792" cy="457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3676390" y="2857502"/>
              <a:ext cx="109792" cy="457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024695" y="4643446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estimated value (bins)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819485" y="2203091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frequency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3024168" y="3571879"/>
            <a:ext cx="2428893" cy="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5440768" y="3498965"/>
            <a:ext cx="2283860" cy="79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14"/>
          <p:cNvGrpSpPr/>
          <p:nvPr/>
        </p:nvGrpSpPr>
        <p:grpSpPr>
          <a:xfrm>
            <a:off x="3452795" y="3214686"/>
            <a:ext cx="3517360" cy="1428762"/>
            <a:chOff x="8786842" y="1857370"/>
            <a:chExt cx="3517360" cy="1428762"/>
          </a:xfrm>
        </p:grpSpPr>
        <p:sp>
          <p:nvSpPr>
            <p:cNvPr id="100" name="Rectangle 99"/>
            <p:cNvSpPr/>
            <p:nvPr/>
          </p:nvSpPr>
          <p:spPr>
            <a:xfrm flipH="1">
              <a:off x="9286908" y="2857502"/>
              <a:ext cx="231212" cy="4286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 flipH="1">
              <a:off x="9028394" y="3071816"/>
              <a:ext cx="231212" cy="2143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 flipH="1">
              <a:off x="8786842" y="3214692"/>
              <a:ext cx="231212" cy="7143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flipH="1">
              <a:off x="12072990" y="3214692"/>
              <a:ext cx="231212" cy="7143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 flipH="1">
              <a:off x="11831438" y="3143254"/>
              <a:ext cx="231212" cy="14287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GB" kern="0">
                <a:solidFill>
                  <a:prstClr val="white"/>
                </a:solidFill>
              </a:endParaRPr>
            </a:p>
          </p:txBody>
        </p:sp>
        <p:grpSp>
          <p:nvGrpSpPr>
            <p:cNvPr id="4" name="Group 87"/>
            <p:cNvGrpSpPr/>
            <p:nvPr/>
          </p:nvGrpSpPr>
          <p:grpSpPr>
            <a:xfrm>
              <a:off x="9501222" y="1857370"/>
              <a:ext cx="2357454" cy="1428762"/>
              <a:chOff x="3676390" y="2161699"/>
              <a:chExt cx="1119449" cy="741523"/>
            </a:xfrm>
          </p:grpSpPr>
          <p:sp>
            <p:nvSpPr>
              <p:cNvPr id="89" name="Rectangle 88"/>
              <p:cNvSpPr/>
              <p:nvPr/>
            </p:nvSpPr>
            <p:spPr>
              <a:xfrm flipH="1">
                <a:off x="3676390" y="2569537"/>
                <a:ext cx="109792" cy="3336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 flipH="1">
                <a:off x="3786182" y="2458308"/>
                <a:ext cx="109792" cy="44351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H="1">
                <a:off x="3901085" y="2310003"/>
                <a:ext cx="109792" cy="59181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 flipH="1">
                <a:off x="4005768" y="2198774"/>
                <a:ext cx="109792" cy="70304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 flipH="1">
                <a:off x="4120670" y="2161699"/>
                <a:ext cx="109792" cy="74012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 flipH="1">
                <a:off x="4235571" y="2198774"/>
                <a:ext cx="109792" cy="70304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 flipH="1">
                <a:off x="4350473" y="2361773"/>
                <a:ext cx="109792" cy="54004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 flipH="1">
                <a:off x="4465375" y="2495384"/>
                <a:ext cx="109792" cy="40643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 flipH="1">
                <a:off x="4686047" y="2754917"/>
                <a:ext cx="109792" cy="1469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 flipH="1">
                <a:off x="4580276" y="2643688"/>
                <a:ext cx="109792" cy="2581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GB" kern="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58" name="Straight Connector 57"/>
          <p:cNvCxnSpPr/>
          <p:nvPr/>
        </p:nvCxnSpPr>
        <p:spPr>
          <a:xfrm rot="5400000">
            <a:off x="4077367" y="3498965"/>
            <a:ext cx="2283860" cy="79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26204" y="1928802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reference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9845" y="281457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Estimator  2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38604" y="2357430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prstClr val="white"/>
                </a:solidFill>
              </a:rPr>
              <a:t>Estimator  1</a:t>
            </a:r>
            <a:endParaRPr lang="en-GB" sz="2000" kern="0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24496" y="1643051"/>
            <a:ext cx="452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/>
            <a:r>
              <a:rPr lang="en-US" kern="0" dirty="0">
                <a:solidFill>
                  <a:prstClr val="white">
                    <a:lumMod val="95000"/>
                  </a:prstClr>
                </a:solidFill>
              </a:rPr>
              <a:t>Estimator 2 has lower bias but higher variance</a:t>
            </a:r>
            <a:endParaRPr lang="en-GB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48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09032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47873" y="896291"/>
            <a:ext cx="7705780" cy="619125"/>
          </a:xfrm>
        </p:spPr>
        <p:txBody>
          <a:bodyPr>
            <a:normAutofit/>
          </a:bodyPr>
          <a:lstStyle/>
          <a:p>
            <a:pPr algn="ctr"/>
            <a:r>
              <a:rPr lang="en-US" sz="3300" dirty="0"/>
              <a:t>Variance and bias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24" y="2195504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2376" y="2185996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738414" y="4695834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High variance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4027" y="4695834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2000" kern="0" dirty="0">
                <a:solidFill>
                  <a:srgbClr val="FFFF00"/>
                </a:solidFill>
              </a:rPr>
              <a:t>High bias</a:t>
            </a:r>
            <a:endParaRPr lang="en-GB" sz="2000" kern="0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2955" y="2246363"/>
            <a:ext cx="2815614" cy="2336682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kern="0" dirty="0">
                <a:solidFill>
                  <a:prstClr val="white"/>
                </a:solidFill>
              </a:rPr>
              <a:t>predict as a function of sampling strategy and integrand</a:t>
            </a:r>
            <a:endParaRPr lang="en-GB" kern="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696E8FB5-F7ED-4E90-B5C1-958EB4BE69F1}" type="slidenum">
              <a:rPr lang="en-US" sz="1800" kern="0">
                <a:solidFill>
                  <a:prstClr val="white"/>
                </a:solidFill>
              </a:rPr>
              <a:pPr defTabSz="914400"/>
              <a:t>49</a:t>
            </a:fld>
            <a:endParaRPr lang="en-US" sz="18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558" y="365125"/>
            <a:ext cx="10515600" cy="1325563"/>
          </a:xfrm>
        </p:spPr>
        <p:txBody>
          <a:bodyPr/>
          <a:lstStyle/>
          <a:p>
            <a:r>
              <a:rPr lang="en-GB" dirty="0"/>
              <a:t>Radiometric fidelity improves photorealism</a:t>
            </a:r>
          </a:p>
        </p:txBody>
      </p:sp>
      <p:pic>
        <p:nvPicPr>
          <p:cNvPr id="12" name="Picture 4" descr="http://www.colourbox.com/preview/3376461-405692-fresh-grapes-and-red-apple-isolated-on-a-black-backgroun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306" y="2592954"/>
            <a:ext cx="3460528" cy="2307468"/>
          </a:xfrm>
          <a:prstGeom prst="rect">
            <a:avLst/>
          </a:prstGeom>
          <a:noFill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/>
          <a:srcRect r="2499"/>
          <a:stretch>
            <a:fillRect/>
          </a:stretch>
        </p:blipFill>
        <p:spPr bwMode="auto">
          <a:xfrm>
            <a:off x="4465569" y="2509375"/>
            <a:ext cx="29718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425353" y="4717159"/>
            <a:ext cx="11191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200" dirty="0"/>
              <a:t>Pedro Campos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69424" y="2223622"/>
            <a:ext cx="18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manually painted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6371" y="2236181"/>
            <a:ext cx="128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photograph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712969" y="4772582"/>
            <a:ext cx="1752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200" dirty="0"/>
              <a:t>Colourbox.com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15271" y="2223622"/>
            <a:ext cx="21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computer generated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1" name="Picture 6" descr="https://encrypted-tbn2.gstatic.com/images?q=tbn:ANd9GcRHXD7QLlebHQjI862Qf_ix9rUeFEBSQ0vGTFS_S7L5Q0fgH7Qjc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29584" y="2652252"/>
            <a:ext cx="1735138" cy="2119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657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integration: summary and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Error</a:t>
            </a:r>
          </a:p>
          <a:p>
            <a:pPr lvl="1"/>
            <a:r>
              <a:rPr lang="en-GB" dirty="0"/>
              <a:t>MSE, bias, variance</a:t>
            </a:r>
          </a:p>
          <a:p>
            <a:pPr lvl="1"/>
            <a:r>
              <a:rPr lang="en-GB" dirty="0"/>
              <a:t>convergence rate: error as N is increased</a:t>
            </a:r>
          </a:p>
        </p:txBody>
      </p:sp>
      <p:pic>
        <p:nvPicPr>
          <p:cNvPr id="7170" name="Picture 2" descr="http://latex2png.com/output/latex_0bc256a572d94e232163fb25cd44a8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34" y="1737542"/>
            <a:ext cx="6172012" cy="111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39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val 262"/>
          <p:cNvSpPr/>
          <p:nvPr/>
        </p:nvSpPr>
        <p:spPr>
          <a:xfrm rot="1195875">
            <a:off x="5267030" y="3016627"/>
            <a:ext cx="369071" cy="1307501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Local variation is useful for adaptive sampling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C014F-B254-430C-8246-BEE23660095E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2921628" y="2341448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15" name="Oval 114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60" name="Straight Arrow Connector 159"/>
          <p:cNvCxnSpPr/>
          <p:nvPr/>
        </p:nvCxnSpPr>
        <p:spPr>
          <a:xfrm flipV="1">
            <a:off x="2791017" y="2387962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791018" y="4973555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1163273" y="3387180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396403" y="4926691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309346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3693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343449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4515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409989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40912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12483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91912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38083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Oval 172"/>
          <p:cNvSpPr/>
          <p:nvPr/>
        </p:nvSpPr>
        <p:spPr>
          <a:xfrm rot="19800000">
            <a:off x="345295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Oval 173"/>
          <p:cNvSpPr/>
          <p:nvPr/>
        </p:nvSpPr>
        <p:spPr>
          <a:xfrm rot="19800000">
            <a:off x="40528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val 174"/>
          <p:cNvSpPr/>
          <p:nvPr/>
        </p:nvSpPr>
        <p:spPr>
          <a:xfrm rot="19800000">
            <a:off x="37939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Oval 175"/>
          <p:cNvSpPr/>
          <p:nvPr/>
        </p:nvSpPr>
        <p:spPr>
          <a:xfrm rot="19800000">
            <a:off x="48110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Oval 176"/>
          <p:cNvSpPr/>
          <p:nvPr/>
        </p:nvSpPr>
        <p:spPr>
          <a:xfrm rot="19800000">
            <a:off x="445938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Oval 177"/>
          <p:cNvSpPr/>
          <p:nvPr/>
        </p:nvSpPr>
        <p:spPr>
          <a:xfrm rot="19800000">
            <a:off x="376861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Oval 178"/>
          <p:cNvSpPr/>
          <p:nvPr/>
        </p:nvSpPr>
        <p:spPr>
          <a:xfrm rot="19800000">
            <a:off x="348431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Oval 179"/>
          <p:cNvSpPr/>
          <p:nvPr/>
        </p:nvSpPr>
        <p:spPr>
          <a:xfrm rot="19800000">
            <a:off x="427860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Oval 180"/>
          <p:cNvSpPr/>
          <p:nvPr/>
        </p:nvSpPr>
        <p:spPr>
          <a:xfrm rot="19800000">
            <a:off x="416785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Oval 181"/>
          <p:cNvSpPr/>
          <p:nvPr/>
        </p:nvSpPr>
        <p:spPr>
          <a:xfrm rot="1800000">
            <a:off x="295971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Oval 182"/>
          <p:cNvSpPr/>
          <p:nvPr/>
        </p:nvSpPr>
        <p:spPr>
          <a:xfrm rot="1800000">
            <a:off x="35596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Oval 183"/>
          <p:cNvSpPr/>
          <p:nvPr/>
        </p:nvSpPr>
        <p:spPr>
          <a:xfrm rot="1800000">
            <a:off x="330074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5" name="Oval 184"/>
          <p:cNvSpPr/>
          <p:nvPr/>
        </p:nvSpPr>
        <p:spPr>
          <a:xfrm rot="1800000">
            <a:off x="431782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Oval 185"/>
          <p:cNvSpPr/>
          <p:nvPr/>
        </p:nvSpPr>
        <p:spPr>
          <a:xfrm rot="1800000">
            <a:off x="39661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val 186"/>
          <p:cNvSpPr/>
          <p:nvPr/>
        </p:nvSpPr>
        <p:spPr>
          <a:xfrm rot="1800000">
            <a:off x="32753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Oval 187"/>
          <p:cNvSpPr/>
          <p:nvPr/>
        </p:nvSpPr>
        <p:spPr>
          <a:xfrm rot="1800000">
            <a:off x="299108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Oval 188"/>
          <p:cNvSpPr/>
          <p:nvPr/>
        </p:nvSpPr>
        <p:spPr>
          <a:xfrm rot="1800000">
            <a:off x="37853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Oval 189"/>
          <p:cNvSpPr/>
          <p:nvPr/>
        </p:nvSpPr>
        <p:spPr>
          <a:xfrm rot="1800000">
            <a:off x="367462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Oval 190"/>
          <p:cNvSpPr/>
          <p:nvPr/>
        </p:nvSpPr>
        <p:spPr>
          <a:xfrm rot="900000">
            <a:off x="427110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Oval 191"/>
          <p:cNvSpPr/>
          <p:nvPr/>
        </p:nvSpPr>
        <p:spPr>
          <a:xfrm rot="900000">
            <a:off x="487100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Oval 192"/>
          <p:cNvSpPr/>
          <p:nvPr/>
        </p:nvSpPr>
        <p:spPr>
          <a:xfrm rot="900000">
            <a:off x="461213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Oval 193"/>
          <p:cNvSpPr/>
          <p:nvPr/>
        </p:nvSpPr>
        <p:spPr>
          <a:xfrm rot="900000">
            <a:off x="56292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Oval 194"/>
          <p:cNvSpPr/>
          <p:nvPr/>
        </p:nvSpPr>
        <p:spPr>
          <a:xfrm rot="900000">
            <a:off x="527753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Oval 195"/>
          <p:cNvSpPr/>
          <p:nvPr/>
        </p:nvSpPr>
        <p:spPr>
          <a:xfrm rot="900000">
            <a:off x="458676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Oval 196"/>
          <p:cNvSpPr/>
          <p:nvPr/>
        </p:nvSpPr>
        <p:spPr>
          <a:xfrm rot="900000">
            <a:off x="43024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Oval 197"/>
          <p:cNvSpPr/>
          <p:nvPr/>
        </p:nvSpPr>
        <p:spPr>
          <a:xfrm rot="900000">
            <a:off x="509676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Oval 198"/>
          <p:cNvSpPr/>
          <p:nvPr/>
        </p:nvSpPr>
        <p:spPr>
          <a:xfrm rot="900000">
            <a:off x="498600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Oval 199"/>
          <p:cNvSpPr/>
          <p:nvPr/>
        </p:nvSpPr>
        <p:spPr>
          <a:xfrm rot="19800000">
            <a:off x="4644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Oval 200"/>
          <p:cNvSpPr/>
          <p:nvPr/>
        </p:nvSpPr>
        <p:spPr>
          <a:xfrm rot="19800000">
            <a:off x="508535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Oval 201"/>
          <p:cNvSpPr/>
          <p:nvPr/>
        </p:nvSpPr>
        <p:spPr>
          <a:xfrm rot="19800000">
            <a:off x="518636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Oval 202"/>
          <p:cNvSpPr/>
          <p:nvPr/>
        </p:nvSpPr>
        <p:spPr>
          <a:xfrm rot="19800000">
            <a:off x="497850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Oval 203"/>
          <p:cNvSpPr/>
          <p:nvPr/>
        </p:nvSpPr>
        <p:spPr>
          <a:xfrm rot="19800000">
            <a:off x="5462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Oval 204"/>
          <p:cNvSpPr/>
          <p:nvPr/>
        </p:nvSpPr>
        <p:spPr>
          <a:xfrm rot="19800000">
            <a:off x="543513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4919392" y="4872636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4673892" y="4872636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3948225" y="4872636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3127760" y="2530383"/>
            <a:ext cx="2301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path-space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(projection)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0" name="Down Arrow 209"/>
          <p:cNvSpPr/>
          <p:nvPr/>
        </p:nvSpPr>
        <p:spPr>
          <a:xfrm>
            <a:off x="4145120" y="3174422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11" name="Straight Arrow Connector 210"/>
          <p:cNvCxnSpPr/>
          <p:nvPr/>
        </p:nvCxnSpPr>
        <p:spPr>
          <a:xfrm flipV="1">
            <a:off x="6666213" y="2380161"/>
            <a:ext cx="0" cy="26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666214" y="498623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7271599" y="4939369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696247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56237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30350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833979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797143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727813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6993839" y="433769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7790664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7679913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Oval 222"/>
          <p:cNvSpPr/>
          <p:nvPr/>
        </p:nvSpPr>
        <p:spPr>
          <a:xfrm rot="19800000">
            <a:off x="7321959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Oval 223"/>
          <p:cNvSpPr/>
          <p:nvPr/>
        </p:nvSpPr>
        <p:spPr>
          <a:xfrm rot="19800000">
            <a:off x="79243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Oval 224"/>
          <p:cNvSpPr/>
          <p:nvPr/>
        </p:nvSpPr>
        <p:spPr>
          <a:xfrm rot="19800000">
            <a:off x="8675019" y="401125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Oval 225"/>
          <p:cNvSpPr/>
          <p:nvPr/>
        </p:nvSpPr>
        <p:spPr>
          <a:xfrm rot="19800000">
            <a:off x="834760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Oval 226"/>
          <p:cNvSpPr/>
          <p:nvPr/>
        </p:nvSpPr>
        <p:spPr>
          <a:xfrm rot="19800000">
            <a:off x="7616697" y="400537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Oval 227"/>
          <p:cNvSpPr/>
          <p:nvPr/>
        </p:nvSpPr>
        <p:spPr>
          <a:xfrm rot="19800000">
            <a:off x="735332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Oval 228"/>
          <p:cNvSpPr/>
          <p:nvPr/>
        </p:nvSpPr>
        <p:spPr>
          <a:xfrm rot="19800000">
            <a:off x="8150151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Oval 229"/>
          <p:cNvSpPr/>
          <p:nvPr/>
        </p:nvSpPr>
        <p:spPr>
          <a:xfrm rot="19800000">
            <a:off x="8039400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Oval 230"/>
          <p:cNvSpPr/>
          <p:nvPr/>
        </p:nvSpPr>
        <p:spPr>
          <a:xfrm rot="1800000">
            <a:off x="6828725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Oval 231"/>
          <p:cNvSpPr/>
          <p:nvPr/>
        </p:nvSpPr>
        <p:spPr>
          <a:xfrm rot="1800000">
            <a:off x="7428623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Oval 232"/>
          <p:cNvSpPr/>
          <p:nvPr/>
        </p:nvSpPr>
        <p:spPr>
          <a:xfrm rot="1800000">
            <a:off x="716975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Oval 233"/>
          <p:cNvSpPr/>
          <p:nvPr/>
        </p:nvSpPr>
        <p:spPr>
          <a:xfrm rot="1800000">
            <a:off x="820604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Oval 234"/>
          <p:cNvSpPr/>
          <p:nvPr/>
        </p:nvSpPr>
        <p:spPr>
          <a:xfrm rot="1800000">
            <a:off x="78376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Oval 235"/>
          <p:cNvSpPr/>
          <p:nvPr/>
        </p:nvSpPr>
        <p:spPr>
          <a:xfrm rot="1800000">
            <a:off x="7144387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Oval 236"/>
          <p:cNvSpPr/>
          <p:nvPr/>
        </p:nvSpPr>
        <p:spPr>
          <a:xfrm rot="1800000">
            <a:off x="686009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Oval 237"/>
          <p:cNvSpPr/>
          <p:nvPr/>
        </p:nvSpPr>
        <p:spPr>
          <a:xfrm rot="1800000">
            <a:off x="7696989" y="39818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Oval 238"/>
          <p:cNvSpPr/>
          <p:nvPr/>
        </p:nvSpPr>
        <p:spPr>
          <a:xfrm rot="1800000">
            <a:off x="754363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Oval 239"/>
          <p:cNvSpPr/>
          <p:nvPr/>
        </p:nvSpPr>
        <p:spPr>
          <a:xfrm rot="900000">
            <a:off x="8142646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Oval 240"/>
          <p:cNvSpPr/>
          <p:nvPr/>
        </p:nvSpPr>
        <p:spPr>
          <a:xfrm rot="900000">
            <a:off x="8758104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Oval 241"/>
          <p:cNvSpPr/>
          <p:nvPr/>
        </p:nvSpPr>
        <p:spPr>
          <a:xfrm rot="900000">
            <a:off x="850035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Oval 242"/>
          <p:cNvSpPr/>
          <p:nvPr/>
        </p:nvSpPr>
        <p:spPr>
          <a:xfrm rot="900000">
            <a:off x="9446594" y="397536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Oval 243"/>
          <p:cNvSpPr/>
          <p:nvPr/>
        </p:nvSpPr>
        <p:spPr>
          <a:xfrm rot="900000">
            <a:off x="9140951" y="40385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Oval 244"/>
          <p:cNvSpPr/>
          <p:nvPr/>
        </p:nvSpPr>
        <p:spPr>
          <a:xfrm rot="900000">
            <a:off x="847498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Oval 245"/>
          <p:cNvSpPr/>
          <p:nvPr/>
        </p:nvSpPr>
        <p:spPr>
          <a:xfrm rot="900000">
            <a:off x="8190690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Oval 246"/>
          <p:cNvSpPr/>
          <p:nvPr/>
        </p:nvSpPr>
        <p:spPr>
          <a:xfrm rot="900000">
            <a:off x="8983863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Oval 247"/>
          <p:cNvSpPr/>
          <p:nvPr/>
        </p:nvSpPr>
        <p:spPr>
          <a:xfrm rot="900000">
            <a:off x="887311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Oval 248"/>
          <p:cNvSpPr/>
          <p:nvPr/>
        </p:nvSpPr>
        <p:spPr>
          <a:xfrm rot="19800000">
            <a:off x="853240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Oval 249"/>
          <p:cNvSpPr/>
          <p:nvPr/>
        </p:nvSpPr>
        <p:spPr>
          <a:xfrm rot="19800000">
            <a:off x="897246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Oval 250"/>
          <p:cNvSpPr/>
          <p:nvPr/>
        </p:nvSpPr>
        <p:spPr>
          <a:xfrm rot="19800000">
            <a:off x="9073471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Oval 251"/>
          <p:cNvSpPr/>
          <p:nvPr/>
        </p:nvSpPr>
        <p:spPr>
          <a:xfrm rot="19800000">
            <a:off x="8865607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Oval 252"/>
          <p:cNvSpPr/>
          <p:nvPr/>
        </p:nvSpPr>
        <p:spPr>
          <a:xfrm rot="19800000">
            <a:off x="9315957" y="422379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Oval 253"/>
          <p:cNvSpPr/>
          <p:nvPr/>
        </p:nvSpPr>
        <p:spPr>
          <a:xfrm rot="19800000">
            <a:off x="9261576" y="400537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8806495" y="4277854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8562112" y="3904854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7819768" y="39823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414888" y="3509664"/>
            <a:ext cx="20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integrated radiance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59" name="Oval 258"/>
          <p:cNvSpPr/>
          <p:nvPr/>
        </p:nvSpPr>
        <p:spPr>
          <a:xfrm rot="19800000">
            <a:off x="7630250" y="397424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0" name="TextBox 259"/>
          <p:cNvSpPr txBox="1"/>
          <p:nvPr/>
        </p:nvSpPr>
        <p:spPr>
          <a:xfrm rot="16200000">
            <a:off x="5118058" y="3212883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 value (radiance)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61" name="Freeform 260"/>
          <p:cNvSpPr/>
          <p:nvPr/>
        </p:nvSpPr>
        <p:spPr>
          <a:xfrm>
            <a:off x="6893105" y="3924489"/>
            <a:ext cx="2696344" cy="545575"/>
          </a:xfrm>
          <a:custGeom>
            <a:avLst/>
            <a:gdLst>
              <a:gd name="connsiteX0" fmla="*/ 0 w 3595125"/>
              <a:gd name="connsiteY0" fmla="*/ 681541 h 727433"/>
              <a:gd name="connsiteX1" fmla="*/ 113590 w 3595125"/>
              <a:gd name="connsiteY1" fmla="*/ 664502 h 727433"/>
              <a:gd name="connsiteX2" fmla="*/ 153347 w 3595125"/>
              <a:gd name="connsiteY2" fmla="*/ 641784 h 727433"/>
              <a:gd name="connsiteX3" fmla="*/ 170385 w 3595125"/>
              <a:gd name="connsiteY3" fmla="*/ 636105 h 727433"/>
              <a:gd name="connsiteX4" fmla="*/ 204462 w 3595125"/>
              <a:gd name="connsiteY4" fmla="*/ 613387 h 727433"/>
              <a:gd name="connsiteX5" fmla="*/ 227180 w 3595125"/>
              <a:gd name="connsiteY5" fmla="*/ 602028 h 727433"/>
              <a:gd name="connsiteX6" fmla="*/ 244219 w 3595125"/>
              <a:gd name="connsiteY6" fmla="*/ 584989 h 727433"/>
              <a:gd name="connsiteX7" fmla="*/ 295334 w 3595125"/>
              <a:gd name="connsiteY7" fmla="*/ 573630 h 727433"/>
              <a:gd name="connsiteX8" fmla="*/ 346450 w 3595125"/>
              <a:gd name="connsiteY8" fmla="*/ 579310 h 727433"/>
              <a:gd name="connsiteX9" fmla="*/ 369168 w 3595125"/>
              <a:gd name="connsiteY9" fmla="*/ 584989 h 727433"/>
              <a:gd name="connsiteX10" fmla="*/ 380527 w 3595125"/>
              <a:gd name="connsiteY10" fmla="*/ 602028 h 727433"/>
              <a:gd name="connsiteX11" fmla="*/ 403245 w 3595125"/>
              <a:gd name="connsiteY11" fmla="*/ 613387 h 727433"/>
              <a:gd name="connsiteX12" fmla="*/ 437322 w 3595125"/>
              <a:gd name="connsiteY12" fmla="*/ 630425 h 727433"/>
              <a:gd name="connsiteX13" fmla="*/ 505476 w 3595125"/>
              <a:gd name="connsiteY13" fmla="*/ 675861 h 727433"/>
              <a:gd name="connsiteX14" fmla="*/ 522514 w 3595125"/>
              <a:gd name="connsiteY14" fmla="*/ 687220 h 727433"/>
              <a:gd name="connsiteX15" fmla="*/ 579309 w 3595125"/>
              <a:gd name="connsiteY15" fmla="*/ 704259 h 727433"/>
              <a:gd name="connsiteX16" fmla="*/ 602027 w 3595125"/>
              <a:gd name="connsiteY16" fmla="*/ 715618 h 727433"/>
              <a:gd name="connsiteX17" fmla="*/ 647463 w 3595125"/>
              <a:gd name="connsiteY17" fmla="*/ 726977 h 727433"/>
              <a:gd name="connsiteX18" fmla="*/ 744015 w 3595125"/>
              <a:gd name="connsiteY18" fmla="*/ 721297 h 727433"/>
              <a:gd name="connsiteX19" fmla="*/ 948477 w 3595125"/>
              <a:gd name="connsiteY19" fmla="*/ 721297 h 727433"/>
              <a:gd name="connsiteX20" fmla="*/ 954157 w 3595125"/>
              <a:gd name="connsiteY20" fmla="*/ 704259 h 727433"/>
              <a:gd name="connsiteX21" fmla="*/ 965516 w 3595125"/>
              <a:gd name="connsiteY21" fmla="*/ 687220 h 727433"/>
              <a:gd name="connsiteX22" fmla="*/ 959836 w 3595125"/>
              <a:gd name="connsiteY22" fmla="*/ 511156 h 727433"/>
              <a:gd name="connsiteX23" fmla="*/ 971195 w 3595125"/>
              <a:gd name="connsiteY23" fmla="*/ 306694 h 727433"/>
              <a:gd name="connsiteX24" fmla="*/ 982554 w 3595125"/>
              <a:gd name="connsiteY24" fmla="*/ 238540 h 727433"/>
              <a:gd name="connsiteX25" fmla="*/ 1010952 w 3595125"/>
              <a:gd name="connsiteY25" fmla="*/ 193104 h 727433"/>
              <a:gd name="connsiteX26" fmla="*/ 1022311 w 3595125"/>
              <a:gd name="connsiteY26" fmla="*/ 181744 h 727433"/>
              <a:gd name="connsiteX27" fmla="*/ 1056388 w 3595125"/>
              <a:gd name="connsiteY27" fmla="*/ 159026 h 727433"/>
              <a:gd name="connsiteX28" fmla="*/ 1294927 w 3595125"/>
              <a:gd name="connsiteY28" fmla="*/ 164706 h 727433"/>
              <a:gd name="connsiteX29" fmla="*/ 1329004 w 3595125"/>
              <a:gd name="connsiteY29" fmla="*/ 170385 h 727433"/>
              <a:gd name="connsiteX30" fmla="*/ 1431235 w 3595125"/>
              <a:gd name="connsiteY30" fmla="*/ 176065 h 727433"/>
              <a:gd name="connsiteX31" fmla="*/ 1675453 w 3595125"/>
              <a:gd name="connsiteY31" fmla="*/ 170385 h 727433"/>
              <a:gd name="connsiteX32" fmla="*/ 1692492 w 3595125"/>
              <a:gd name="connsiteY32" fmla="*/ 164706 h 727433"/>
              <a:gd name="connsiteX33" fmla="*/ 1703851 w 3595125"/>
              <a:gd name="connsiteY33" fmla="*/ 147667 h 727433"/>
              <a:gd name="connsiteX34" fmla="*/ 1720889 w 3595125"/>
              <a:gd name="connsiteY34" fmla="*/ 136308 h 727433"/>
              <a:gd name="connsiteX35" fmla="*/ 1743607 w 3595125"/>
              <a:gd name="connsiteY35" fmla="*/ 119270 h 727433"/>
              <a:gd name="connsiteX36" fmla="*/ 1754966 w 3595125"/>
              <a:gd name="connsiteY36" fmla="*/ 102231 h 727433"/>
              <a:gd name="connsiteX37" fmla="*/ 1789043 w 3595125"/>
              <a:gd name="connsiteY37" fmla="*/ 85193 h 727433"/>
              <a:gd name="connsiteX38" fmla="*/ 1806082 w 3595125"/>
              <a:gd name="connsiteY38" fmla="*/ 62475 h 727433"/>
              <a:gd name="connsiteX39" fmla="*/ 1840159 w 3595125"/>
              <a:gd name="connsiteY39" fmla="*/ 45436 h 727433"/>
              <a:gd name="connsiteX40" fmla="*/ 1857198 w 3595125"/>
              <a:gd name="connsiteY40" fmla="*/ 28398 h 727433"/>
              <a:gd name="connsiteX41" fmla="*/ 1919672 w 3595125"/>
              <a:gd name="connsiteY41" fmla="*/ 28398 h 727433"/>
              <a:gd name="connsiteX42" fmla="*/ 1982147 w 3595125"/>
              <a:gd name="connsiteY42" fmla="*/ 56795 h 727433"/>
              <a:gd name="connsiteX43" fmla="*/ 2084378 w 3595125"/>
              <a:gd name="connsiteY43" fmla="*/ 28398 h 727433"/>
              <a:gd name="connsiteX44" fmla="*/ 2112775 w 3595125"/>
              <a:gd name="connsiteY44" fmla="*/ 22718 h 727433"/>
              <a:gd name="connsiteX45" fmla="*/ 2158211 w 3595125"/>
              <a:gd name="connsiteY45" fmla="*/ 0 h 727433"/>
              <a:gd name="connsiteX46" fmla="*/ 2322917 w 3595125"/>
              <a:gd name="connsiteY46" fmla="*/ 22718 h 727433"/>
              <a:gd name="connsiteX47" fmla="*/ 2339955 w 3595125"/>
              <a:gd name="connsiteY47" fmla="*/ 39757 h 727433"/>
              <a:gd name="connsiteX48" fmla="*/ 2374032 w 3595125"/>
              <a:gd name="connsiteY48" fmla="*/ 90872 h 727433"/>
              <a:gd name="connsiteX49" fmla="*/ 2391071 w 3595125"/>
              <a:gd name="connsiteY49" fmla="*/ 102231 h 727433"/>
              <a:gd name="connsiteX50" fmla="*/ 2402430 w 3595125"/>
              <a:gd name="connsiteY50" fmla="*/ 119270 h 727433"/>
              <a:gd name="connsiteX51" fmla="*/ 2413789 w 3595125"/>
              <a:gd name="connsiteY51" fmla="*/ 141988 h 727433"/>
              <a:gd name="connsiteX52" fmla="*/ 2430827 w 3595125"/>
              <a:gd name="connsiteY52" fmla="*/ 159026 h 727433"/>
              <a:gd name="connsiteX53" fmla="*/ 2453545 w 3595125"/>
              <a:gd name="connsiteY53" fmla="*/ 193104 h 727433"/>
              <a:gd name="connsiteX54" fmla="*/ 2464904 w 3595125"/>
              <a:gd name="connsiteY54" fmla="*/ 210142 h 727433"/>
              <a:gd name="connsiteX55" fmla="*/ 2476263 w 3595125"/>
              <a:gd name="connsiteY55" fmla="*/ 238540 h 727433"/>
              <a:gd name="connsiteX56" fmla="*/ 2481943 w 3595125"/>
              <a:gd name="connsiteY56" fmla="*/ 255578 h 727433"/>
              <a:gd name="connsiteX57" fmla="*/ 2493302 w 3595125"/>
              <a:gd name="connsiteY57" fmla="*/ 272617 h 727433"/>
              <a:gd name="connsiteX58" fmla="*/ 2504661 w 3595125"/>
              <a:gd name="connsiteY58" fmla="*/ 306694 h 727433"/>
              <a:gd name="connsiteX59" fmla="*/ 2510340 w 3595125"/>
              <a:gd name="connsiteY59" fmla="*/ 335091 h 727433"/>
              <a:gd name="connsiteX60" fmla="*/ 2527379 w 3595125"/>
              <a:gd name="connsiteY60" fmla="*/ 352130 h 727433"/>
              <a:gd name="connsiteX61" fmla="*/ 2533058 w 3595125"/>
              <a:gd name="connsiteY61" fmla="*/ 380527 h 727433"/>
              <a:gd name="connsiteX62" fmla="*/ 2538738 w 3595125"/>
              <a:gd name="connsiteY62" fmla="*/ 397566 h 727433"/>
              <a:gd name="connsiteX63" fmla="*/ 2544417 w 3595125"/>
              <a:gd name="connsiteY63" fmla="*/ 425963 h 727433"/>
              <a:gd name="connsiteX64" fmla="*/ 2550097 w 3595125"/>
              <a:gd name="connsiteY64" fmla="*/ 448681 h 727433"/>
              <a:gd name="connsiteX65" fmla="*/ 2561456 w 3595125"/>
              <a:gd name="connsiteY65" fmla="*/ 505476 h 727433"/>
              <a:gd name="connsiteX66" fmla="*/ 2572815 w 3595125"/>
              <a:gd name="connsiteY66" fmla="*/ 522515 h 727433"/>
              <a:gd name="connsiteX67" fmla="*/ 2578494 w 3595125"/>
              <a:gd name="connsiteY67" fmla="*/ 545233 h 727433"/>
              <a:gd name="connsiteX68" fmla="*/ 2595533 w 3595125"/>
              <a:gd name="connsiteY68" fmla="*/ 550912 h 727433"/>
              <a:gd name="connsiteX69" fmla="*/ 2640969 w 3595125"/>
              <a:gd name="connsiteY69" fmla="*/ 562271 h 727433"/>
              <a:gd name="connsiteX70" fmla="*/ 2709123 w 3595125"/>
              <a:gd name="connsiteY70" fmla="*/ 556592 h 727433"/>
              <a:gd name="connsiteX71" fmla="*/ 2777277 w 3595125"/>
              <a:gd name="connsiteY71" fmla="*/ 499797 h 727433"/>
              <a:gd name="connsiteX72" fmla="*/ 2811354 w 3595125"/>
              <a:gd name="connsiteY72" fmla="*/ 488438 h 727433"/>
              <a:gd name="connsiteX73" fmla="*/ 2845431 w 3595125"/>
              <a:gd name="connsiteY73" fmla="*/ 482758 h 727433"/>
              <a:gd name="connsiteX74" fmla="*/ 2873829 w 3595125"/>
              <a:gd name="connsiteY74" fmla="*/ 477079 h 727433"/>
              <a:gd name="connsiteX75" fmla="*/ 3038534 w 3595125"/>
              <a:gd name="connsiteY75" fmla="*/ 482758 h 727433"/>
              <a:gd name="connsiteX76" fmla="*/ 3095329 w 3595125"/>
              <a:gd name="connsiteY76" fmla="*/ 477079 h 727433"/>
              <a:gd name="connsiteX77" fmla="*/ 3089650 w 3595125"/>
              <a:gd name="connsiteY77" fmla="*/ 374848 h 727433"/>
              <a:gd name="connsiteX78" fmla="*/ 3237317 w 3595125"/>
              <a:gd name="connsiteY78" fmla="*/ 232860 h 727433"/>
              <a:gd name="connsiteX79" fmla="*/ 3282753 w 3595125"/>
              <a:gd name="connsiteY79" fmla="*/ 238540 h 727433"/>
              <a:gd name="connsiteX80" fmla="*/ 3294112 w 3595125"/>
              <a:gd name="connsiteY80" fmla="*/ 318053 h 727433"/>
              <a:gd name="connsiteX81" fmla="*/ 3311150 w 3595125"/>
              <a:gd name="connsiteY81" fmla="*/ 397566 h 727433"/>
              <a:gd name="connsiteX82" fmla="*/ 3322509 w 3595125"/>
              <a:gd name="connsiteY82" fmla="*/ 488438 h 727433"/>
              <a:gd name="connsiteX83" fmla="*/ 3396343 w 3595125"/>
              <a:gd name="connsiteY83" fmla="*/ 482758 h 727433"/>
              <a:gd name="connsiteX84" fmla="*/ 3441779 w 3595125"/>
              <a:gd name="connsiteY84" fmla="*/ 477079 h 727433"/>
              <a:gd name="connsiteX85" fmla="*/ 3526971 w 3595125"/>
              <a:gd name="connsiteY85" fmla="*/ 471399 h 727433"/>
              <a:gd name="connsiteX86" fmla="*/ 3521292 w 3595125"/>
              <a:gd name="connsiteY86" fmla="*/ 374848 h 727433"/>
              <a:gd name="connsiteX87" fmla="*/ 3509933 w 3595125"/>
              <a:gd name="connsiteY87" fmla="*/ 283976 h 727433"/>
              <a:gd name="connsiteX88" fmla="*/ 3595125 w 3595125"/>
              <a:gd name="connsiteY88" fmla="*/ 141988 h 72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5125" h="727433">
                <a:moveTo>
                  <a:pt x="0" y="681541"/>
                </a:moveTo>
                <a:cubicBezTo>
                  <a:pt x="37863" y="675861"/>
                  <a:pt x="76108" y="672311"/>
                  <a:pt x="113590" y="664502"/>
                </a:cubicBezTo>
                <a:cubicBezTo>
                  <a:pt x="130659" y="660946"/>
                  <a:pt x="138741" y="649087"/>
                  <a:pt x="153347" y="641784"/>
                </a:cubicBezTo>
                <a:cubicBezTo>
                  <a:pt x="158702" y="639107"/>
                  <a:pt x="164706" y="637998"/>
                  <a:pt x="170385" y="636105"/>
                </a:cubicBezTo>
                <a:cubicBezTo>
                  <a:pt x="181744" y="628532"/>
                  <a:pt x="192251" y="619492"/>
                  <a:pt x="204462" y="613387"/>
                </a:cubicBezTo>
                <a:cubicBezTo>
                  <a:pt x="212035" y="609601"/>
                  <a:pt x="220291" y="606949"/>
                  <a:pt x="227180" y="602028"/>
                </a:cubicBezTo>
                <a:cubicBezTo>
                  <a:pt x="233716" y="597359"/>
                  <a:pt x="237536" y="589444"/>
                  <a:pt x="244219" y="584989"/>
                </a:cubicBezTo>
                <a:cubicBezTo>
                  <a:pt x="253538" y="578776"/>
                  <a:pt x="291215" y="574317"/>
                  <a:pt x="295334" y="573630"/>
                </a:cubicBezTo>
                <a:cubicBezTo>
                  <a:pt x="312373" y="575523"/>
                  <a:pt x="329506" y="576703"/>
                  <a:pt x="346450" y="579310"/>
                </a:cubicBezTo>
                <a:cubicBezTo>
                  <a:pt x="354165" y="580497"/>
                  <a:pt x="362673" y="580659"/>
                  <a:pt x="369168" y="584989"/>
                </a:cubicBezTo>
                <a:cubicBezTo>
                  <a:pt x="374848" y="588775"/>
                  <a:pt x="375283" y="597658"/>
                  <a:pt x="380527" y="602028"/>
                </a:cubicBezTo>
                <a:cubicBezTo>
                  <a:pt x="387031" y="607448"/>
                  <a:pt x="395894" y="609186"/>
                  <a:pt x="403245" y="613387"/>
                </a:cubicBezTo>
                <a:cubicBezTo>
                  <a:pt x="434071" y="631002"/>
                  <a:pt x="406083" y="620013"/>
                  <a:pt x="437322" y="630425"/>
                </a:cubicBezTo>
                <a:lnTo>
                  <a:pt x="505476" y="675861"/>
                </a:lnTo>
                <a:cubicBezTo>
                  <a:pt x="511155" y="679647"/>
                  <a:pt x="515892" y="685564"/>
                  <a:pt x="522514" y="687220"/>
                </a:cubicBezTo>
                <a:cubicBezTo>
                  <a:pt x="538817" y="691296"/>
                  <a:pt x="565484" y="697347"/>
                  <a:pt x="579309" y="704259"/>
                </a:cubicBezTo>
                <a:cubicBezTo>
                  <a:pt x="586882" y="708045"/>
                  <a:pt x="593995" y="712941"/>
                  <a:pt x="602027" y="715618"/>
                </a:cubicBezTo>
                <a:cubicBezTo>
                  <a:pt x="616837" y="720555"/>
                  <a:pt x="632318" y="723191"/>
                  <a:pt x="647463" y="726977"/>
                </a:cubicBezTo>
                <a:cubicBezTo>
                  <a:pt x="679647" y="725084"/>
                  <a:pt x="711775" y="721297"/>
                  <a:pt x="744015" y="721297"/>
                </a:cubicBezTo>
                <a:cubicBezTo>
                  <a:pt x="1003038" y="721297"/>
                  <a:pt x="727606" y="735103"/>
                  <a:pt x="948477" y="721297"/>
                </a:cubicBezTo>
                <a:cubicBezTo>
                  <a:pt x="950370" y="715618"/>
                  <a:pt x="951480" y="709614"/>
                  <a:pt x="954157" y="704259"/>
                </a:cubicBezTo>
                <a:cubicBezTo>
                  <a:pt x="957210" y="698154"/>
                  <a:pt x="965315" y="694043"/>
                  <a:pt x="965516" y="687220"/>
                </a:cubicBezTo>
                <a:cubicBezTo>
                  <a:pt x="967242" y="628527"/>
                  <a:pt x="961729" y="569844"/>
                  <a:pt x="959836" y="511156"/>
                </a:cubicBezTo>
                <a:cubicBezTo>
                  <a:pt x="963397" y="411453"/>
                  <a:pt x="959704" y="383303"/>
                  <a:pt x="971195" y="306694"/>
                </a:cubicBezTo>
                <a:cubicBezTo>
                  <a:pt x="974611" y="283917"/>
                  <a:pt x="975271" y="260389"/>
                  <a:pt x="982554" y="238540"/>
                </a:cubicBezTo>
                <a:cubicBezTo>
                  <a:pt x="998943" y="189373"/>
                  <a:pt x="982313" y="216015"/>
                  <a:pt x="1010952" y="193104"/>
                </a:cubicBezTo>
                <a:cubicBezTo>
                  <a:pt x="1015133" y="189759"/>
                  <a:pt x="1018027" y="184957"/>
                  <a:pt x="1022311" y="181744"/>
                </a:cubicBezTo>
                <a:cubicBezTo>
                  <a:pt x="1033232" y="173553"/>
                  <a:pt x="1056388" y="159026"/>
                  <a:pt x="1056388" y="159026"/>
                </a:cubicBezTo>
                <a:lnTo>
                  <a:pt x="1294927" y="164706"/>
                </a:lnTo>
                <a:cubicBezTo>
                  <a:pt x="1306433" y="165185"/>
                  <a:pt x="1317528" y="169429"/>
                  <a:pt x="1329004" y="170385"/>
                </a:cubicBezTo>
                <a:cubicBezTo>
                  <a:pt x="1363016" y="173219"/>
                  <a:pt x="1397158" y="174172"/>
                  <a:pt x="1431235" y="176065"/>
                </a:cubicBezTo>
                <a:cubicBezTo>
                  <a:pt x="1512641" y="174172"/>
                  <a:pt x="1594102" y="173922"/>
                  <a:pt x="1675453" y="170385"/>
                </a:cubicBezTo>
                <a:cubicBezTo>
                  <a:pt x="1681434" y="170125"/>
                  <a:pt x="1687817" y="168446"/>
                  <a:pt x="1692492" y="164706"/>
                </a:cubicBezTo>
                <a:cubicBezTo>
                  <a:pt x="1697822" y="160442"/>
                  <a:pt x="1699024" y="152494"/>
                  <a:pt x="1703851" y="147667"/>
                </a:cubicBezTo>
                <a:cubicBezTo>
                  <a:pt x="1708677" y="142840"/>
                  <a:pt x="1715335" y="140275"/>
                  <a:pt x="1720889" y="136308"/>
                </a:cubicBezTo>
                <a:cubicBezTo>
                  <a:pt x="1728592" y="130806"/>
                  <a:pt x="1736034" y="124949"/>
                  <a:pt x="1743607" y="119270"/>
                </a:cubicBezTo>
                <a:cubicBezTo>
                  <a:pt x="1747393" y="113590"/>
                  <a:pt x="1750139" y="107058"/>
                  <a:pt x="1754966" y="102231"/>
                </a:cubicBezTo>
                <a:cubicBezTo>
                  <a:pt x="1765976" y="91221"/>
                  <a:pt x="1775185" y="89812"/>
                  <a:pt x="1789043" y="85193"/>
                </a:cubicBezTo>
                <a:cubicBezTo>
                  <a:pt x="1794723" y="77620"/>
                  <a:pt x="1799389" y="69168"/>
                  <a:pt x="1806082" y="62475"/>
                </a:cubicBezTo>
                <a:cubicBezTo>
                  <a:pt x="1817092" y="51465"/>
                  <a:pt x="1826301" y="50056"/>
                  <a:pt x="1840159" y="45436"/>
                </a:cubicBezTo>
                <a:cubicBezTo>
                  <a:pt x="1845839" y="39757"/>
                  <a:pt x="1850224" y="32383"/>
                  <a:pt x="1857198" y="28398"/>
                </a:cubicBezTo>
                <a:cubicBezTo>
                  <a:pt x="1876837" y="17176"/>
                  <a:pt x="1899740" y="25550"/>
                  <a:pt x="1919672" y="28398"/>
                </a:cubicBezTo>
                <a:cubicBezTo>
                  <a:pt x="1940497" y="37864"/>
                  <a:pt x="1959435" y="54070"/>
                  <a:pt x="1982147" y="56795"/>
                </a:cubicBezTo>
                <a:cubicBezTo>
                  <a:pt x="2097213" y="70603"/>
                  <a:pt x="2030984" y="52129"/>
                  <a:pt x="2084378" y="28398"/>
                </a:cubicBezTo>
                <a:cubicBezTo>
                  <a:pt x="2093199" y="24477"/>
                  <a:pt x="2103529" y="25492"/>
                  <a:pt x="2112775" y="22718"/>
                </a:cubicBezTo>
                <a:cubicBezTo>
                  <a:pt x="2138039" y="15139"/>
                  <a:pt x="2139031" y="12787"/>
                  <a:pt x="2158211" y="0"/>
                </a:cubicBezTo>
                <a:cubicBezTo>
                  <a:pt x="2221654" y="3172"/>
                  <a:pt x="2268091" y="-4695"/>
                  <a:pt x="2322917" y="22718"/>
                </a:cubicBezTo>
                <a:cubicBezTo>
                  <a:pt x="2330101" y="26310"/>
                  <a:pt x="2335136" y="33331"/>
                  <a:pt x="2339955" y="39757"/>
                </a:cubicBezTo>
                <a:cubicBezTo>
                  <a:pt x="2352241" y="56139"/>
                  <a:pt x="2356993" y="79513"/>
                  <a:pt x="2374032" y="90872"/>
                </a:cubicBezTo>
                <a:lnTo>
                  <a:pt x="2391071" y="102231"/>
                </a:lnTo>
                <a:cubicBezTo>
                  <a:pt x="2394857" y="107911"/>
                  <a:pt x="2399043" y="113343"/>
                  <a:pt x="2402430" y="119270"/>
                </a:cubicBezTo>
                <a:cubicBezTo>
                  <a:pt x="2406631" y="126621"/>
                  <a:pt x="2408868" y="135099"/>
                  <a:pt x="2413789" y="141988"/>
                </a:cubicBezTo>
                <a:cubicBezTo>
                  <a:pt x="2418457" y="148524"/>
                  <a:pt x="2425896" y="152686"/>
                  <a:pt x="2430827" y="159026"/>
                </a:cubicBezTo>
                <a:cubicBezTo>
                  <a:pt x="2439208" y="169802"/>
                  <a:pt x="2445972" y="181745"/>
                  <a:pt x="2453545" y="193104"/>
                </a:cubicBezTo>
                <a:cubicBezTo>
                  <a:pt x="2457331" y="198783"/>
                  <a:pt x="2462369" y="203804"/>
                  <a:pt x="2464904" y="210142"/>
                </a:cubicBezTo>
                <a:cubicBezTo>
                  <a:pt x="2468690" y="219608"/>
                  <a:pt x="2472683" y="228994"/>
                  <a:pt x="2476263" y="238540"/>
                </a:cubicBezTo>
                <a:cubicBezTo>
                  <a:pt x="2478365" y="244145"/>
                  <a:pt x="2479266" y="250223"/>
                  <a:pt x="2481943" y="255578"/>
                </a:cubicBezTo>
                <a:cubicBezTo>
                  <a:pt x="2484996" y="261683"/>
                  <a:pt x="2489516" y="266937"/>
                  <a:pt x="2493302" y="272617"/>
                </a:cubicBezTo>
                <a:cubicBezTo>
                  <a:pt x="2497088" y="283976"/>
                  <a:pt x="2502313" y="294953"/>
                  <a:pt x="2504661" y="306694"/>
                </a:cubicBezTo>
                <a:cubicBezTo>
                  <a:pt x="2506554" y="316160"/>
                  <a:pt x="2506023" y="326457"/>
                  <a:pt x="2510340" y="335091"/>
                </a:cubicBezTo>
                <a:cubicBezTo>
                  <a:pt x="2513932" y="342275"/>
                  <a:pt x="2521699" y="346450"/>
                  <a:pt x="2527379" y="352130"/>
                </a:cubicBezTo>
                <a:cubicBezTo>
                  <a:pt x="2529272" y="361596"/>
                  <a:pt x="2530717" y="371162"/>
                  <a:pt x="2533058" y="380527"/>
                </a:cubicBezTo>
                <a:cubicBezTo>
                  <a:pt x="2534510" y="386335"/>
                  <a:pt x="2537286" y="391758"/>
                  <a:pt x="2538738" y="397566"/>
                </a:cubicBezTo>
                <a:cubicBezTo>
                  <a:pt x="2541079" y="406931"/>
                  <a:pt x="2542323" y="416540"/>
                  <a:pt x="2544417" y="425963"/>
                </a:cubicBezTo>
                <a:cubicBezTo>
                  <a:pt x="2546110" y="433583"/>
                  <a:pt x="2548566" y="441027"/>
                  <a:pt x="2550097" y="448681"/>
                </a:cubicBezTo>
                <a:cubicBezTo>
                  <a:pt x="2551860" y="457497"/>
                  <a:pt x="2556507" y="493928"/>
                  <a:pt x="2561456" y="505476"/>
                </a:cubicBezTo>
                <a:cubicBezTo>
                  <a:pt x="2564145" y="511750"/>
                  <a:pt x="2569029" y="516835"/>
                  <a:pt x="2572815" y="522515"/>
                </a:cubicBezTo>
                <a:cubicBezTo>
                  <a:pt x="2574708" y="530088"/>
                  <a:pt x="2573618" y="539138"/>
                  <a:pt x="2578494" y="545233"/>
                </a:cubicBezTo>
                <a:cubicBezTo>
                  <a:pt x="2582234" y="549908"/>
                  <a:pt x="2589725" y="549460"/>
                  <a:pt x="2595533" y="550912"/>
                </a:cubicBezTo>
                <a:lnTo>
                  <a:pt x="2640969" y="562271"/>
                </a:lnTo>
                <a:lnTo>
                  <a:pt x="2709123" y="556592"/>
                </a:lnTo>
                <a:cubicBezTo>
                  <a:pt x="2736006" y="544271"/>
                  <a:pt x="2749222" y="509149"/>
                  <a:pt x="2777277" y="499797"/>
                </a:cubicBezTo>
                <a:cubicBezTo>
                  <a:pt x="2788636" y="496011"/>
                  <a:pt x="2799738" y="491342"/>
                  <a:pt x="2811354" y="488438"/>
                </a:cubicBezTo>
                <a:cubicBezTo>
                  <a:pt x="2822526" y="485645"/>
                  <a:pt x="2834101" y="484818"/>
                  <a:pt x="2845431" y="482758"/>
                </a:cubicBezTo>
                <a:cubicBezTo>
                  <a:pt x="2854929" y="481031"/>
                  <a:pt x="2864363" y="478972"/>
                  <a:pt x="2873829" y="477079"/>
                </a:cubicBezTo>
                <a:cubicBezTo>
                  <a:pt x="2928731" y="478972"/>
                  <a:pt x="2983600" y="482758"/>
                  <a:pt x="3038534" y="482758"/>
                </a:cubicBezTo>
                <a:cubicBezTo>
                  <a:pt x="3057560" y="482758"/>
                  <a:pt x="3087184" y="494274"/>
                  <a:pt x="3095329" y="477079"/>
                </a:cubicBezTo>
                <a:cubicBezTo>
                  <a:pt x="3109940" y="446235"/>
                  <a:pt x="3091543" y="408925"/>
                  <a:pt x="3089650" y="374848"/>
                </a:cubicBezTo>
                <a:cubicBezTo>
                  <a:pt x="3096992" y="183937"/>
                  <a:pt x="3046261" y="221281"/>
                  <a:pt x="3237317" y="232860"/>
                </a:cubicBezTo>
                <a:cubicBezTo>
                  <a:pt x="3252552" y="233783"/>
                  <a:pt x="3267608" y="236647"/>
                  <a:pt x="3282753" y="238540"/>
                </a:cubicBezTo>
                <a:cubicBezTo>
                  <a:pt x="3290958" y="312393"/>
                  <a:pt x="3284247" y="265443"/>
                  <a:pt x="3294112" y="318053"/>
                </a:cubicBezTo>
                <a:cubicBezTo>
                  <a:pt x="3307431" y="389084"/>
                  <a:pt x="3298527" y="359693"/>
                  <a:pt x="3311150" y="397566"/>
                </a:cubicBezTo>
                <a:cubicBezTo>
                  <a:pt x="3314936" y="427857"/>
                  <a:pt x="3292073" y="490779"/>
                  <a:pt x="3322509" y="488438"/>
                </a:cubicBezTo>
                <a:lnTo>
                  <a:pt x="3396343" y="482758"/>
                </a:lnTo>
                <a:cubicBezTo>
                  <a:pt x="3411537" y="481311"/>
                  <a:pt x="3426573" y="478401"/>
                  <a:pt x="3441779" y="477079"/>
                </a:cubicBezTo>
                <a:cubicBezTo>
                  <a:pt x="3470132" y="474613"/>
                  <a:pt x="3498574" y="473292"/>
                  <a:pt x="3526971" y="471399"/>
                </a:cubicBezTo>
                <a:cubicBezTo>
                  <a:pt x="3525078" y="439215"/>
                  <a:pt x="3524211" y="406955"/>
                  <a:pt x="3521292" y="374848"/>
                </a:cubicBezTo>
                <a:cubicBezTo>
                  <a:pt x="3518528" y="344447"/>
                  <a:pt x="3509933" y="283976"/>
                  <a:pt x="3509933" y="283976"/>
                </a:cubicBezTo>
                <a:cubicBezTo>
                  <a:pt x="3516671" y="115505"/>
                  <a:pt x="3468245" y="141988"/>
                  <a:pt x="3595125" y="141988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2" name="Oval 261"/>
          <p:cNvSpPr/>
          <p:nvPr/>
        </p:nvSpPr>
        <p:spPr>
          <a:xfrm rot="1800000">
            <a:off x="5401191" y="361076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4648598" y="4100252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local variation/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anisotropy?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6785722" y="4456892"/>
            <a:ext cx="322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 in regression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/reconstruction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69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21628" y="2341448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9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0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21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31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34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35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40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val 41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46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47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V="1">
            <a:off x="2791017" y="2387962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791018" y="4973555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6200000">
            <a:off x="1163273" y="3387180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96403" y="4926691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09346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93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43449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515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09989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40912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12483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1912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8083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Oval 64"/>
          <p:cNvSpPr/>
          <p:nvPr/>
        </p:nvSpPr>
        <p:spPr>
          <a:xfrm rot="19800000">
            <a:off x="345295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Oval 65"/>
          <p:cNvSpPr/>
          <p:nvPr/>
        </p:nvSpPr>
        <p:spPr>
          <a:xfrm rot="19800000">
            <a:off x="40528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Oval 66"/>
          <p:cNvSpPr/>
          <p:nvPr/>
        </p:nvSpPr>
        <p:spPr>
          <a:xfrm rot="19800000">
            <a:off x="37939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Oval 67"/>
          <p:cNvSpPr/>
          <p:nvPr/>
        </p:nvSpPr>
        <p:spPr>
          <a:xfrm rot="19800000">
            <a:off x="48110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Oval 68"/>
          <p:cNvSpPr/>
          <p:nvPr/>
        </p:nvSpPr>
        <p:spPr>
          <a:xfrm rot="19800000">
            <a:off x="445938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Oval 69"/>
          <p:cNvSpPr/>
          <p:nvPr/>
        </p:nvSpPr>
        <p:spPr>
          <a:xfrm rot="19800000">
            <a:off x="376861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70"/>
          <p:cNvSpPr/>
          <p:nvPr/>
        </p:nvSpPr>
        <p:spPr>
          <a:xfrm rot="19800000">
            <a:off x="348431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71"/>
          <p:cNvSpPr/>
          <p:nvPr/>
        </p:nvSpPr>
        <p:spPr>
          <a:xfrm rot="19800000">
            <a:off x="427860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72"/>
          <p:cNvSpPr/>
          <p:nvPr/>
        </p:nvSpPr>
        <p:spPr>
          <a:xfrm rot="19800000">
            <a:off x="416785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73"/>
          <p:cNvSpPr/>
          <p:nvPr/>
        </p:nvSpPr>
        <p:spPr>
          <a:xfrm rot="1800000">
            <a:off x="295971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Oval 74"/>
          <p:cNvSpPr/>
          <p:nvPr/>
        </p:nvSpPr>
        <p:spPr>
          <a:xfrm rot="1800000">
            <a:off x="35596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Oval 75"/>
          <p:cNvSpPr/>
          <p:nvPr/>
        </p:nvSpPr>
        <p:spPr>
          <a:xfrm rot="1800000">
            <a:off x="330074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val 76"/>
          <p:cNvSpPr/>
          <p:nvPr/>
        </p:nvSpPr>
        <p:spPr>
          <a:xfrm rot="1800000">
            <a:off x="431782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Oval 77"/>
          <p:cNvSpPr/>
          <p:nvPr/>
        </p:nvSpPr>
        <p:spPr>
          <a:xfrm rot="1800000">
            <a:off x="39661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Oval 78"/>
          <p:cNvSpPr/>
          <p:nvPr/>
        </p:nvSpPr>
        <p:spPr>
          <a:xfrm rot="1800000">
            <a:off x="32753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Oval 79"/>
          <p:cNvSpPr/>
          <p:nvPr/>
        </p:nvSpPr>
        <p:spPr>
          <a:xfrm rot="1800000">
            <a:off x="299108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Oval 80"/>
          <p:cNvSpPr/>
          <p:nvPr/>
        </p:nvSpPr>
        <p:spPr>
          <a:xfrm rot="1800000">
            <a:off x="37853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Oval 81"/>
          <p:cNvSpPr/>
          <p:nvPr/>
        </p:nvSpPr>
        <p:spPr>
          <a:xfrm rot="1800000">
            <a:off x="367462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Oval 82"/>
          <p:cNvSpPr/>
          <p:nvPr/>
        </p:nvSpPr>
        <p:spPr>
          <a:xfrm rot="900000">
            <a:off x="427110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Oval 83"/>
          <p:cNvSpPr/>
          <p:nvPr/>
        </p:nvSpPr>
        <p:spPr>
          <a:xfrm rot="900000">
            <a:off x="487100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Oval 84"/>
          <p:cNvSpPr/>
          <p:nvPr/>
        </p:nvSpPr>
        <p:spPr>
          <a:xfrm rot="900000">
            <a:off x="461213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Oval 85"/>
          <p:cNvSpPr/>
          <p:nvPr/>
        </p:nvSpPr>
        <p:spPr>
          <a:xfrm rot="900000">
            <a:off x="56292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Oval 86"/>
          <p:cNvSpPr/>
          <p:nvPr/>
        </p:nvSpPr>
        <p:spPr>
          <a:xfrm rot="900000">
            <a:off x="527753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Oval 87"/>
          <p:cNvSpPr/>
          <p:nvPr/>
        </p:nvSpPr>
        <p:spPr>
          <a:xfrm rot="900000">
            <a:off x="458676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Oval 88"/>
          <p:cNvSpPr/>
          <p:nvPr/>
        </p:nvSpPr>
        <p:spPr>
          <a:xfrm rot="900000">
            <a:off x="43024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Oval 89"/>
          <p:cNvSpPr/>
          <p:nvPr/>
        </p:nvSpPr>
        <p:spPr>
          <a:xfrm rot="900000">
            <a:off x="509676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Oval 90"/>
          <p:cNvSpPr/>
          <p:nvPr/>
        </p:nvSpPr>
        <p:spPr>
          <a:xfrm rot="900000">
            <a:off x="498600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Oval 91"/>
          <p:cNvSpPr/>
          <p:nvPr/>
        </p:nvSpPr>
        <p:spPr>
          <a:xfrm rot="19800000">
            <a:off x="4644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Oval 92"/>
          <p:cNvSpPr/>
          <p:nvPr/>
        </p:nvSpPr>
        <p:spPr>
          <a:xfrm rot="19800000">
            <a:off x="508535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Oval 93"/>
          <p:cNvSpPr/>
          <p:nvPr/>
        </p:nvSpPr>
        <p:spPr>
          <a:xfrm rot="19800000">
            <a:off x="518636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Oval 94"/>
          <p:cNvSpPr/>
          <p:nvPr/>
        </p:nvSpPr>
        <p:spPr>
          <a:xfrm rot="19800000">
            <a:off x="497850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Oval 95"/>
          <p:cNvSpPr/>
          <p:nvPr/>
        </p:nvSpPr>
        <p:spPr>
          <a:xfrm rot="19800000">
            <a:off x="5462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Oval 96"/>
          <p:cNvSpPr/>
          <p:nvPr/>
        </p:nvSpPr>
        <p:spPr>
          <a:xfrm rot="19800000">
            <a:off x="543513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Oval 97"/>
          <p:cNvSpPr/>
          <p:nvPr/>
        </p:nvSpPr>
        <p:spPr>
          <a:xfrm>
            <a:off x="4919392" y="4872636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673892" y="4872636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948225" y="4872636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27760" y="2530383"/>
            <a:ext cx="2301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path-space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(projection)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2" name="Down Arrow 209"/>
          <p:cNvSpPr/>
          <p:nvPr/>
        </p:nvSpPr>
        <p:spPr>
          <a:xfrm>
            <a:off x="4145120" y="3174422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6666213" y="2380161"/>
            <a:ext cx="0" cy="26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66214" y="498623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271599" y="4939369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96247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6237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30350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33979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97143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27813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6993839" y="433769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7790664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7679913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Oval 114"/>
          <p:cNvSpPr/>
          <p:nvPr/>
        </p:nvSpPr>
        <p:spPr>
          <a:xfrm rot="19800000">
            <a:off x="7321959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Oval 115"/>
          <p:cNvSpPr/>
          <p:nvPr/>
        </p:nvSpPr>
        <p:spPr>
          <a:xfrm rot="19800000">
            <a:off x="79243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Oval 116"/>
          <p:cNvSpPr/>
          <p:nvPr/>
        </p:nvSpPr>
        <p:spPr>
          <a:xfrm rot="19800000">
            <a:off x="8675019" y="401125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Oval 117"/>
          <p:cNvSpPr/>
          <p:nvPr/>
        </p:nvSpPr>
        <p:spPr>
          <a:xfrm rot="19800000">
            <a:off x="834760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Oval 118"/>
          <p:cNvSpPr/>
          <p:nvPr/>
        </p:nvSpPr>
        <p:spPr>
          <a:xfrm rot="19800000">
            <a:off x="7616697" y="400537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Oval 119"/>
          <p:cNvSpPr/>
          <p:nvPr/>
        </p:nvSpPr>
        <p:spPr>
          <a:xfrm rot="19800000">
            <a:off x="735332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Oval 120"/>
          <p:cNvSpPr/>
          <p:nvPr/>
        </p:nvSpPr>
        <p:spPr>
          <a:xfrm rot="19800000">
            <a:off x="8150151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2" name="Oval 121"/>
          <p:cNvSpPr/>
          <p:nvPr/>
        </p:nvSpPr>
        <p:spPr>
          <a:xfrm rot="19800000">
            <a:off x="8039400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Oval 122"/>
          <p:cNvSpPr/>
          <p:nvPr/>
        </p:nvSpPr>
        <p:spPr>
          <a:xfrm rot="1800000">
            <a:off x="6828725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Oval 123"/>
          <p:cNvSpPr/>
          <p:nvPr/>
        </p:nvSpPr>
        <p:spPr>
          <a:xfrm rot="1800000">
            <a:off x="7428623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Oval 124"/>
          <p:cNvSpPr/>
          <p:nvPr/>
        </p:nvSpPr>
        <p:spPr>
          <a:xfrm rot="1800000">
            <a:off x="716975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Oval 125"/>
          <p:cNvSpPr/>
          <p:nvPr/>
        </p:nvSpPr>
        <p:spPr>
          <a:xfrm rot="1800000">
            <a:off x="820604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Oval 126"/>
          <p:cNvSpPr/>
          <p:nvPr/>
        </p:nvSpPr>
        <p:spPr>
          <a:xfrm rot="1800000">
            <a:off x="78376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8" name="Oval 127"/>
          <p:cNvSpPr/>
          <p:nvPr/>
        </p:nvSpPr>
        <p:spPr>
          <a:xfrm rot="1800000">
            <a:off x="7144387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128"/>
          <p:cNvSpPr/>
          <p:nvPr/>
        </p:nvSpPr>
        <p:spPr>
          <a:xfrm rot="1800000">
            <a:off x="686009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129"/>
          <p:cNvSpPr/>
          <p:nvPr/>
        </p:nvSpPr>
        <p:spPr>
          <a:xfrm rot="1800000">
            <a:off x="7696989" y="39818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130"/>
          <p:cNvSpPr/>
          <p:nvPr/>
        </p:nvSpPr>
        <p:spPr>
          <a:xfrm rot="1800000">
            <a:off x="754363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Oval 131"/>
          <p:cNvSpPr/>
          <p:nvPr/>
        </p:nvSpPr>
        <p:spPr>
          <a:xfrm rot="900000">
            <a:off x="8142646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3" name="Oval 132"/>
          <p:cNvSpPr/>
          <p:nvPr/>
        </p:nvSpPr>
        <p:spPr>
          <a:xfrm rot="900000">
            <a:off x="8758104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133"/>
          <p:cNvSpPr/>
          <p:nvPr/>
        </p:nvSpPr>
        <p:spPr>
          <a:xfrm rot="900000">
            <a:off x="850035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Oval 134"/>
          <p:cNvSpPr/>
          <p:nvPr/>
        </p:nvSpPr>
        <p:spPr>
          <a:xfrm rot="900000">
            <a:off x="9446594" y="397536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6" name="Oval 135"/>
          <p:cNvSpPr/>
          <p:nvPr/>
        </p:nvSpPr>
        <p:spPr>
          <a:xfrm rot="900000">
            <a:off x="9140951" y="40385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136"/>
          <p:cNvSpPr/>
          <p:nvPr/>
        </p:nvSpPr>
        <p:spPr>
          <a:xfrm rot="900000">
            <a:off x="847498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Oval 137"/>
          <p:cNvSpPr/>
          <p:nvPr/>
        </p:nvSpPr>
        <p:spPr>
          <a:xfrm rot="900000">
            <a:off x="8190690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Oval 138"/>
          <p:cNvSpPr/>
          <p:nvPr/>
        </p:nvSpPr>
        <p:spPr>
          <a:xfrm rot="900000">
            <a:off x="8983863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" name="Oval 139"/>
          <p:cNvSpPr/>
          <p:nvPr/>
        </p:nvSpPr>
        <p:spPr>
          <a:xfrm rot="900000">
            <a:off x="887311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Oval 140"/>
          <p:cNvSpPr/>
          <p:nvPr/>
        </p:nvSpPr>
        <p:spPr>
          <a:xfrm rot="19800000">
            <a:off x="853240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Oval 141"/>
          <p:cNvSpPr/>
          <p:nvPr/>
        </p:nvSpPr>
        <p:spPr>
          <a:xfrm rot="19800000">
            <a:off x="897246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Oval 142"/>
          <p:cNvSpPr/>
          <p:nvPr/>
        </p:nvSpPr>
        <p:spPr>
          <a:xfrm rot="19800000">
            <a:off x="9073471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Oval 143"/>
          <p:cNvSpPr/>
          <p:nvPr/>
        </p:nvSpPr>
        <p:spPr>
          <a:xfrm rot="19800000">
            <a:off x="8865607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" name="Oval 144"/>
          <p:cNvSpPr/>
          <p:nvPr/>
        </p:nvSpPr>
        <p:spPr>
          <a:xfrm rot="19800000">
            <a:off x="9315957" y="422379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Oval 145"/>
          <p:cNvSpPr/>
          <p:nvPr/>
        </p:nvSpPr>
        <p:spPr>
          <a:xfrm rot="19800000">
            <a:off x="9261576" y="400537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806495" y="4277854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8562112" y="3904854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819768" y="39823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1" name="Oval 150"/>
          <p:cNvSpPr/>
          <p:nvPr/>
        </p:nvSpPr>
        <p:spPr>
          <a:xfrm rot="19800000">
            <a:off x="7630250" y="397424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5118058" y="3212883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 value (radiance)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3" name="Freeform 260"/>
          <p:cNvSpPr/>
          <p:nvPr/>
        </p:nvSpPr>
        <p:spPr>
          <a:xfrm>
            <a:off x="6893105" y="3924489"/>
            <a:ext cx="2696344" cy="545575"/>
          </a:xfrm>
          <a:custGeom>
            <a:avLst/>
            <a:gdLst>
              <a:gd name="connsiteX0" fmla="*/ 0 w 3595125"/>
              <a:gd name="connsiteY0" fmla="*/ 681541 h 727433"/>
              <a:gd name="connsiteX1" fmla="*/ 113590 w 3595125"/>
              <a:gd name="connsiteY1" fmla="*/ 664502 h 727433"/>
              <a:gd name="connsiteX2" fmla="*/ 153347 w 3595125"/>
              <a:gd name="connsiteY2" fmla="*/ 641784 h 727433"/>
              <a:gd name="connsiteX3" fmla="*/ 170385 w 3595125"/>
              <a:gd name="connsiteY3" fmla="*/ 636105 h 727433"/>
              <a:gd name="connsiteX4" fmla="*/ 204462 w 3595125"/>
              <a:gd name="connsiteY4" fmla="*/ 613387 h 727433"/>
              <a:gd name="connsiteX5" fmla="*/ 227180 w 3595125"/>
              <a:gd name="connsiteY5" fmla="*/ 602028 h 727433"/>
              <a:gd name="connsiteX6" fmla="*/ 244219 w 3595125"/>
              <a:gd name="connsiteY6" fmla="*/ 584989 h 727433"/>
              <a:gd name="connsiteX7" fmla="*/ 295334 w 3595125"/>
              <a:gd name="connsiteY7" fmla="*/ 573630 h 727433"/>
              <a:gd name="connsiteX8" fmla="*/ 346450 w 3595125"/>
              <a:gd name="connsiteY8" fmla="*/ 579310 h 727433"/>
              <a:gd name="connsiteX9" fmla="*/ 369168 w 3595125"/>
              <a:gd name="connsiteY9" fmla="*/ 584989 h 727433"/>
              <a:gd name="connsiteX10" fmla="*/ 380527 w 3595125"/>
              <a:gd name="connsiteY10" fmla="*/ 602028 h 727433"/>
              <a:gd name="connsiteX11" fmla="*/ 403245 w 3595125"/>
              <a:gd name="connsiteY11" fmla="*/ 613387 h 727433"/>
              <a:gd name="connsiteX12" fmla="*/ 437322 w 3595125"/>
              <a:gd name="connsiteY12" fmla="*/ 630425 h 727433"/>
              <a:gd name="connsiteX13" fmla="*/ 505476 w 3595125"/>
              <a:gd name="connsiteY13" fmla="*/ 675861 h 727433"/>
              <a:gd name="connsiteX14" fmla="*/ 522514 w 3595125"/>
              <a:gd name="connsiteY14" fmla="*/ 687220 h 727433"/>
              <a:gd name="connsiteX15" fmla="*/ 579309 w 3595125"/>
              <a:gd name="connsiteY15" fmla="*/ 704259 h 727433"/>
              <a:gd name="connsiteX16" fmla="*/ 602027 w 3595125"/>
              <a:gd name="connsiteY16" fmla="*/ 715618 h 727433"/>
              <a:gd name="connsiteX17" fmla="*/ 647463 w 3595125"/>
              <a:gd name="connsiteY17" fmla="*/ 726977 h 727433"/>
              <a:gd name="connsiteX18" fmla="*/ 744015 w 3595125"/>
              <a:gd name="connsiteY18" fmla="*/ 721297 h 727433"/>
              <a:gd name="connsiteX19" fmla="*/ 948477 w 3595125"/>
              <a:gd name="connsiteY19" fmla="*/ 721297 h 727433"/>
              <a:gd name="connsiteX20" fmla="*/ 954157 w 3595125"/>
              <a:gd name="connsiteY20" fmla="*/ 704259 h 727433"/>
              <a:gd name="connsiteX21" fmla="*/ 965516 w 3595125"/>
              <a:gd name="connsiteY21" fmla="*/ 687220 h 727433"/>
              <a:gd name="connsiteX22" fmla="*/ 959836 w 3595125"/>
              <a:gd name="connsiteY22" fmla="*/ 511156 h 727433"/>
              <a:gd name="connsiteX23" fmla="*/ 971195 w 3595125"/>
              <a:gd name="connsiteY23" fmla="*/ 306694 h 727433"/>
              <a:gd name="connsiteX24" fmla="*/ 982554 w 3595125"/>
              <a:gd name="connsiteY24" fmla="*/ 238540 h 727433"/>
              <a:gd name="connsiteX25" fmla="*/ 1010952 w 3595125"/>
              <a:gd name="connsiteY25" fmla="*/ 193104 h 727433"/>
              <a:gd name="connsiteX26" fmla="*/ 1022311 w 3595125"/>
              <a:gd name="connsiteY26" fmla="*/ 181744 h 727433"/>
              <a:gd name="connsiteX27" fmla="*/ 1056388 w 3595125"/>
              <a:gd name="connsiteY27" fmla="*/ 159026 h 727433"/>
              <a:gd name="connsiteX28" fmla="*/ 1294927 w 3595125"/>
              <a:gd name="connsiteY28" fmla="*/ 164706 h 727433"/>
              <a:gd name="connsiteX29" fmla="*/ 1329004 w 3595125"/>
              <a:gd name="connsiteY29" fmla="*/ 170385 h 727433"/>
              <a:gd name="connsiteX30" fmla="*/ 1431235 w 3595125"/>
              <a:gd name="connsiteY30" fmla="*/ 176065 h 727433"/>
              <a:gd name="connsiteX31" fmla="*/ 1675453 w 3595125"/>
              <a:gd name="connsiteY31" fmla="*/ 170385 h 727433"/>
              <a:gd name="connsiteX32" fmla="*/ 1692492 w 3595125"/>
              <a:gd name="connsiteY32" fmla="*/ 164706 h 727433"/>
              <a:gd name="connsiteX33" fmla="*/ 1703851 w 3595125"/>
              <a:gd name="connsiteY33" fmla="*/ 147667 h 727433"/>
              <a:gd name="connsiteX34" fmla="*/ 1720889 w 3595125"/>
              <a:gd name="connsiteY34" fmla="*/ 136308 h 727433"/>
              <a:gd name="connsiteX35" fmla="*/ 1743607 w 3595125"/>
              <a:gd name="connsiteY35" fmla="*/ 119270 h 727433"/>
              <a:gd name="connsiteX36" fmla="*/ 1754966 w 3595125"/>
              <a:gd name="connsiteY36" fmla="*/ 102231 h 727433"/>
              <a:gd name="connsiteX37" fmla="*/ 1789043 w 3595125"/>
              <a:gd name="connsiteY37" fmla="*/ 85193 h 727433"/>
              <a:gd name="connsiteX38" fmla="*/ 1806082 w 3595125"/>
              <a:gd name="connsiteY38" fmla="*/ 62475 h 727433"/>
              <a:gd name="connsiteX39" fmla="*/ 1840159 w 3595125"/>
              <a:gd name="connsiteY39" fmla="*/ 45436 h 727433"/>
              <a:gd name="connsiteX40" fmla="*/ 1857198 w 3595125"/>
              <a:gd name="connsiteY40" fmla="*/ 28398 h 727433"/>
              <a:gd name="connsiteX41" fmla="*/ 1919672 w 3595125"/>
              <a:gd name="connsiteY41" fmla="*/ 28398 h 727433"/>
              <a:gd name="connsiteX42" fmla="*/ 1982147 w 3595125"/>
              <a:gd name="connsiteY42" fmla="*/ 56795 h 727433"/>
              <a:gd name="connsiteX43" fmla="*/ 2084378 w 3595125"/>
              <a:gd name="connsiteY43" fmla="*/ 28398 h 727433"/>
              <a:gd name="connsiteX44" fmla="*/ 2112775 w 3595125"/>
              <a:gd name="connsiteY44" fmla="*/ 22718 h 727433"/>
              <a:gd name="connsiteX45" fmla="*/ 2158211 w 3595125"/>
              <a:gd name="connsiteY45" fmla="*/ 0 h 727433"/>
              <a:gd name="connsiteX46" fmla="*/ 2322917 w 3595125"/>
              <a:gd name="connsiteY46" fmla="*/ 22718 h 727433"/>
              <a:gd name="connsiteX47" fmla="*/ 2339955 w 3595125"/>
              <a:gd name="connsiteY47" fmla="*/ 39757 h 727433"/>
              <a:gd name="connsiteX48" fmla="*/ 2374032 w 3595125"/>
              <a:gd name="connsiteY48" fmla="*/ 90872 h 727433"/>
              <a:gd name="connsiteX49" fmla="*/ 2391071 w 3595125"/>
              <a:gd name="connsiteY49" fmla="*/ 102231 h 727433"/>
              <a:gd name="connsiteX50" fmla="*/ 2402430 w 3595125"/>
              <a:gd name="connsiteY50" fmla="*/ 119270 h 727433"/>
              <a:gd name="connsiteX51" fmla="*/ 2413789 w 3595125"/>
              <a:gd name="connsiteY51" fmla="*/ 141988 h 727433"/>
              <a:gd name="connsiteX52" fmla="*/ 2430827 w 3595125"/>
              <a:gd name="connsiteY52" fmla="*/ 159026 h 727433"/>
              <a:gd name="connsiteX53" fmla="*/ 2453545 w 3595125"/>
              <a:gd name="connsiteY53" fmla="*/ 193104 h 727433"/>
              <a:gd name="connsiteX54" fmla="*/ 2464904 w 3595125"/>
              <a:gd name="connsiteY54" fmla="*/ 210142 h 727433"/>
              <a:gd name="connsiteX55" fmla="*/ 2476263 w 3595125"/>
              <a:gd name="connsiteY55" fmla="*/ 238540 h 727433"/>
              <a:gd name="connsiteX56" fmla="*/ 2481943 w 3595125"/>
              <a:gd name="connsiteY56" fmla="*/ 255578 h 727433"/>
              <a:gd name="connsiteX57" fmla="*/ 2493302 w 3595125"/>
              <a:gd name="connsiteY57" fmla="*/ 272617 h 727433"/>
              <a:gd name="connsiteX58" fmla="*/ 2504661 w 3595125"/>
              <a:gd name="connsiteY58" fmla="*/ 306694 h 727433"/>
              <a:gd name="connsiteX59" fmla="*/ 2510340 w 3595125"/>
              <a:gd name="connsiteY59" fmla="*/ 335091 h 727433"/>
              <a:gd name="connsiteX60" fmla="*/ 2527379 w 3595125"/>
              <a:gd name="connsiteY60" fmla="*/ 352130 h 727433"/>
              <a:gd name="connsiteX61" fmla="*/ 2533058 w 3595125"/>
              <a:gd name="connsiteY61" fmla="*/ 380527 h 727433"/>
              <a:gd name="connsiteX62" fmla="*/ 2538738 w 3595125"/>
              <a:gd name="connsiteY62" fmla="*/ 397566 h 727433"/>
              <a:gd name="connsiteX63" fmla="*/ 2544417 w 3595125"/>
              <a:gd name="connsiteY63" fmla="*/ 425963 h 727433"/>
              <a:gd name="connsiteX64" fmla="*/ 2550097 w 3595125"/>
              <a:gd name="connsiteY64" fmla="*/ 448681 h 727433"/>
              <a:gd name="connsiteX65" fmla="*/ 2561456 w 3595125"/>
              <a:gd name="connsiteY65" fmla="*/ 505476 h 727433"/>
              <a:gd name="connsiteX66" fmla="*/ 2572815 w 3595125"/>
              <a:gd name="connsiteY66" fmla="*/ 522515 h 727433"/>
              <a:gd name="connsiteX67" fmla="*/ 2578494 w 3595125"/>
              <a:gd name="connsiteY67" fmla="*/ 545233 h 727433"/>
              <a:gd name="connsiteX68" fmla="*/ 2595533 w 3595125"/>
              <a:gd name="connsiteY68" fmla="*/ 550912 h 727433"/>
              <a:gd name="connsiteX69" fmla="*/ 2640969 w 3595125"/>
              <a:gd name="connsiteY69" fmla="*/ 562271 h 727433"/>
              <a:gd name="connsiteX70" fmla="*/ 2709123 w 3595125"/>
              <a:gd name="connsiteY70" fmla="*/ 556592 h 727433"/>
              <a:gd name="connsiteX71" fmla="*/ 2777277 w 3595125"/>
              <a:gd name="connsiteY71" fmla="*/ 499797 h 727433"/>
              <a:gd name="connsiteX72" fmla="*/ 2811354 w 3595125"/>
              <a:gd name="connsiteY72" fmla="*/ 488438 h 727433"/>
              <a:gd name="connsiteX73" fmla="*/ 2845431 w 3595125"/>
              <a:gd name="connsiteY73" fmla="*/ 482758 h 727433"/>
              <a:gd name="connsiteX74" fmla="*/ 2873829 w 3595125"/>
              <a:gd name="connsiteY74" fmla="*/ 477079 h 727433"/>
              <a:gd name="connsiteX75" fmla="*/ 3038534 w 3595125"/>
              <a:gd name="connsiteY75" fmla="*/ 482758 h 727433"/>
              <a:gd name="connsiteX76" fmla="*/ 3095329 w 3595125"/>
              <a:gd name="connsiteY76" fmla="*/ 477079 h 727433"/>
              <a:gd name="connsiteX77" fmla="*/ 3089650 w 3595125"/>
              <a:gd name="connsiteY77" fmla="*/ 374848 h 727433"/>
              <a:gd name="connsiteX78" fmla="*/ 3237317 w 3595125"/>
              <a:gd name="connsiteY78" fmla="*/ 232860 h 727433"/>
              <a:gd name="connsiteX79" fmla="*/ 3282753 w 3595125"/>
              <a:gd name="connsiteY79" fmla="*/ 238540 h 727433"/>
              <a:gd name="connsiteX80" fmla="*/ 3294112 w 3595125"/>
              <a:gd name="connsiteY80" fmla="*/ 318053 h 727433"/>
              <a:gd name="connsiteX81" fmla="*/ 3311150 w 3595125"/>
              <a:gd name="connsiteY81" fmla="*/ 397566 h 727433"/>
              <a:gd name="connsiteX82" fmla="*/ 3322509 w 3595125"/>
              <a:gd name="connsiteY82" fmla="*/ 488438 h 727433"/>
              <a:gd name="connsiteX83" fmla="*/ 3396343 w 3595125"/>
              <a:gd name="connsiteY83" fmla="*/ 482758 h 727433"/>
              <a:gd name="connsiteX84" fmla="*/ 3441779 w 3595125"/>
              <a:gd name="connsiteY84" fmla="*/ 477079 h 727433"/>
              <a:gd name="connsiteX85" fmla="*/ 3526971 w 3595125"/>
              <a:gd name="connsiteY85" fmla="*/ 471399 h 727433"/>
              <a:gd name="connsiteX86" fmla="*/ 3521292 w 3595125"/>
              <a:gd name="connsiteY86" fmla="*/ 374848 h 727433"/>
              <a:gd name="connsiteX87" fmla="*/ 3509933 w 3595125"/>
              <a:gd name="connsiteY87" fmla="*/ 283976 h 727433"/>
              <a:gd name="connsiteX88" fmla="*/ 3595125 w 3595125"/>
              <a:gd name="connsiteY88" fmla="*/ 141988 h 72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5125" h="727433">
                <a:moveTo>
                  <a:pt x="0" y="681541"/>
                </a:moveTo>
                <a:cubicBezTo>
                  <a:pt x="37863" y="675861"/>
                  <a:pt x="76108" y="672311"/>
                  <a:pt x="113590" y="664502"/>
                </a:cubicBezTo>
                <a:cubicBezTo>
                  <a:pt x="130659" y="660946"/>
                  <a:pt x="138741" y="649087"/>
                  <a:pt x="153347" y="641784"/>
                </a:cubicBezTo>
                <a:cubicBezTo>
                  <a:pt x="158702" y="639107"/>
                  <a:pt x="164706" y="637998"/>
                  <a:pt x="170385" y="636105"/>
                </a:cubicBezTo>
                <a:cubicBezTo>
                  <a:pt x="181744" y="628532"/>
                  <a:pt x="192251" y="619492"/>
                  <a:pt x="204462" y="613387"/>
                </a:cubicBezTo>
                <a:cubicBezTo>
                  <a:pt x="212035" y="609601"/>
                  <a:pt x="220291" y="606949"/>
                  <a:pt x="227180" y="602028"/>
                </a:cubicBezTo>
                <a:cubicBezTo>
                  <a:pt x="233716" y="597359"/>
                  <a:pt x="237536" y="589444"/>
                  <a:pt x="244219" y="584989"/>
                </a:cubicBezTo>
                <a:cubicBezTo>
                  <a:pt x="253538" y="578776"/>
                  <a:pt x="291215" y="574317"/>
                  <a:pt x="295334" y="573630"/>
                </a:cubicBezTo>
                <a:cubicBezTo>
                  <a:pt x="312373" y="575523"/>
                  <a:pt x="329506" y="576703"/>
                  <a:pt x="346450" y="579310"/>
                </a:cubicBezTo>
                <a:cubicBezTo>
                  <a:pt x="354165" y="580497"/>
                  <a:pt x="362673" y="580659"/>
                  <a:pt x="369168" y="584989"/>
                </a:cubicBezTo>
                <a:cubicBezTo>
                  <a:pt x="374848" y="588775"/>
                  <a:pt x="375283" y="597658"/>
                  <a:pt x="380527" y="602028"/>
                </a:cubicBezTo>
                <a:cubicBezTo>
                  <a:pt x="387031" y="607448"/>
                  <a:pt x="395894" y="609186"/>
                  <a:pt x="403245" y="613387"/>
                </a:cubicBezTo>
                <a:cubicBezTo>
                  <a:pt x="434071" y="631002"/>
                  <a:pt x="406083" y="620013"/>
                  <a:pt x="437322" y="630425"/>
                </a:cubicBezTo>
                <a:lnTo>
                  <a:pt x="505476" y="675861"/>
                </a:lnTo>
                <a:cubicBezTo>
                  <a:pt x="511155" y="679647"/>
                  <a:pt x="515892" y="685564"/>
                  <a:pt x="522514" y="687220"/>
                </a:cubicBezTo>
                <a:cubicBezTo>
                  <a:pt x="538817" y="691296"/>
                  <a:pt x="565484" y="697347"/>
                  <a:pt x="579309" y="704259"/>
                </a:cubicBezTo>
                <a:cubicBezTo>
                  <a:pt x="586882" y="708045"/>
                  <a:pt x="593995" y="712941"/>
                  <a:pt x="602027" y="715618"/>
                </a:cubicBezTo>
                <a:cubicBezTo>
                  <a:pt x="616837" y="720555"/>
                  <a:pt x="632318" y="723191"/>
                  <a:pt x="647463" y="726977"/>
                </a:cubicBezTo>
                <a:cubicBezTo>
                  <a:pt x="679647" y="725084"/>
                  <a:pt x="711775" y="721297"/>
                  <a:pt x="744015" y="721297"/>
                </a:cubicBezTo>
                <a:cubicBezTo>
                  <a:pt x="1003038" y="721297"/>
                  <a:pt x="727606" y="735103"/>
                  <a:pt x="948477" y="721297"/>
                </a:cubicBezTo>
                <a:cubicBezTo>
                  <a:pt x="950370" y="715618"/>
                  <a:pt x="951480" y="709614"/>
                  <a:pt x="954157" y="704259"/>
                </a:cubicBezTo>
                <a:cubicBezTo>
                  <a:pt x="957210" y="698154"/>
                  <a:pt x="965315" y="694043"/>
                  <a:pt x="965516" y="687220"/>
                </a:cubicBezTo>
                <a:cubicBezTo>
                  <a:pt x="967242" y="628527"/>
                  <a:pt x="961729" y="569844"/>
                  <a:pt x="959836" y="511156"/>
                </a:cubicBezTo>
                <a:cubicBezTo>
                  <a:pt x="963397" y="411453"/>
                  <a:pt x="959704" y="383303"/>
                  <a:pt x="971195" y="306694"/>
                </a:cubicBezTo>
                <a:cubicBezTo>
                  <a:pt x="974611" y="283917"/>
                  <a:pt x="975271" y="260389"/>
                  <a:pt x="982554" y="238540"/>
                </a:cubicBezTo>
                <a:cubicBezTo>
                  <a:pt x="998943" y="189373"/>
                  <a:pt x="982313" y="216015"/>
                  <a:pt x="1010952" y="193104"/>
                </a:cubicBezTo>
                <a:cubicBezTo>
                  <a:pt x="1015133" y="189759"/>
                  <a:pt x="1018027" y="184957"/>
                  <a:pt x="1022311" y="181744"/>
                </a:cubicBezTo>
                <a:cubicBezTo>
                  <a:pt x="1033232" y="173553"/>
                  <a:pt x="1056388" y="159026"/>
                  <a:pt x="1056388" y="159026"/>
                </a:cubicBezTo>
                <a:lnTo>
                  <a:pt x="1294927" y="164706"/>
                </a:lnTo>
                <a:cubicBezTo>
                  <a:pt x="1306433" y="165185"/>
                  <a:pt x="1317528" y="169429"/>
                  <a:pt x="1329004" y="170385"/>
                </a:cubicBezTo>
                <a:cubicBezTo>
                  <a:pt x="1363016" y="173219"/>
                  <a:pt x="1397158" y="174172"/>
                  <a:pt x="1431235" y="176065"/>
                </a:cubicBezTo>
                <a:cubicBezTo>
                  <a:pt x="1512641" y="174172"/>
                  <a:pt x="1594102" y="173922"/>
                  <a:pt x="1675453" y="170385"/>
                </a:cubicBezTo>
                <a:cubicBezTo>
                  <a:pt x="1681434" y="170125"/>
                  <a:pt x="1687817" y="168446"/>
                  <a:pt x="1692492" y="164706"/>
                </a:cubicBezTo>
                <a:cubicBezTo>
                  <a:pt x="1697822" y="160442"/>
                  <a:pt x="1699024" y="152494"/>
                  <a:pt x="1703851" y="147667"/>
                </a:cubicBezTo>
                <a:cubicBezTo>
                  <a:pt x="1708677" y="142840"/>
                  <a:pt x="1715335" y="140275"/>
                  <a:pt x="1720889" y="136308"/>
                </a:cubicBezTo>
                <a:cubicBezTo>
                  <a:pt x="1728592" y="130806"/>
                  <a:pt x="1736034" y="124949"/>
                  <a:pt x="1743607" y="119270"/>
                </a:cubicBezTo>
                <a:cubicBezTo>
                  <a:pt x="1747393" y="113590"/>
                  <a:pt x="1750139" y="107058"/>
                  <a:pt x="1754966" y="102231"/>
                </a:cubicBezTo>
                <a:cubicBezTo>
                  <a:pt x="1765976" y="91221"/>
                  <a:pt x="1775185" y="89812"/>
                  <a:pt x="1789043" y="85193"/>
                </a:cubicBezTo>
                <a:cubicBezTo>
                  <a:pt x="1794723" y="77620"/>
                  <a:pt x="1799389" y="69168"/>
                  <a:pt x="1806082" y="62475"/>
                </a:cubicBezTo>
                <a:cubicBezTo>
                  <a:pt x="1817092" y="51465"/>
                  <a:pt x="1826301" y="50056"/>
                  <a:pt x="1840159" y="45436"/>
                </a:cubicBezTo>
                <a:cubicBezTo>
                  <a:pt x="1845839" y="39757"/>
                  <a:pt x="1850224" y="32383"/>
                  <a:pt x="1857198" y="28398"/>
                </a:cubicBezTo>
                <a:cubicBezTo>
                  <a:pt x="1876837" y="17176"/>
                  <a:pt x="1899740" y="25550"/>
                  <a:pt x="1919672" y="28398"/>
                </a:cubicBezTo>
                <a:cubicBezTo>
                  <a:pt x="1940497" y="37864"/>
                  <a:pt x="1959435" y="54070"/>
                  <a:pt x="1982147" y="56795"/>
                </a:cubicBezTo>
                <a:cubicBezTo>
                  <a:pt x="2097213" y="70603"/>
                  <a:pt x="2030984" y="52129"/>
                  <a:pt x="2084378" y="28398"/>
                </a:cubicBezTo>
                <a:cubicBezTo>
                  <a:pt x="2093199" y="24477"/>
                  <a:pt x="2103529" y="25492"/>
                  <a:pt x="2112775" y="22718"/>
                </a:cubicBezTo>
                <a:cubicBezTo>
                  <a:pt x="2138039" y="15139"/>
                  <a:pt x="2139031" y="12787"/>
                  <a:pt x="2158211" y="0"/>
                </a:cubicBezTo>
                <a:cubicBezTo>
                  <a:pt x="2221654" y="3172"/>
                  <a:pt x="2268091" y="-4695"/>
                  <a:pt x="2322917" y="22718"/>
                </a:cubicBezTo>
                <a:cubicBezTo>
                  <a:pt x="2330101" y="26310"/>
                  <a:pt x="2335136" y="33331"/>
                  <a:pt x="2339955" y="39757"/>
                </a:cubicBezTo>
                <a:cubicBezTo>
                  <a:pt x="2352241" y="56139"/>
                  <a:pt x="2356993" y="79513"/>
                  <a:pt x="2374032" y="90872"/>
                </a:cubicBezTo>
                <a:lnTo>
                  <a:pt x="2391071" y="102231"/>
                </a:lnTo>
                <a:cubicBezTo>
                  <a:pt x="2394857" y="107911"/>
                  <a:pt x="2399043" y="113343"/>
                  <a:pt x="2402430" y="119270"/>
                </a:cubicBezTo>
                <a:cubicBezTo>
                  <a:pt x="2406631" y="126621"/>
                  <a:pt x="2408868" y="135099"/>
                  <a:pt x="2413789" y="141988"/>
                </a:cubicBezTo>
                <a:cubicBezTo>
                  <a:pt x="2418457" y="148524"/>
                  <a:pt x="2425896" y="152686"/>
                  <a:pt x="2430827" y="159026"/>
                </a:cubicBezTo>
                <a:cubicBezTo>
                  <a:pt x="2439208" y="169802"/>
                  <a:pt x="2445972" y="181745"/>
                  <a:pt x="2453545" y="193104"/>
                </a:cubicBezTo>
                <a:cubicBezTo>
                  <a:pt x="2457331" y="198783"/>
                  <a:pt x="2462369" y="203804"/>
                  <a:pt x="2464904" y="210142"/>
                </a:cubicBezTo>
                <a:cubicBezTo>
                  <a:pt x="2468690" y="219608"/>
                  <a:pt x="2472683" y="228994"/>
                  <a:pt x="2476263" y="238540"/>
                </a:cubicBezTo>
                <a:cubicBezTo>
                  <a:pt x="2478365" y="244145"/>
                  <a:pt x="2479266" y="250223"/>
                  <a:pt x="2481943" y="255578"/>
                </a:cubicBezTo>
                <a:cubicBezTo>
                  <a:pt x="2484996" y="261683"/>
                  <a:pt x="2489516" y="266937"/>
                  <a:pt x="2493302" y="272617"/>
                </a:cubicBezTo>
                <a:cubicBezTo>
                  <a:pt x="2497088" y="283976"/>
                  <a:pt x="2502313" y="294953"/>
                  <a:pt x="2504661" y="306694"/>
                </a:cubicBezTo>
                <a:cubicBezTo>
                  <a:pt x="2506554" y="316160"/>
                  <a:pt x="2506023" y="326457"/>
                  <a:pt x="2510340" y="335091"/>
                </a:cubicBezTo>
                <a:cubicBezTo>
                  <a:pt x="2513932" y="342275"/>
                  <a:pt x="2521699" y="346450"/>
                  <a:pt x="2527379" y="352130"/>
                </a:cubicBezTo>
                <a:cubicBezTo>
                  <a:pt x="2529272" y="361596"/>
                  <a:pt x="2530717" y="371162"/>
                  <a:pt x="2533058" y="380527"/>
                </a:cubicBezTo>
                <a:cubicBezTo>
                  <a:pt x="2534510" y="386335"/>
                  <a:pt x="2537286" y="391758"/>
                  <a:pt x="2538738" y="397566"/>
                </a:cubicBezTo>
                <a:cubicBezTo>
                  <a:pt x="2541079" y="406931"/>
                  <a:pt x="2542323" y="416540"/>
                  <a:pt x="2544417" y="425963"/>
                </a:cubicBezTo>
                <a:cubicBezTo>
                  <a:pt x="2546110" y="433583"/>
                  <a:pt x="2548566" y="441027"/>
                  <a:pt x="2550097" y="448681"/>
                </a:cubicBezTo>
                <a:cubicBezTo>
                  <a:pt x="2551860" y="457497"/>
                  <a:pt x="2556507" y="493928"/>
                  <a:pt x="2561456" y="505476"/>
                </a:cubicBezTo>
                <a:cubicBezTo>
                  <a:pt x="2564145" y="511750"/>
                  <a:pt x="2569029" y="516835"/>
                  <a:pt x="2572815" y="522515"/>
                </a:cubicBezTo>
                <a:cubicBezTo>
                  <a:pt x="2574708" y="530088"/>
                  <a:pt x="2573618" y="539138"/>
                  <a:pt x="2578494" y="545233"/>
                </a:cubicBezTo>
                <a:cubicBezTo>
                  <a:pt x="2582234" y="549908"/>
                  <a:pt x="2589725" y="549460"/>
                  <a:pt x="2595533" y="550912"/>
                </a:cubicBezTo>
                <a:lnTo>
                  <a:pt x="2640969" y="562271"/>
                </a:lnTo>
                <a:lnTo>
                  <a:pt x="2709123" y="556592"/>
                </a:lnTo>
                <a:cubicBezTo>
                  <a:pt x="2736006" y="544271"/>
                  <a:pt x="2749222" y="509149"/>
                  <a:pt x="2777277" y="499797"/>
                </a:cubicBezTo>
                <a:cubicBezTo>
                  <a:pt x="2788636" y="496011"/>
                  <a:pt x="2799738" y="491342"/>
                  <a:pt x="2811354" y="488438"/>
                </a:cubicBezTo>
                <a:cubicBezTo>
                  <a:pt x="2822526" y="485645"/>
                  <a:pt x="2834101" y="484818"/>
                  <a:pt x="2845431" y="482758"/>
                </a:cubicBezTo>
                <a:cubicBezTo>
                  <a:pt x="2854929" y="481031"/>
                  <a:pt x="2864363" y="478972"/>
                  <a:pt x="2873829" y="477079"/>
                </a:cubicBezTo>
                <a:cubicBezTo>
                  <a:pt x="2928731" y="478972"/>
                  <a:pt x="2983600" y="482758"/>
                  <a:pt x="3038534" y="482758"/>
                </a:cubicBezTo>
                <a:cubicBezTo>
                  <a:pt x="3057560" y="482758"/>
                  <a:pt x="3087184" y="494274"/>
                  <a:pt x="3095329" y="477079"/>
                </a:cubicBezTo>
                <a:cubicBezTo>
                  <a:pt x="3109940" y="446235"/>
                  <a:pt x="3091543" y="408925"/>
                  <a:pt x="3089650" y="374848"/>
                </a:cubicBezTo>
                <a:cubicBezTo>
                  <a:pt x="3096992" y="183937"/>
                  <a:pt x="3046261" y="221281"/>
                  <a:pt x="3237317" y="232860"/>
                </a:cubicBezTo>
                <a:cubicBezTo>
                  <a:pt x="3252552" y="233783"/>
                  <a:pt x="3267608" y="236647"/>
                  <a:pt x="3282753" y="238540"/>
                </a:cubicBezTo>
                <a:cubicBezTo>
                  <a:pt x="3290958" y="312393"/>
                  <a:pt x="3284247" y="265443"/>
                  <a:pt x="3294112" y="318053"/>
                </a:cubicBezTo>
                <a:cubicBezTo>
                  <a:pt x="3307431" y="389084"/>
                  <a:pt x="3298527" y="359693"/>
                  <a:pt x="3311150" y="397566"/>
                </a:cubicBezTo>
                <a:cubicBezTo>
                  <a:pt x="3314936" y="427857"/>
                  <a:pt x="3292073" y="490779"/>
                  <a:pt x="3322509" y="488438"/>
                </a:cubicBezTo>
                <a:lnTo>
                  <a:pt x="3396343" y="482758"/>
                </a:lnTo>
                <a:cubicBezTo>
                  <a:pt x="3411537" y="481311"/>
                  <a:pt x="3426573" y="478401"/>
                  <a:pt x="3441779" y="477079"/>
                </a:cubicBezTo>
                <a:cubicBezTo>
                  <a:pt x="3470132" y="474613"/>
                  <a:pt x="3498574" y="473292"/>
                  <a:pt x="3526971" y="471399"/>
                </a:cubicBezTo>
                <a:cubicBezTo>
                  <a:pt x="3525078" y="439215"/>
                  <a:pt x="3524211" y="406955"/>
                  <a:pt x="3521292" y="374848"/>
                </a:cubicBezTo>
                <a:cubicBezTo>
                  <a:pt x="3518528" y="344447"/>
                  <a:pt x="3509933" y="283976"/>
                  <a:pt x="3509933" y="283976"/>
                </a:cubicBezTo>
                <a:cubicBezTo>
                  <a:pt x="3516671" y="115505"/>
                  <a:pt x="3468245" y="141988"/>
                  <a:pt x="3595125" y="141988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648598" y="4100252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local variation/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anisotropy?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785722" y="4456892"/>
            <a:ext cx="322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 in regression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/reconstruction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872472" y="3494629"/>
            <a:ext cx="20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integrated radiance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to integration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742391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Frequency analysis of </a:t>
            </a:r>
            <a:r>
              <a:rPr lang="en-GB" dirty="0" err="1"/>
              <a:t>lightfields</a:t>
            </a:r>
            <a:r>
              <a:rPr lang="en-GB" dirty="0"/>
              <a:t> in rendering</a:t>
            </a:r>
          </a:p>
        </p:txBody>
      </p:sp>
      <p:sp>
        <p:nvSpPr>
          <p:cNvPr id="5" name="Oval 4"/>
          <p:cNvSpPr/>
          <p:nvPr/>
        </p:nvSpPr>
        <p:spPr>
          <a:xfrm rot="1195875">
            <a:off x="5267030" y="3016627"/>
            <a:ext cx="369071" cy="1307501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21628" y="2341448"/>
            <a:ext cx="2780249" cy="2506078"/>
            <a:chOff x="4501928" y="1932674"/>
            <a:chExt cx="3706998" cy="3341437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4680257" y="229343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80121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134962" y="306490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491072" y="24375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22166" y="222136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101140" y="250966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722080" y="320905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81134" y="345742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33466" y="275203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19800000">
              <a:off x="5159573" y="3767301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9800000">
              <a:off x="5959437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19800000">
              <a:off x="5614278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/>
            <p:cNvSpPr/>
            <p:nvPr/>
          </p:nvSpPr>
          <p:spPr>
            <a:xfrm rot="19800000">
              <a:off x="6970388" y="391145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9"/>
            <p:cNvSpPr/>
            <p:nvPr/>
          </p:nvSpPr>
          <p:spPr>
            <a:xfrm rot="19800000">
              <a:off x="6501482" y="3695225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0"/>
            <p:cNvSpPr/>
            <p:nvPr/>
          </p:nvSpPr>
          <p:spPr>
            <a:xfrm rot="19800000">
              <a:off x="5580456" y="398352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21"/>
            <p:cNvSpPr/>
            <p:nvPr/>
          </p:nvSpPr>
          <p:spPr>
            <a:xfrm rot="19800000">
              <a:off x="5201396" y="468291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rot="19800000">
              <a:off x="6260450" y="493128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19800000">
              <a:off x="6112782" y="422589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1800000">
              <a:off x="4501928" y="396597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1800000">
              <a:off x="5301792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1800000">
              <a:off x="4956633" y="473744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1800000">
              <a:off x="6312743" y="411012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rot="1800000">
              <a:off x="5843837" y="389390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rot="1800000">
              <a:off x="4922811" y="41822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800000">
              <a:off x="4543751" y="488159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31"/>
            <p:cNvSpPr/>
            <p:nvPr/>
          </p:nvSpPr>
          <p:spPr>
            <a:xfrm rot="1800000">
              <a:off x="5602805" y="512995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rot="1800000">
              <a:off x="5455137" y="442457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rot="900000">
              <a:off x="6250443" y="200475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34"/>
            <p:cNvSpPr/>
            <p:nvPr/>
          </p:nvSpPr>
          <p:spPr>
            <a:xfrm rot="900000">
              <a:off x="7050307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35"/>
            <p:cNvSpPr/>
            <p:nvPr/>
          </p:nvSpPr>
          <p:spPr>
            <a:xfrm rot="900000">
              <a:off x="6705148" y="2776216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900000">
              <a:off x="8061258" y="214890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/>
            <p:cNvSpPr/>
            <p:nvPr/>
          </p:nvSpPr>
          <p:spPr>
            <a:xfrm rot="900000">
              <a:off x="7592352" y="19326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/>
            <p:cNvSpPr/>
            <p:nvPr/>
          </p:nvSpPr>
          <p:spPr>
            <a:xfrm rot="900000">
              <a:off x="6671326" y="222097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/>
            <p:cNvSpPr/>
            <p:nvPr/>
          </p:nvSpPr>
          <p:spPr>
            <a:xfrm rot="900000">
              <a:off x="6292266" y="2920368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40"/>
            <p:cNvSpPr/>
            <p:nvPr/>
          </p:nvSpPr>
          <p:spPr>
            <a:xfrm rot="900000">
              <a:off x="7351320" y="3168733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val 41"/>
            <p:cNvSpPr/>
            <p:nvPr/>
          </p:nvSpPr>
          <p:spPr>
            <a:xfrm rot="900000">
              <a:off x="7203652" y="246334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9800000">
              <a:off x="6747889" y="4541992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9800000">
              <a:off x="7336118" y="3785389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9800000">
              <a:off x="7470797" y="4538767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9800000">
              <a:off x="7193645" y="4805910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46"/>
            <p:cNvSpPr/>
            <p:nvPr/>
          </p:nvSpPr>
          <p:spPr>
            <a:xfrm rot="19800000">
              <a:off x="7838787" y="472907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47"/>
            <p:cNvSpPr/>
            <p:nvPr/>
          </p:nvSpPr>
          <p:spPr>
            <a:xfrm rot="19800000">
              <a:off x="7802486" y="3624404"/>
              <a:ext cx="147668" cy="144152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114828" y="4339132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787495" y="3265078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819939" y="1984291"/>
              <a:ext cx="151465" cy="151465"/>
            </a:xfrm>
            <a:prstGeom prst="ellipse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V="1">
            <a:off x="2791017" y="2387962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791018" y="4973555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6200000">
            <a:off x="1163273" y="3387180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96403" y="4926691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09346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93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43449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515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09989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40912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12483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91912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8083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Oval 64"/>
          <p:cNvSpPr/>
          <p:nvPr/>
        </p:nvSpPr>
        <p:spPr>
          <a:xfrm rot="19800000">
            <a:off x="345295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Oval 65"/>
          <p:cNvSpPr/>
          <p:nvPr/>
        </p:nvSpPr>
        <p:spPr>
          <a:xfrm rot="19800000">
            <a:off x="40528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Oval 66"/>
          <p:cNvSpPr/>
          <p:nvPr/>
        </p:nvSpPr>
        <p:spPr>
          <a:xfrm rot="19800000">
            <a:off x="37939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Oval 67"/>
          <p:cNvSpPr/>
          <p:nvPr/>
        </p:nvSpPr>
        <p:spPr>
          <a:xfrm rot="19800000">
            <a:off x="48110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Oval 68"/>
          <p:cNvSpPr/>
          <p:nvPr/>
        </p:nvSpPr>
        <p:spPr>
          <a:xfrm rot="19800000">
            <a:off x="445938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Oval 69"/>
          <p:cNvSpPr/>
          <p:nvPr/>
        </p:nvSpPr>
        <p:spPr>
          <a:xfrm rot="19800000">
            <a:off x="3768612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70"/>
          <p:cNvSpPr/>
          <p:nvPr/>
        </p:nvSpPr>
        <p:spPr>
          <a:xfrm rot="19800000">
            <a:off x="348431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71"/>
          <p:cNvSpPr/>
          <p:nvPr/>
        </p:nvSpPr>
        <p:spPr>
          <a:xfrm rot="19800000">
            <a:off x="427860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72"/>
          <p:cNvSpPr/>
          <p:nvPr/>
        </p:nvSpPr>
        <p:spPr>
          <a:xfrm rot="19800000">
            <a:off x="416785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73"/>
          <p:cNvSpPr/>
          <p:nvPr/>
        </p:nvSpPr>
        <p:spPr>
          <a:xfrm rot="1800000">
            <a:off x="2959716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Oval 74"/>
          <p:cNvSpPr/>
          <p:nvPr/>
        </p:nvSpPr>
        <p:spPr>
          <a:xfrm rot="1800000">
            <a:off x="35596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Oval 75"/>
          <p:cNvSpPr/>
          <p:nvPr/>
        </p:nvSpPr>
        <p:spPr>
          <a:xfrm rot="1800000">
            <a:off x="330074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val 76"/>
          <p:cNvSpPr/>
          <p:nvPr/>
        </p:nvSpPr>
        <p:spPr>
          <a:xfrm rot="1800000">
            <a:off x="431782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Oval 77"/>
          <p:cNvSpPr/>
          <p:nvPr/>
        </p:nvSpPr>
        <p:spPr>
          <a:xfrm rot="1800000">
            <a:off x="396614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Oval 78"/>
          <p:cNvSpPr/>
          <p:nvPr/>
        </p:nvSpPr>
        <p:spPr>
          <a:xfrm rot="1800000">
            <a:off x="327537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Oval 79"/>
          <p:cNvSpPr/>
          <p:nvPr/>
        </p:nvSpPr>
        <p:spPr>
          <a:xfrm rot="1800000">
            <a:off x="299108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Oval 80"/>
          <p:cNvSpPr/>
          <p:nvPr/>
        </p:nvSpPr>
        <p:spPr>
          <a:xfrm rot="1800000">
            <a:off x="378537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Oval 81"/>
          <p:cNvSpPr/>
          <p:nvPr/>
        </p:nvSpPr>
        <p:spPr>
          <a:xfrm rot="1800000">
            <a:off x="367462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Oval 82"/>
          <p:cNvSpPr/>
          <p:nvPr/>
        </p:nvSpPr>
        <p:spPr>
          <a:xfrm rot="900000">
            <a:off x="4271103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Oval 83"/>
          <p:cNvSpPr/>
          <p:nvPr/>
        </p:nvSpPr>
        <p:spPr>
          <a:xfrm rot="900000">
            <a:off x="487100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Oval 84"/>
          <p:cNvSpPr/>
          <p:nvPr/>
        </p:nvSpPr>
        <p:spPr>
          <a:xfrm rot="900000">
            <a:off x="461213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Oval 85"/>
          <p:cNvSpPr/>
          <p:nvPr/>
        </p:nvSpPr>
        <p:spPr>
          <a:xfrm rot="900000">
            <a:off x="562921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Oval 86"/>
          <p:cNvSpPr/>
          <p:nvPr/>
        </p:nvSpPr>
        <p:spPr>
          <a:xfrm rot="900000">
            <a:off x="527753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Oval 87"/>
          <p:cNvSpPr/>
          <p:nvPr/>
        </p:nvSpPr>
        <p:spPr>
          <a:xfrm rot="900000">
            <a:off x="458676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Oval 88"/>
          <p:cNvSpPr/>
          <p:nvPr/>
        </p:nvSpPr>
        <p:spPr>
          <a:xfrm rot="900000">
            <a:off x="430247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Oval 89"/>
          <p:cNvSpPr/>
          <p:nvPr/>
        </p:nvSpPr>
        <p:spPr>
          <a:xfrm rot="900000">
            <a:off x="5096760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Oval 90"/>
          <p:cNvSpPr/>
          <p:nvPr/>
        </p:nvSpPr>
        <p:spPr>
          <a:xfrm rot="900000">
            <a:off x="498600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Oval 91"/>
          <p:cNvSpPr/>
          <p:nvPr/>
        </p:nvSpPr>
        <p:spPr>
          <a:xfrm rot="19800000">
            <a:off x="4644187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Oval 92"/>
          <p:cNvSpPr/>
          <p:nvPr/>
        </p:nvSpPr>
        <p:spPr>
          <a:xfrm rot="19800000">
            <a:off x="5085359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Oval 93"/>
          <p:cNvSpPr/>
          <p:nvPr/>
        </p:nvSpPr>
        <p:spPr>
          <a:xfrm rot="19800000">
            <a:off x="5186368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Oval 94"/>
          <p:cNvSpPr/>
          <p:nvPr/>
        </p:nvSpPr>
        <p:spPr>
          <a:xfrm rot="19800000">
            <a:off x="4978504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Oval 95"/>
          <p:cNvSpPr/>
          <p:nvPr/>
        </p:nvSpPr>
        <p:spPr>
          <a:xfrm rot="19800000">
            <a:off x="5462361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Oval 96"/>
          <p:cNvSpPr/>
          <p:nvPr/>
        </p:nvSpPr>
        <p:spPr>
          <a:xfrm rot="19800000">
            <a:off x="5435135" y="487263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Oval 97"/>
          <p:cNvSpPr/>
          <p:nvPr/>
        </p:nvSpPr>
        <p:spPr>
          <a:xfrm>
            <a:off x="4919392" y="4872636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673892" y="4872636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948225" y="4872636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27760" y="2530383"/>
            <a:ext cx="2301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path-space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(projection)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2" name="Down Arrow 209"/>
          <p:cNvSpPr/>
          <p:nvPr/>
        </p:nvSpPr>
        <p:spPr>
          <a:xfrm>
            <a:off x="4145120" y="3174422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6666213" y="2380161"/>
            <a:ext cx="0" cy="26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66214" y="4986233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271599" y="4939369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96247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6237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303500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33979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971438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27813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6993839" y="433769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7790664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7679913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5" name="Oval 114"/>
          <p:cNvSpPr/>
          <p:nvPr/>
        </p:nvSpPr>
        <p:spPr>
          <a:xfrm rot="19800000">
            <a:off x="7321959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Oval 115"/>
          <p:cNvSpPr/>
          <p:nvPr/>
        </p:nvSpPr>
        <p:spPr>
          <a:xfrm rot="19800000">
            <a:off x="79243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Oval 116"/>
          <p:cNvSpPr/>
          <p:nvPr/>
        </p:nvSpPr>
        <p:spPr>
          <a:xfrm rot="19800000">
            <a:off x="8675019" y="401125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Oval 117"/>
          <p:cNvSpPr/>
          <p:nvPr/>
        </p:nvSpPr>
        <p:spPr>
          <a:xfrm rot="19800000">
            <a:off x="834760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Oval 118"/>
          <p:cNvSpPr/>
          <p:nvPr/>
        </p:nvSpPr>
        <p:spPr>
          <a:xfrm rot="19800000">
            <a:off x="7616697" y="400537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Oval 119"/>
          <p:cNvSpPr/>
          <p:nvPr/>
        </p:nvSpPr>
        <p:spPr>
          <a:xfrm rot="19800000">
            <a:off x="7353326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Oval 120"/>
          <p:cNvSpPr/>
          <p:nvPr/>
        </p:nvSpPr>
        <p:spPr>
          <a:xfrm rot="19800000">
            <a:off x="8150151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2" name="Oval 121"/>
          <p:cNvSpPr/>
          <p:nvPr/>
        </p:nvSpPr>
        <p:spPr>
          <a:xfrm rot="19800000">
            <a:off x="8039400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Oval 122"/>
          <p:cNvSpPr/>
          <p:nvPr/>
        </p:nvSpPr>
        <p:spPr>
          <a:xfrm rot="1800000">
            <a:off x="6828725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Oval 123"/>
          <p:cNvSpPr/>
          <p:nvPr/>
        </p:nvSpPr>
        <p:spPr>
          <a:xfrm rot="1800000">
            <a:off x="7428623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Oval 124"/>
          <p:cNvSpPr/>
          <p:nvPr/>
        </p:nvSpPr>
        <p:spPr>
          <a:xfrm rot="1800000">
            <a:off x="7169754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Oval 125"/>
          <p:cNvSpPr/>
          <p:nvPr/>
        </p:nvSpPr>
        <p:spPr>
          <a:xfrm rot="1800000">
            <a:off x="820604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Oval 126"/>
          <p:cNvSpPr/>
          <p:nvPr/>
        </p:nvSpPr>
        <p:spPr>
          <a:xfrm rot="1800000">
            <a:off x="7837692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8" name="Oval 127"/>
          <p:cNvSpPr/>
          <p:nvPr/>
        </p:nvSpPr>
        <p:spPr>
          <a:xfrm rot="1800000">
            <a:off x="7144387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128"/>
          <p:cNvSpPr/>
          <p:nvPr/>
        </p:nvSpPr>
        <p:spPr>
          <a:xfrm rot="1800000">
            <a:off x="686009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129"/>
          <p:cNvSpPr/>
          <p:nvPr/>
        </p:nvSpPr>
        <p:spPr>
          <a:xfrm rot="1800000">
            <a:off x="7696989" y="3981876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130"/>
          <p:cNvSpPr/>
          <p:nvPr/>
        </p:nvSpPr>
        <p:spPr>
          <a:xfrm rot="1800000">
            <a:off x="7543632" y="437579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Oval 131"/>
          <p:cNvSpPr/>
          <p:nvPr/>
        </p:nvSpPr>
        <p:spPr>
          <a:xfrm rot="900000">
            <a:off x="8142646" y="398236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3" name="Oval 132"/>
          <p:cNvSpPr/>
          <p:nvPr/>
        </p:nvSpPr>
        <p:spPr>
          <a:xfrm rot="900000">
            <a:off x="8758104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133"/>
          <p:cNvSpPr/>
          <p:nvPr/>
        </p:nvSpPr>
        <p:spPr>
          <a:xfrm rot="900000">
            <a:off x="8500352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Oval 134"/>
          <p:cNvSpPr/>
          <p:nvPr/>
        </p:nvSpPr>
        <p:spPr>
          <a:xfrm rot="900000">
            <a:off x="9446594" y="3975364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6" name="Oval 135"/>
          <p:cNvSpPr/>
          <p:nvPr/>
        </p:nvSpPr>
        <p:spPr>
          <a:xfrm rot="900000">
            <a:off x="9140951" y="4038527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136"/>
          <p:cNvSpPr/>
          <p:nvPr/>
        </p:nvSpPr>
        <p:spPr>
          <a:xfrm rot="900000">
            <a:off x="8474985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Oval 137"/>
          <p:cNvSpPr/>
          <p:nvPr/>
        </p:nvSpPr>
        <p:spPr>
          <a:xfrm rot="900000">
            <a:off x="8190690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Oval 138"/>
          <p:cNvSpPr/>
          <p:nvPr/>
        </p:nvSpPr>
        <p:spPr>
          <a:xfrm rot="900000">
            <a:off x="8983863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" name="Oval 139"/>
          <p:cNvSpPr/>
          <p:nvPr/>
        </p:nvSpPr>
        <p:spPr>
          <a:xfrm rot="900000">
            <a:off x="887311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Oval 140"/>
          <p:cNvSpPr/>
          <p:nvPr/>
        </p:nvSpPr>
        <p:spPr>
          <a:xfrm rot="19800000">
            <a:off x="8532408" y="3904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Oval 141"/>
          <p:cNvSpPr/>
          <p:nvPr/>
        </p:nvSpPr>
        <p:spPr>
          <a:xfrm rot="19800000">
            <a:off x="8972462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Oval 142"/>
          <p:cNvSpPr/>
          <p:nvPr/>
        </p:nvSpPr>
        <p:spPr>
          <a:xfrm rot="19800000">
            <a:off x="9073471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Oval 143"/>
          <p:cNvSpPr/>
          <p:nvPr/>
        </p:nvSpPr>
        <p:spPr>
          <a:xfrm rot="19800000">
            <a:off x="8865607" y="4277853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" name="Oval 144"/>
          <p:cNvSpPr/>
          <p:nvPr/>
        </p:nvSpPr>
        <p:spPr>
          <a:xfrm rot="19800000">
            <a:off x="9315957" y="4223795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Oval 145"/>
          <p:cNvSpPr/>
          <p:nvPr/>
        </p:nvSpPr>
        <p:spPr>
          <a:xfrm rot="19800000">
            <a:off x="9261576" y="4005378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806495" y="4277854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8562112" y="3904854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819768" y="3982370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872472" y="3494629"/>
            <a:ext cx="20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integrated radiance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1" name="Oval 150"/>
          <p:cNvSpPr/>
          <p:nvPr/>
        </p:nvSpPr>
        <p:spPr>
          <a:xfrm rot="19800000">
            <a:off x="7630250" y="3974249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5118058" y="3212883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 value (radiance)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3" name="Freeform 260"/>
          <p:cNvSpPr/>
          <p:nvPr/>
        </p:nvSpPr>
        <p:spPr>
          <a:xfrm>
            <a:off x="6893105" y="3924489"/>
            <a:ext cx="2696344" cy="545575"/>
          </a:xfrm>
          <a:custGeom>
            <a:avLst/>
            <a:gdLst>
              <a:gd name="connsiteX0" fmla="*/ 0 w 3595125"/>
              <a:gd name="connsiteY0" fmla="*/ 681541 h 727433"/>
              <a:gd name="connsiteX1" fmla="*/ 113590 w 3595125"/>
              <a:gd name="connsiteY1" fmla="*/ 664502 h 727433"/>
              <a:gd name="connsiteX2" fmla="*/ 153347 w 3595125"/>
              <a:gd name="connsiteY2" fmla="*/ 641784 h 727433"/>
              <a:gd name="connsiteX3" fmla="*/ 170385 w 3595125"/>
              <a:gd name="connsiteY3" fmla="*/ 636105 h 727433"/>
              <a:gd name="connsiteX4" fmla="*/ 204462 w 3595125"/>
              <a:gd name="connsiteY4" fmla="*/ 613387 h 727433"/>
              <a:gd name="connsiteX5" fmla="*/ 227180 w 3595125"/>
              <a:gd name="connsiteY5" fmla="*/ 602028 h 727433"/>
              <a:gd name="connsiteX6" fmla="*/ 244219 w 3595125"/>
              <a:gd name="connsiteY6" fmla="*/ 584989 h 727433"/>
              <a:gd name="connsiteX7" fmla="*/ 295334 w 3595125"/>
              <a:gd name="connsiteY7" fmla="*/ 573630 h 727433"/>
              <a:gd name="connsiteX8" fmla="*/ 346450 w 3595125"/>
              <a:gd name="connsiteY8" fmla="*/ 579310 h 727433"/>
              <a:gd name="connsiteX9" fmla="*/ 369168 w 3595125"/>
              <a:gd name="connsiteY9" fmla="*/ 584989 h 727433"/>
              <a:gd name="connsiteX10" fmla="*/ 380527 w 3595125"/>
              <a:gd name="connsiteY10" fmla="*/ 602028 h 727433"/>
              <a:gd name="connsiteX11" fmla="*/ 403245 w 3595125"/>
              <a:gd name="connsiteY11" fmla="*/ 613387 h 727433"/>
              <a:gd name="connsiteX12" fmla="*/ 437322 w 3595125"/>
              <a:gd name="connsiteY12" fmla="*/ 630425 h 727433"/>
              <a:gd name="connsiteX13" fmla="*/ 505476 w 3595125"/>
              <a:gd name="connsiteY13" fmla="*/ 675861 h 727433"/>
              <a:gd name="connsiteX14" fmla="*/ 522514 w 3595125"/>
              <a:gd name="connsiteY14" fmla="*/ 687220 h 727433"/>
              <a:gd name="connsiteX15" fmla="*/ 579309 w 3595125"/>
              <a:gd name="connsiteY15" fmla="*/ 704259 h 727433"/>
              <a:gd name="connsiteX16" fmla="*/ 602027 w 3595125"/>
              <a:gd name="connsiteY16" fmla="*/ 715618 h 727433"/>
              <a:gd name="connsiteX17" fmla="*/ 647463 w 3595125"/>
              <a:gd name="connsiteY17" fmla="*/ 726977 h 727433"/>
              <a:gd name="connsiteX18" fmla="*/ 744015 w 3595125"/>
              <a:gd name="connsiteY18" fmla="*/ 721297 h 727433"/>
              <a:gd name="connsiteX19" fmla="*/ 948477 w 3595125"/>
              <a:gd name="connsiteY19" fmla="*/ 721297 h 727433"/>
              <a:gd name="connsiteX20" fmla="*/ 954157 w 3595125"/>
              <a:gd name="connsiteY20" fmla="*/ 704259 h 727433"/>
              <a:gd name="connsiteX21" fmla="*/ 965516 w 3595125"/>
              <a:gd name="connsiteY21" fmla="*/ 687220 h 727433"/>
              <a:gd name="connsiteX22" fmla="*/ 959836 w 3595125"/>
              <a:gd name="connsiteY22" fmla="*/ 511156 h 727433"/>
              <a:gd name="connsiteX23" fmla="*/ 971195 w 3595125"/>
              <a:gd name="connsiteY23" fmla="*/ 306694 h 727433"/>
              <a:gd name="connsiteX24" fmla="*/ 982554 w 3595125"/>
              <a:gd name="connsiteY24" fmla="*/ 238540 h 727433"/>
              <a:gd name="connsiteX25" fmla="*/ 1010952 w 3595125"/>
              <a:gd name="connsiteY25" fmla="*/ 193104 h 727433"/>
              <a:gd name="connsiteX26" fmla="*/ 1022311 w 3595125"/>
              <a:gd name="connsiteY26" fmla="*/ 181744 h 727433"/>
              <a:gd name="connsiteX27" fmla="*/ 1056388 w 3595125"/>
              <a:gd name="connsiteY27" fmla="*/ 159026 h 727433"/>
              <a:gd name="connsiteX28" fmla="*/ 1294927 w 3595125"/>
              <a:gd name="connsiteY28" fmla="*/ 164706 h 727433"/>
              <a:gd name="connsiteX29" fmla="*/ 1329004 w 3595125"/>
              <a:gd name="connsiteY29" fmla="*/ 170385 h 727433"/>
              <a:gd name="connsiteX30" fmla="*/ 1431235 w 3595125"/>
              <a:gd name="connsiteY30" fmla="*/ 176065 h 727433"/>
              <a:gd name="connsiteX31" fmla="*/ 1675453 w 3595125"/>
              <a:gd name="connsiteY31" fmla="*/ 170385 h 727433"/>
              <a:gd name="connsiteX32" fmla="*/ 1692492 w 3595125"/>
              <a:gd name="connsiteY32" fmla="*/ 164706 h 727433"/>
              <a:gd name="connsiteX33" fmla="*/ 1703851 w 3595125"/>
              <a:gd name="connsiteY33" fmla="*/ 147667 h 727433"/>
              <a:gd name="connsiteX34" fmla="*/ 1720889 w 3595125"/>
              <a:gd name="connsiteY34" fmla="*/ 136308 h 727433"/>
              <a:gd name="connsiteX35" fmla="*/ 1743607 w 3595125"/>
              <a:gd name="connsiteY35" fmla="*/ 119270 h 727433"/>
              <a:gd name="connsiteX36" fmla="*/ 1754966 w 3595125"/>
              <a:gd name="connsiteY36" fmla="*/ 102231 h 727433"/>
              <a:gd name="connsiteX37" fmla="*/ 1789043 w 3595125"/>
              <a:gd name="connsiteY37" fmla="*/ 85193 h 727433"/>
              <a:gd name="connsiteX38" fmla="*/ 1806082 w 3595125"/>
              <a:gd name="connsiteY38" fmla="*/ 62475 h 727433"/>
              <a:gd name="connsiteX39" fmla="*/ 1840159 w 3595125"/>
              <a:gd name="connsiteY39" fmla="*/ 45436 h 727433"/>
              <a:gd name="connsiteX40" fmla="*/ 1857198 w 3595125"/>
              <a:gd name="connsiteY40" fmla="*/ 28398 h 727433"/>
              <a:gd name="connsiteX41" fmla="*/ 1919672 w 3595125"/>
              <a:gd name="connsiteY41" fmla="*/ 28398 h 727433"/>
              <a:gd name="connsiteX42" fmla="*/ 1982147 w 3595125"/>
              <a:gd name="connsiteY42" fmla="*/ 56795 h 727433"/>
              <a:gd name="connsiteX43" fmla="*/ 2084378 w 3595125"/>
              <a:gd name="connsiteY43" fmla="*/ 28398 h 727433"/>
              <a:gd name="connsiteX44" fmla="*/ 2112775 w 3595125"/>
              <a:gd name="connsiteY44" fmla="*/ 22718 h 727433"/>
              <a:gd name="connsiteX45" fmla="*/ 2158211 w 3595125"/>
              <a:gd name="connsiteY45" fmla="*/ 0 h 727433"/>
              <a:gd name="connsiteX46" fmla="*/ 2322917 w 3595125"/>
              <a:gd name="connsiteY46" fmla="*/ 22718 h 727433"/>
              <a:gd name="connsiteX47" fmla="*/ 2339955 w 3595125"/>
              <a:gd name="connsiteY47" fmla="*/ 39757 h 727433"/>
              <a:gd name="connsiteX48" fmla="*/ 2374032 w 3595125"/>
              <a:gd name="connsiteY48" fmla="*/ 90872 h 727433"/>
              <a:gd name="connsiteX49" fmla="*/ 2391071 w 3595125"/>
              <a:gd name="connsiteY49" fmla="*/ 102231 h 727433"/>
              <a:gd name="connsiteX50" fmla="*/ 2402430 w 3595125"/>
              <a:gd name="connsiteY50" fmla="*/ 119270 h 727433"/>
              <a:gd name="connsiteX51" fmla="*/ 2413789 w 3595125"/>
              <a:gd name="connsiteY51" fmla="*/ 141988 h 727433"/>
              <a:gd name="connsiteX52" fmla="*/ 2430827 w 3595125"/>
              <a:gd name="connsiteY52" fmla="*/ 159026 h 727433"/>
              <a:gd name="connsiteX53" fmla="*/ 2453545 w 3595125"/>
              <a:gd name="connsiteY53" fmla="*/ 193104 h 727433"/>
              <a:gd name="connsiteX54" fmla="*/ 2464904 w 3595125"/>
              <a:gd name="connsiteY54" fmla="*/ 210142 h 727433"/>
              <a:gd name="connsiteX55" fmla="*/ 2476263 w 3595125"/>
              <a:gd name="connsiteY55" fmla="*/ 238540 h 727433"/>
              <a:gd name="connsiteX56" fmla="*/ 2481943 w 3595125"/>
              <a:gd name="connsiteY56" fmla="*/ 255578 h 727433"/>
              <a:gd name="connsiteX57" fmla="*/ 2493302 w 3595125"/>
              <a:gd name="connsiteY57" fmla="*/ 272617 h 727433"/>
              <a:gd name="connsiteX58" fmla="*/ 2504661 w 3595125"/>
              <a:gd name="connsiteY58" fmla="*/ 306694 h 727433"/>
              <a:gd name="connsiteX59" fmla="*/ 2510340 w 3595125"/>
              <a:gd name="connsiteY59" fmla="*/ 335091 h 727433"/>
              <a:gd name="connsiteX60" fmla="*/ 2527379 w 3595125"/>
              <a:gd name="connsiteY60" fmla="*/ 352130 h 727433"/>
              <a:gd name="connsiteX61" fmla="*/ 2533058 w 3595125"/>
              <a:gd name="connsiteY61" fmla="*/ 380527 h 727433"/>
              <a:gd name="connsiteX62" fmla="*/ 2538738 w 3595125"/>
              <a:gd name="connsiteY62" fmla="*/ 397566 h 727433"/>
              <a:gd name="connsiteX63" fmla="*/ 2544417 w 3595125"/>
              <a:gd name="connsiteY63" fmla="*/ 425963 h 727433"/>
              <a:gd name="connsiteX64" fmla="*/ 2550097 w 3595125"/>
              <a:gd name="connsiteY64" fmla="*/ 448681 h 727433"/>
              <a:gd name="connsiteX65" fmla="*/ 2561456 w 3595125"/>
              <a:gd name="connsiteY65" fmla="*/ 505476 h 727433"/>
              <a:gd name="connsiteX66" fmla="*/ 2572815 w 3595125"/>
              <a:gd name="connsiteY66" fmla="*/ 522515 h 727433"/>
              <a:gd name="connsiteX67" fmla="*/ 2578494 w 3595125"/>
              <a:gd name="connsiteY67" fmla="*/ 545233 h 727433"/>
              <a:gd name="connsiteX68" fmla="*/ 2595533 w 3595125"/>
              <a:gd name="connsiteY68" fmla="*/ 550912 h 727433"/>
              <a:gd name="connsiteX69" fmla="*/ 2640969 w 3595125"/>
              <a:gd name="connsiteY69" fmla="*/ 562271 h 727433"/>
              <a:gd name="connsiteX70" fmla="*/ 2709123 w 3595125"/>
              <a:gd name="connsiteY70" fmla="*/ 556592 h 727433"/>
              <a:gd name="connsiteX71" fmla="*/ 2777277 w 3595125"/>
              <a:gd name="connsiteY71" fmla="*/ 499797 h 727433"/>
              <a:gd name="connsiteX72" fmla="*/ 2811354 w 3595125"/>
              <a:gd name="connsiteY72" fmla="*/ 488438 h 727433"/>
              <a:gd name="connsiteX73" fmla="*/ 2845431 w 3595125"/>
              <a:gd name="connsiteY73" fmla="*/ 482758 h 727433"/>
              <a:gd name="connsiteX74" fmla="*/ 2873829 w 3595125"/>
              <a:gd name="connsiteY74" fmla="*/ 477079 h 727433"/>
              <a:gd name="connsiteX75" fmla="*/ 3038534 w 3595125"/>
              <a:gd name="connsiteY75" fmla="*/ 482758 h 727433"/>
              <a:gd name="connsiteX76" fmla="*/ 3095329 w 3595125"/>
              <a:gd name="connsiteY76" fmla="*/ 477079 h 727433"/>
              <a:gd name="connsiteX77" fmla="*/ 3089650 w 3595125"/>
              <a:gd name="connsiteY77" fmla="*/ 374848 h 727433"/>
              <a:gd name="connsiteX78" fmla="*/ 3237317 w 3595125"/>
              <a:gd name="connsiteY78" fmla="*/ 232860 h 727433"/>
              <a:gd name="connsiteX79" fmla="*/ 3282753 w 3595125"/>
              <a:gd name="connsiteY79" fmla="*/ 238540 h 727433"/>
              <a:gd name="connsiteX80" fmla="*/ 3294112 w 3595125"/>
              <a:gd name="connsiteY80" fmla="*/ 318053 h 727433"/>
              <a:gd name="connsiteX81" fmla="*/ 3311150 w 3595125"/>
              <a:gd name="connsiteY81" fmla="*/ 397566 h 727433"/>
              <a:gd name="connsiteX82" fmla="*/ 3322509 w 3595125"/>
              <a:gd name="connsiteY82" fmla="*/ 488438 h 727433"/>
              <a:gd name="connsiteX83" fmla="*/ 3396343 w 3595125"/>
              <a:gd name="connsiteY83" fmla="*/ 482758 h 727433"/>
              <a:gd name="connsiteX84" fmla="*/ 3441779 w 3595125"/>
              <a:gd name="connsiteY84" fmla="*/ 477079 h 727433"/>
              <a:gd name="connsiteX85" fmla="*/ 3526971 w 3595125"/>
              <a:gd name="connsiteY85" fmla="*/ 471399 h 727433"/>
              <a:gd name="connsiteX86" fmla="*/ 3521292 w 3595125"/>
              <a:gd name="connsiteY86" fmla="*/ 374848 h 727433"/>
              <a:gd name="connsiteX87" fmla="*/ 3509933 w 3595125"/>
              <a:gd name="connsiteY87" fmla="*/ 283976 h 727433"/>
              <a:gd name="connsiteX88" fmla="*/ 3595125 w 3595125"/>
              <a:gd name="connsiteY88" fmla="*/ 141988 h 72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5125" h="727433">
                <a:moveTo>
                  <a:pt x="0" y="681541"/>
                </a:moveTo>
                <a:cubicBezTo>
                  <a:pt x="37863" y="675861"/>
                  <a:pt x="76108" y="672311"/>
                  <a:pt x="113590" y="664502"/>
                </a:cubicBezTo>
                <a:cubicBezTo>
                  <a:pt x="130659" y="660946"/>
                  <a:pt x="138741" y="649087"/>
                  <a:pt x="153347" y="641784"/>
                </a:cubicBezTo>
                <a:cubicBezTo>
                  <a:pt x="158702" y="639107"/>
                  <a:pt x="164706" y="637998"/>
                  <a:pt x="170385" y="636105"/>
                </a:cubicBezTo>
                <a:cubicBezTo>
                  <a:pt x="181744" y="628532"/>
                  <a:pt x="192251" y="619492"/>
                  <a:pt x="204462" y="613387"/>
                </a:cubicBezTo>
                <a:cubicBezTo>
                  <a:pt x="212035" y="609601"/>
                  <a:pt x="220291" y="606949"/>
                  <a:pt x="227180" y="602028"/>
                </a:cubicBezTo>
                <a:cubicBezTo>
                  <a:pt x="233716" y="597359"/>
                  <a:pt x="237536" y="589444"/>
                  <a:pt x="244219" y="584989"/>
                </a:cubicBezTo>
                <a:cubicBezTo>
                  <a:pt x="253538" y="578776"/>
                  <a:pt x="291215" y="574317"/>
                  <a:pt x="295334" y="573630"/>
                </a:cubicBezTo>
                <a:cubicBezTo>
                  <a:pt x="312373" y="575523"/>
                  <a:pt x="329506" y="576703"/>
                  <a:pt x="346450" y="579310"/>
                </a:cubicBezTo>
                <a:cubicBezTo>
                  <a:pt x="354165" y="580497"/>
                  <a:pt x="362673" y="580659"/>
                  <a:pt x="369168" y="584989"/>
                </a:cubicBezTo>
                <a:cubicBezTo>
                  <a:pt x="374848" y="588775"/>
                  <a:pt x="375283" y="597658"/>
                  <a:pt x="380527" y="602028"/>
                </a:cubicBezTo>
                <a:cubicBezTo>
                  <a:pt x="387031" y="607448"/>
                  <a:pt x="395894" y="609186"/>
                  <a:pt x="403245" y="613387"/>
                </a:cubicBezTo>
                <a:cubicBezTo>
                  <a:pt x="434071" y="631002"/>
                  <a:pt x="406083" y="620013"/>
                  <a:pt x="437322" y="630425"/>
                </a:cubicBezTo>
                <a:lnTo>
                  <a:pt x="505476" y="675861"/>
                </a:lnTo>
                <a:cubicBezTo>
                  <a:pt x="511155" y="679647"/>
                  <a:pt x="515892" y="685564"/>
                  <a:pt x="522514" y="687220"/>
                </a:cubicBezTo>
                <a:cubicBezTo>
                  <a:pt x="538817" y="691296"/>
                  <a:pt x="565484" y="697347"/>
                  <a:pt x="579309" y="704259"/>
                </a:cubicBezTo>
                <a:cubicBezTo>
                  <a:pt x="586882" y="708045"/>
                  <a:pt x="593995" y="712941"/>
                  <a:pt x="602027" y="715618"/>
                </a:cubicBezTo>
                <a:cubicBezTo>
                  <a:pt x="616837" y="720555"/>
                  <a:pt x="632318" y="723191"/>
                  <a:pt x="647463" y="726977"/>
                </a:cubicBezTo>
                <a:cubicBezTo>
                  <a:pt x="679647" y="725084"/>
                  <a:pt x="711775" y="721297"/>
                  <a:pt x="744015" y="721297"/>
                </a:cubicBezTo>
                <a:cubicBezTo>
                  <a:pt x="1003038" y="721297"/>
                  <a:pt x="727606" y="735103"/>
                  <a:pt x="948477" y="721297"/>
                </a:cubicBezTo>
                <a:cubicBezTo>
                  <a:pt x="950370" y="715618"/>
                  <a:pt x="951480" y="709614"/>
                  <a:pt x="954157" y="704259"/>
                </a:cubicBezTo>
                <a:cubicBezTo>
                  <a:pt x="957210" y="698154"/>
                  <a:pt x="965315" y="694043"/>
                  <a:pt x="965516" y="687220"/>
                </a:cubicBezTo>
                <a:cubicBezTo>
                  <a:pt x="967242" y="628527"/>
                  <a:pt x="961729" y="569844"/>
                  <a:pt x="959836" y="511156"/>
                </a:cubicBezTo>
                <a:cubicBezTo>
                  <a:pt x="963397" y="411453"/>
                  <a:pt x="959704" y="383303"/>
                  <a:pt x="971195" y="306694"/>
                </a:cubicBezTo>
                <a:cubicBezTo>
                  <a:pt x="974611" y="283917"/>
                  <a:pt x="975271" y="260389"/>
                  <a:pt x="982554" y="238540"/>
                </a:cubicBezTo>
                <a:cubicBezTo>
                  <a:pt x="998943" y="189373"/>
                  <a:pt x="982313" y="216015"/>
                  <a:pt x="1010952" y="193104"/>
                </a:cubicBezTo>
                <a:cubicBezTo>
                  <a:pt x="1015133" y="189759"/>
                  <a:pt x="1018027" y="184957"/>
                  <a:pt x="1022311" y="181744"/>
                </a:cubicBezTo>
                <a:cubicBezTo>
                  <a:pt x="1033232" y="173553"/>
                  <a:pt x="1056388" y="159026"/>
                  <a:pt x="1056388" y="159026"/>
                </a:cubicBezTo>
                <a:lnTo>
                  <a:pt x="1294927" y="164706"/>
                </a:lnTo>
                <a:cubicBezTo>
                  <a:pt x="1306433" y="165185"/>
                  <a:pt x="1317528" y="169429"/>
                  <a:pt x="1329004" y="170385"/>
                </a:cubicBezTo>
                <a:cubicBezTo>
                  <a:pt x="1363016" y="173219"/>
                  <a:pt x="1397158" y="174172"/>
                  <a:pt x="1431235" y="176065"/>
                </a:cubicBezTo>
                <a:cubicBezTo>
                  <a:pt x="1512641" y="174172"/>
                  <a:pt x="1594102" y="173922"/>
                  <a:pt x="1675453" y="170385"/>
                </a:cubicBezTo>
                <a:cubicBezTo>
                  <a:pt x="1681434" y="170125"/>
                  <a:pt x="1687817" y="168446"/>
                  <a:pt x="1692492" y="164706"/>
                </a:cubicBezTo>
                <a:cubicBezTo>
                  <a:pt x="1697822" y="160442"/>
                  <a:pt x="1699024" y="152494"/>
                  <a:pt x="1703851" y="147667"/>
                </a:cubicBezTo>
                <a:cubicBezTo>
                  <a:pt x="1708677" y="142840"/>
                  <a:pt x="1715335" y="140275"/>
                  <a:pt x="1720889" y="136308"/>
                </a:cubicBezTo>
                <a:cubicBezTo>
                  <a:pt x="1728592" y="130806"/>
                  <a:pt x="1736034" y="124949"/>
                  <a:pt x="1743607" y="119270"/>
                </a:cubicBezTo>
                <a:cubicBezTo>
                  <a:pt x="1747393" y="113590"/>
                  <a:pt x="1750139" y="107058"/>
                  <a:pt x="1754966" y="102231"/>
                </a:cubicBezTo>
                <a:cubicBezTo>
                  <a:pt x="1765976" y="91221"/>
                  <a:pt x="1775185" y="89812"/>
                  <a:pt x="1789043" y="85193"/>
                </a:cubicBezTo>
                <a:cubicBezTo>
                  <a:pt x="1794723" y="77620"/>
                  <a:pt x="1799389" y="69168"/>
                  <a:pt x="1806082" y="62475"/>
                </a:cubicBezTo>
                <a:cubicBezTo>
                  <a:pt x="1817092" y="51465"/>
                  <a:pt x="1826301" y="50056"/>
                  <a:pt x="1840159" y="45436"/>
                </a:cubicBezTo>
                <a:cubicBezTo>
                  <a:pt x="1845839" y="39757"/>
                  <a:pt x="1850224" y="32383"/>
                  <a:pt x="1857198" y="28398"/>
                </a:cubicBezTo>
                <a:cubicBezTo>
                  <a:pt x="1876837" y="17176"/>
                  <a:pt x="1899740" y="25550"/>
                  <a:pt x="1919672" y="28398"/>
                </a:cubicBezTo>
                <a:cubicBezTo>
                  <a:pt x="1940497" y="37864"/>
                  <a:pt x="1959435" y="54070"/>
                  <a:pt x="1982147" y="56795"/>
                </a:cubicBezTo>
                <a:cubicBezTo>
                  <a:pt x="2097213" y="70603"/>
                  <a:pt x="2030984" y="52129"/>
                  <a:pt x="2084378" y="28398"/>
                </a:cubicBezTo>
                <a:cubicBezTo>
                  <a:pt x="2093199" y="24477"/>
                  <a:pt x="2103529" y="25492"/>
                  <a:pt x="2112775" y="22718"/>
                </a:cubicBezTo>
                <a:cubicBezTo>
                  <a:pt x="2138039" y="15139"/>
                  <a:pt x="2139031" y="12787"/>
                  <a:pt x="2158211" y="0"/>
                </a:cubicBezTo>
                <a:cubicBezTo>
                  <a:pt x="2221654" y="3172"/>
                  <a:pt x="2268091" y="-4695"/>
                  <a:pt x="2322917" y="22718"/>
                </a:cubicBezTo>
                <a:cubicBezTo>
                  <a:pt x="2330101" y="26310"/>
                  <a:pt x="2335136" y="33331"/>
                  <a:pt x="2339955" y="39757"/>
                </a:cubicBezTo>
                <a:cubicBezTo>
                  <a:pt x="2352241" y="56139"/>
                  <a:pt x="2356993" y="79513"/>
                  <a:pt x="2374032" y="90872"/>
                </a:cubicBezTo>
                <a:lnTo>
                  <a:pt x="2391071" y="102231"/>
                </a:lnTo>
                <a:cubicBezTo>
                  <a:pt x="2394857" y="107911"/>
                  <a:pt x="2399043" y="113343"/>
                  <a:pt x="2402430" y="119270"/>
                </a:cubicBezTo>
                <a:cubicBezTo>
                  <a:pt x="2406631" y="126621"/>
                  <a:pt x="2408868" y="135099"/>
                  <a:pt x="2413789" y="141988"/>
                </a:cubicBezTo>
                <a:cubicBezTo>
                  <a:pt x="2418457" y="148524"/>
                  <a:pt x="2425896" y="152686"/>
                  <a:pt x="2430827" y="159026"/>
                </a:cubicBezTo>
                <a:cubicBezTo>
                  <a:pt x="2439208" y="169802"/>
                  <a:pt x="2445972" y="181745"/>
                  <a:pt x="2453545" y="193104"/>
                </a:cubicBezTo>
                <a:cubicBezTo>
                  <a:pt x="2457331" y="198783"/>
                  <a:pt x="2462369" y="203804"/>
                  <a:pt x="2464904" y="210142"/>
                </a:cubicBezTo>
                <a:cubicBezTo>
                  <a:pt x="2468690" y="219608"/>
                  <a:pt x="2472683" y="228994"/>
                  <a:pt x="2476263" y="238540"/>
                </a:cubicBezTo>
                <a:cubicBezTo>
                  <a:pt x="2478365" y="244145"/>
                  <a:pt x="2479266" y="250223"/>
                  <a:pt x="2481943" y="255578"/>
                </a:cubicBezTo>
                <a:cubicBezTo>
                  <a:pt x="2484996" y="261683"/>
                  <a:pt x="2489516" y="266937"/>
                  <a:pt x="2493302" y="272617"/>
                </a:cubicBezTo>
                <a:cubicBezTo>
                  <a:pt x="2497088" y="283976"/>
                  <a:pt x="2502313" y="294953"/>
                  <a:pt x="2504661" y="306694"/>
                </a:cubicBezTo>
                <a:cubicBezTo>
                  <a:pt x="2506554" y="316160"/>
                  <a:pt x="2506023" y="326457"/>
                  <a:pt x="2510340" y="335091"/>
                </a:cubicBezTo>
                <a:cubicBezTo>
                  <a:pt x="2513932" y="342275"/>
                  <a:pt x="2521699" y="346450"/>
                  <a:pt x="2527379" y="352130"/>
                </a:cubicBezTo>
                <a:cubicBezTo>
                  <a:pt x="2529272" y="361596"/>
                  <a:pt x="2530717" y="371162"/>
                  <a:pt x="2533058" y="380527"/>
                </a:cubicBezTo>
                <a:cubicBezTo>
                  <a:pt x="2534510" y="386335"/>
                  <a:pt x="2537286" y="391758"/>
                  <a:pt x="2538738" y="397566"/>
                </a:cubicBezTo>
                <a:cubicBezTo>
                  <a:pt x="2541079" y="406931"/>
                  <a:pt x="2542323" y="416540"/>
                  <a:pt x="2544417" y="425963"/>
                </a:cubicBezTo>
                <a:cubicBezTo>
                  <a:pt x="2546110" y="433583"/>
                  <a:pt x="2548566" y="441027"/>
                  <a:pt x="2550097" y="448681"/>
                </a:cubicBezTo>
                <a:cubicBezTo>
                  <a:pt x="2551860" y="457497"/>
                  <a:pt x="2556507" y="493928"/>
                  <a:pt x="2561456" y="505476"/>
                </a:cubicBezTo>
                <a:cubicBezTo>
                  <a:pt x="2564145" y="511750"/>
                  <a:pt x="2569029" y="516835"/>
                  <a:pt x="2572815" y="522515"/>
                </a:cubicBezTo>
                <a:cubicBezTo>
                  <a:pt x="2574708" y="530088"/>
                  <a:pt x="2573618" y="539138"/>
                  <a:pt x="2578494" y="545233"/>
                </a:cubicBezTo>
                <a:cubicBezTo>
                  <a:pt x="2582234" y="549908"/>
                  <a:pt x="2589725" y="549460"/>
                  <a:pt x="2595533" y="550912"/>
                </a:cubicBezTo>
                <a:lnTo>
                  <a:pt x="2640969" y="562271"/>
                </a:lnTo>
                <a:lnTo>
                  <a:pt x="2709123" y="556592"/>
                </a:lnTo>
                <a:cubicBezTo>
                  <a:pt x="2736006" y="544271"/>
                  <a:pt x="2749222" y="509149"/>
                  <a:pt x="2777277" y="499797"/>
                </a:cubicBezTo>
                <a:cubicBezTo>
                  <a:pt x="2788636" y="496011"/>
                  <a:pt x="2799738" y="491342"/>
                  <a:pt x="2811354" y="488438"/>
                </a:cubicBezTo>
                <a:cubicBezTo>
                  <a:pt x="2822526" y="485645"/>
                  <a:pt x="2834101" y="484818"/>
                  <a:pt x="2845431" y="482758"/>
                </a:cubicBezTo>
                <a:cubicBezTo>
                  <a:pt x="2854929" y="481031"/>
                  <a:pt x="2864363" y="478972"/>
                  <a:pt x="2873829" y="477079"/>
                </a:cubicBezTo>
                <a:cubicBezTo>
                  <a:pt x="2928731" y="478972"/>
                  <a:pt x="2983600" y="482758"/>
                  <a:pt x="3038534" y="482758"/>
                </a:cubicBezTo>
                <a:cubicBezTo>
                  <a:pt x="3057560" y="482758"/>
                  <a:pt x="3087184" y="494274"/>
                  <a:pt x="3095329" y="477079"/>
                </a:cubicBezTo>
                <a:cubicBezTo>
                  <a:pt x="3109940" y="446235"/>
                  <a:pt x="3091543" y="408925"/>
                  <a:pt x="3089650" y="374848"/>
                </a:cubicBezTo>
                <a:cubicBezTo>
                  <a:pt x="3096992" y="183937"/>
                  <a:pt x="3046261" y="221281"/>
                  <a:pt x="3237317" y="232860"/>
                </a:cubicBezTo>
                <a:cubicBezTo>
                  <a:pt x="3252552" y="233783"/>
                  <a:pt x="3267608" y="236647"/>
                  <a:pt x="3282753" y="238540"/>
                </a:cubicBezTo>
                <a:cubicBezTo>
                  <a:pt x="3290958" y="312393"/>
                  <a:pt x="3284247" y="265443"/>
                  <a:pt x="3294112" y="318053"/>
                </a:cubicBezTo>
                <a:cubicBezTo>
                  <a:pt x="3307431" y="389084"/>
                  <a:pt x="3298527" y="359693"/>
                  <a:pt x="3311150" y="397566"/>
                </a:cubicBezTo>
                <a:cubicBezTo>
                  <a:pt x="3314936" y="427857"/>
                  <a:pt x="3292073" y="490779"/>
                  <a:pt x="3322509" y="488438"/>
                </a:cubicBezTo>
                <a:lnTo>
                  <a:pt x="3396343" y="482758"/>
                </a:lnTo>
                <a:cubicBezTo>
                  <a:pt x="3411537" y="481311"/>
                  <a:pt x="3426573" y="478401"/>
                  <a:pt x="3441779" y="477079"/>
                </a:cubicBezTo>
                <a:cubicBezTo>
                  <a:pt x="3470132" y="474613"/>
                  <a:pt x="3498574" y="473292"/>
                  <a:pt x="3526971" y="471399"/>
                </a:cubicBezTo>
                <a:cubicBezTo>
                  <a:pt x="3525078" y="439215"/>
                  <a:pt x="3524211" y="406955"/>
                  <a:pt x="3521292" y="374848"/>
                </a:cubicBezTo>
                <a:cubicBezTo>
                  <a:pt x="3518528" y="344447"/>
                  <a:pt x="3509933" y="283976"/>
                  <a:pt x="3509933" y="283976"/>
                </a:cubicBezTo>
                <a:cubicBezTo>
                  <a:pt x="3516671" y="115505"/>
                  <a:pt x="3468245" y="141988"/>
                  <a:pt x="3595125" y="141988"/>
                </a:cubicBezTo>
              </a:path>
            </a:pathLst>
          </a:custGeom>
          <a:noFill/>
          <a:ln w="2857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Oval 153"/>
          <p:cNvSpPr/>
          <p:nvPr/>
        </p:nvSpPr>
        <p:spPr>
          <a:xfrm rot="1800000">
            <a:off x="5401191" y="3610762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648598" y="4100252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local variation/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anisotropy?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785722" y="4456892"/>
            <a:ext cx="322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use in regression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/reconstruction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7" name="Oval 156"/>
          <p:cNvSpPr/>
          <p:nvPr/>
        </p:nvSpPr>
        <p:spPr>
          <a:xfrm rot="5029678">
            <a:off x="9084731" y="3798339"/>
            <a:ext cx="369071" cy="52322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574032" y="1721576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FFFF00"/>
                </a:solidFill>
              </a:rPr>
              <a:t>local variation of integrand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10640" y="167337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FFFF00"/>
                </a:solidFill>
              </a:rPr>
              <a:t>reconstruction filter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657544" y="2090908"/>
            <a:ext cx="311157" cy="10997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9225972" y="2122122"/>
            <a:ext cx="9946" cy="168922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07766" y="5074476"/>
            <a:ext cx="27029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6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 et al 04]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[</a:t>
            </a: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Durand et al 05]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Soler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2009]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[Egan et al 2009, 2011]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2012]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7847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Freq. analysis of MC sampling: This course!</a:t>
            </a:r>
          </a:p>
        </p:txBody>
      </p:sp>
      <p:sp>
        <p:nvSpPr>
          <p:cNvPr id="162" name="Oval 161"/>
          <p:cNvSpPr/>
          <p:nvPr/>
        </p:nvSpPr>
        <p:spPr>
          <a:xfrm>
            <a:off x="7358952" y="25613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958850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699981" y="31399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717063" y="26694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365384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7674614" y="272350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390319" y="32480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8184610" y="343432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8073859" y="29052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170"/>
          <p:cNvSpPr/>
          <p:nvPr/>
        </p:nvSpPr>
        <p:spPr>
          <a:xfrm rot="19800000">
            <a:off x="7718439" y="36667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171"/>
          <p:cNvSpPr/>
          <p:nvPr/>
        </p:nvSpPr>
        <p:spPr>
          <a:xfrm rot="19800000">
            <a:off x="8318337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Oval 172"/>
          <p:cNvSpPr/>
          <p:nvPr/>
        </p:nvSpPr>
        <p:spPr>
          <a:xfrm rot="19800000">
            <a:off x="8059468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Oval 173"/>
          <p:cNvSpPr/>
          <p:nvPr/>
        </p:nvSpPr>
        <p:spPr>
          <a:xfrm rot="19800000">
            <a:off x="9076550" y="37748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val 174"/>
          <p:cNvSpPr/>
          <p:nvPr/>
        </p:nvSpPr>
        <p:spPr>
          <a:xfrm rot="19800000">
            <a:off x="8724871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Oval 175"/>
          <p:cNvSpPr/>
          <p:nvPr/>
        </p:nvSpPr>
        <p:spPr>
          <a:xfrm rot="19800000">
            <a:off x="8034101" y="382890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Oval 176"/>
          <p:cNvSpPr/>
          <p:nvPr/>
        </p:nvSpPr>
        <p:spPr>
          <a:xfrm rot="19800000">
            <a:off x="7749806" y="43534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Oval 177"/>
          <p:cNvSpPr/>
          <p:nvPr/>
        </p:nvSpPr>
        <p:spPr>
          <a:xfrm rot="19800000">
            <a:off x="8544097" y="453972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Oval 178"/>
          <p:cNvSpPr/>
          <p:nvPr/>
        </p:nvSpPr>
        <p:spPr>
          <a:xfrm rot="19800000">
            <a:off x="8433346" y="401068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Oval 179"/>
          <p:cNvSpPr/>
          <p:nvPr/>
        </p:nvSpPr>
        <p:spPr>
          <a:xfrm rot="1800000">
            <a:off x="7225205" y="381574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Oval 180"/>
          <p:cNvSpPr/>
          <p:nvPr/>
        </p:nvSpPr>
        <p:spPr>
          <a:xfrm rot="1800000">
            <a:off x="7825103" y="37616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Oval 181"/>
          <p:cNvSpPr/>
          <p:nvPr/>
        </p:nvSpPr>
        <p:spPr>
          <a:xfrm rot="1800000">
            <a:off x="7566234" y="439434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Oval 182"/>
          <p:cNvSpPr/>
          <p:nvPr/>
        </p:nvSpPr>
        <p:spPr>
          <a:xfrm rot="1800000">
            <a:off x="8583316" y="392385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Oval 183"/>
          <p:cNvSpPr/>
          <p:nvPr/>
        </p:nvSpPr>
        <p:spPr>
          <a:xfrm rot="1800000">
            <a:off x="8231637" y="37616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5" name="Oval 184"/>
          <p:cNvSpPr/>
          <p:nvPr/>
        </p:nvSpPr>
        <p:spPr>
          <a:xfrm rot="1800000">
            <a:off x="7540867" y="397791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Oval 185"/>
          <p:cNvSpPr/>
          <p:nvPr/>
        </p:nvSpPr>
        <p:spPr>
          <a:xfrm rot="1800000">
            <a:off x="7256572" y="450245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val 186"/>
          <p:cNvSpPr/>
          <p:nvPr/>
        </p:nvSpPr>
        <p:spPr>
          <a:xfrm rot="1800000">
            <a:off x="8050863" y="468872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Oval 187"/>
          <p:cNvSpPr/>
          <p:nvPr/>
        </p:nvSpPr>
        <p:spPr>
          <a:xfrm rot="1800000">
            <a:off x="7940112" y="415968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Oval 188"/>
          <p:cNvSpPr/>
          <p:nvPr/>
        </p:nvSpPr>
        <p:spPr>
          <a:xfrm rot="900000">
            <a:off x="8536591" y="234482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Oval 189"/>
          <p:cNvSpPr/>
          <p:nvPr/>
        </p:nvSpPr>
        <p:spPr>
          <a:xfrm rot="900000">
            <a:off x="9136490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Oval 190"/>
          <p:cNvSpPr/>
          <p:nvPr/>
        </p:nvSpPr>
        <p:spPr>
          <a:xfrm rot="900000">
            <a:off x="8877620" y="292342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Oval 191"/>
          <p:cNvSpPr/>
          <p:nvPr/>
        </p:nvSpPr>
        <p:spPr>
          <a:xfrm rot="900000">
            <a:off x="9894703" y="245293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Oval 192"/>
          <p:cNvSpPr/>
          <p:nvPr/>
        </p:nvSpPr>
        <p:spPr>
          <a:xfrm rot="900000">
            <a:off x="9543023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Oval 193"/>
          <p:cNvSpPr/>
          <p:nvPr/>
        </p:nvSpPr>
        <p:spPr>
          <a:xfrm rot="900000">
            <a:off x="8852254" y="250699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Oval 194"/>
          <p:cNvSpPr/>
          <p:nvPr/>
        </p:nvSpPr>
        <p:spPr>
          <a:xfrm rot="900000">
            <a:off x="8567959" y="303153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Oval 195"/>
          <p:cNvSpPr/>
          <p:nvPr/>
        </p:nvSpPr>
        <p:spPr>
          <a:xfrm rot="900000">
            <a:off x="9362249" y="32178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Oval 196"/>
          <p:cNvSpPr/>
          <p:nvPr/>
        </p:nvSpPr>
        <p:spPr>
          <a:xfrm rot="900000">
            <a:off x="9251498" y="268876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Oval 197"/>
          <p:cNvSpPr/>
          <p:nvPr/>
        </p:nvSpPr>
        <p:spPr>
          <a:xfrm rot="19800000">
            <a:off x="8909676" y="424775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Oval 198"/>
          <p:cNvSpPr/>
          <p:nvPr/>
        </p:nvSpPr>
        <p:spPr>
          <a:xfrm rot="19800000">
            <a:off x="9350848" y="368030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Oval 199"/>
          <p:cNvSpPr/>
          <p:nvPr/>
        </p:nvSpPr>
        <p:spPr>
          <a:xfrm rot="19800000">
            <a:off x="9451857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Oval 200"/>
          <p:cNvSpPr/>
          <p:nvPr/>
        </p:nvSpPr>
        <p:spPr>
          <a:xfrm rot="19800000">
            <a:off x="9243993" y="444569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Oval 201"/>
          <p:cNvSpPr/>
          <p:nvPr/>
        </p:nvSpPr>
        <p:spPr>
          <a:xfrm rot="19800000">
            <a:off x="9727850" y="43880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Oval 202"/>
          <p:cNvSpPr/>
          <p:nvPr/>
        </p:nvSpPr>
        <p:spPr>
          <a:xfrm rot="19800000">
            <a:off x="9700624" y="355956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9184880" y="4095608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939381" y="329006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8213713" y="232947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7094594" y="2337278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7094595" y="4922871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 rot="16200000">
            <a:off x="5466850" y="3336496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739704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996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73806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87551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840347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71270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42840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822269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81119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Oval 218"/>
          <p:cNvSpPr/>
          <p:nvPr/>
        </p:nvSpPr>
        <p:spPr>
          <a:xfrm rot="19800000">
            <a:off x="775652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Oval 219"/>
          <p:cNvSpPr/>
          <p:nvPr/>
        </p:nvSpPr>
        <p:spPr>
          <a:xfrm rot="19800000">
            <a:off x="83564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Oval 220"/>
          <p:cNvSpPr/>
          <p:nvPr/>
        </p:nvSpPr>
        <p:spPr>
          <a:xfrm rot="19800000">
            <a:off x="80975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Oval 221"/>
          <p:cNvSpPr/>
          <p:nvPr/>
        </p:nvSpPr>
        <p:spPr>
          <a:xfrm rot="19800000">
            <a:off x="91146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Oval 222"/>
          <p:cNvSpPr/>
          <p:nvPr/>
        </p:nvSpPr>
        <p:spPr>
          <a:xfrm rot="19800000">
            <a:off x="876295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Oval 223"/>
          <p:cNvSpPr/>
          <p:nvPr/>
        </p:nvSpPr>
        <p:spPr>
          <a:xfrm rot="19800000">
            <a:off x="807218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Oval 224"/>
          <p:cNvSpPr/>
          <p:nvPr/>
        </p:nvSpPr>
        <p:spPr>
          <a:xfrm rot="19800000">
            <a:off x="778789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Oval 225"/>
          <p:cNvSpPr/>
          <p:nvPr/>
        </p:nvSpPr>
        <p:spPr>
          <a:xfrm rot="19800000">
            <a:off x="858218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Oval 226"/>
          <p:cNvSpPr/>
          <p:nvPr/>
        </p:nvSpPr>
        <p:spPr>
          <a:xfrm rot="19800000">
            <a:off x="847143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Oval 227"/>
          <p:cNvSpPr/>
          <p:nvPr/>
        </p:nvSpPr>
        <p:spPr>
          <a:xfrm rot="1800000">
            <a:off x="7263293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Oval 228"/>
          <p:cNvSpPr/>
          <p:nvPr/>
        </p:nvSpPr>
        <p:spPr>
          <a:xfrm rot="1800000">
            <a:off x="78631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Oval 229"/>
          <p:cNvSpPr/>
          <p:nvPr/>
        </p:nvSpPr>
        <p:spPr>
          <a:xfrm rot="1800000">
            <a:off x="760432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Oval 230"/>
          <p:cNvSpPr/>
          <p:nvPr/>
        </p:nvSpPr>
        <p:spPr>
          <a:xfrm rot="1800000">
            <a:off x="862140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Oval 231"/>
          <p:cNvSpPr/>
          <p:nvPr/>
        </p:nvSpPr>
        <p:spPr>
          <a:xfrm rot="1800000">
            <a:off x="82697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Oval 232"/>
          <p:cNvSpPr/>
          <p:nvPr/>
        </p:nvSpPr>
        <p:spPr>
          <a:xfrm rot="1800000">
            <a:off x="75789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Oval 233"/>
          <p:cNvSpPr/>
          <p:nvPr/>
        </p:nvSpPr>
        <p:spPr>
          <a:xfrm rot="1800000">
            <a:off x="729466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Oval 234"/>
          <p:cNvSpPr/>
          <p:nvPr/>
        </p:nvSpPr>
        <p:spPr>
          <a:xfrm rot="1800000">
            <a:off x="80889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Oval 235"/>
          <p:cNvSpPr/>
          <p:nvPr/>
        </p:nvSpPr>
        <p:spPr>
          <a:xfrm rot="1800000">
            <a:off x="797820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Oval 236"/>
          <p:cNvSpPr/>
          <p:nvPr/>
        </p:nvSpPr>
        <p:spPr>
          <a:xfrm rot="900000">
            <a:off x="857468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Oval 237"/>
          <p:cNvSpPr/>
          <p:nvPr/>
        </p:nvSpPr>
        <p:spPr>
          <a:xfrm rot="900000">
            <a:off x="917457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Oval 238"/>
          <p:cNvSpPr/>
          <p:nvPr/>
        </p:nvSpPr>
        <p:spPr>
          <a:xfrm rot="900000">
            <a:off x="891570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Oval 239"/>
          <p:cNvSpPr/>
          <p:nvPr/>
        </p:nvSpPr>
        <p:spPr>
          <a:xfrm rot="900000">
            <a:off x="99327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Oval 240"/>
          <p:cNvSpPr/>
          <p:nvPr/>
        </p:nvSpPr>
        <p:spPr>
          <a:xfrm rot="900000">
            <a:off x="958111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Oval 241"/>
          <p:cNvSpPr/>
          <p:nvPr/>
        </p:nvSpPr>
        <p:spPr>
          <a:xfrm rot="900000">
            <a:off x="889034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Oval 242"/>
          <p:cNvSpPr/>
          <p:nvPr/>
        </p:nvSpPr>
        <p:spPr>
          <a:xfrm rot="900000">
            <a:off x="86060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Oval 243"/>
          <p:cNvSpPr/>
          <p:nvPr/>
        </p:nvSpPr>
        <p:spPr>
          <a:xfrm rot="900000">
            <a:off x="940033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Oval 244"/>
          <p:cNvSpPr/>
          <p:nvPr/>
        </p:nvSpPr>
        <p:spPr>
          <a:xfrm rot="900000">
            <a:off x="928958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Oval 245"/>
          <p:cNvSpPr/>
          <p:nvPr/>
        </p:nvSpPr>
        <p:spPr>
          <a:xfrm rot="19800000">
            <a:off x="894776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Oval 246"/>
          <p:cNvSpPr/>
          <p:nvPr/>
        </p:nvSpPr>
        <p:spPr>
          <a:xfrm rot="19800000">
            <a:off x="938893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Oval 247"/>
          <p:cNvSpPr/>
          <p:nvPr/>
        </p:nvSpPr>
        <p:spPr>
          <a:xfrm rot="19800000">
            <a:off x="948994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Oval 248"/>
          <p:cNvSpPr/>
          <p:nvPr/>
        </p:nvSpPr>
        <p:spPr>
          <a:xfrm rot="19800000">
            <a:off x="928208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Oval 249"/>
          <p:cNvSpPr/>
          <p:nvPr/>
        </p:nvSpPr>
        <p:spPr>
          <a:xfrm rot="19800000">
            <a:off x="9765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Oval 250"/>
          <p:cNvSpPr/>
          <p:nvPr/>
        </p:nvSpPr>
        <p:spPr>
          <a:xfrm rot="19800000">
            <a:off x="973871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9222969" y="4821952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8977469" y="4821952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8251802" y="4821952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Down Arrow 209"/>
          <p:cNvSpPr/>
          <p:nvPr/>
        </p:nvSpPr>
        <p:spPr>
          <a:xfrm>
            <a:off x="8448697" y="3123738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8952175" y="4049568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local variation/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anisotropy?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957500" y="5150531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pixels on sensor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13754" y="5237856"/>
            <a:ext cx="2416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Durand 2011]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6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 et al 12]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[Subr and </a:t>
            </a:r>
            <a:r>
              <a:rPr lang="en-US" kern="0" dirty="0" err="1">
                <a:solidFill>
                  <a:schemeClr val="tx1">
                    <a:lumMod val="95000"/>
                  </a:schemeClr>
                </a:solidFill>
              </a:rPr>
              <a:t>Kautz</a:t>
            </a: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 2013]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Pilleboue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2015]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937264" y="1937190"/>
            <a:ext cx="51443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Assessing MSE, bias, variance and convergence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of Monte Carlo estimators as a function of the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Fourier spectrum of the sampling function.</a:t>
            </a:r>
          </a:p>
          <a:p>
            <a:endParaRPr lang="en-US" sz="2000" kern="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99913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Freq. analysis of MC sampling: This course!</a:t>
            </a:r>
          </a:p>
        </p:txBody>
      </p:sp>
      <p:sp>
        <p:nvSpPr>
          <p:cNvPr id="162" name="Oval 161"/>
          <p:cNvSpPr/>
          <p:nvPr/>
        </p:nvSpPr>
        <p:spPr>
          <a:xfrm>
            <a:off x="7358952" y="25613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958850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8004587" y="317278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741180" y="279388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326374" y="283851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7739702" y="268782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390319" y="32480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8184610" y="343432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8073859" y="29052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170"/>
          <p:cNvSpPr/>
          <p:nvPr/>
        </p:nvSpPr>
        <p:spPr>
          <a:xfrm rot="19800000">
            <a:off x="7742892" y="342680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171"/>
          <p:cNvSpPr/>
          <p:nvPr/>
        </p:nvSpPr>
        <p:spPr>
          <a:xfrm rot="19800000">
            <a:off x="8286290" y="377838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Oval 172"/>
          <p:cNvSpPr/>
          <p:nvPr/>
        </p:nvSpPr>
        <p:spPr>
          <a:xfrm rot="19800000">
            <a:off x="8059468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Oval 173"/>
          <p:cNvSpPr/>
          <p:nvPr/>
        </p:nvSpPr>
        <p:spPr>
          <a:xfrm rot="19800000">
            <a:off x="8899263" y="381989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val 174"/>
          <p:cNvSpPr/>
          <p:nvPr/>
        </p:nvSpPr>
        <p:spPr>
          <a:xfrm rot="19800000">
            <a:off x="8724871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Oval 175"/>
          <p:cNvSpPr/>
          <p:nvPr/>
        </p:nvSpPr>
        <p:spPr>
          <a:xfrm rot="19800000">
            <a:off x="8034101" y="382890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Oval 176"/>
          <p:cNvSpPr/>
          <p:nvPr/>
        </p:nvSpPr>
        <p:spPr>
          <a:xfrm rot="19800000">
            <a:off x="7749806" y="43534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Oval 177"/>
          <p:cNvSpPr/>
          <p:nvPr/>
        </p:nvSpPr>
        <p:spPr>
          <a:xfrm rot="19800000">
            <a:off x="8544097" y="453972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Oval 178"/>
          <p:cNvSpPr/>
          <p:nvPr/>
        </p:nvSpPr>
        <p:spPr>
          <a:xfrm rot="19800000">
            <a:off x="8433346" y="401068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Oval 179"/>
          <p:cNvSpPr/>
          <p:nvPr/>
        </p:nvSpPr>
        <p:spPr>
          <a:xfrm rot="1800000">
            <a:off x="7372048" y="36509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Oval 180"/>
          <p:cNvSpPr/>
          <p:nvPr/>
        </p:nvSpPr>
        <p:spPr>
          <a:xfrm rot="1800000">
            <a:off x="7698399" y="375440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Oval 181"/>
          <p:cNvSpPr/>
          <p:nvPr/>
        </p:nvSpPr>
        <p:spPr>
          <a:xfrm rot="1800000">
            <a:off x="7404374" y="443575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Oval 182"/>
          <p:cNvSpPr/>
          <p:nvPr/>
        </p:nvSpPr>
        <p:spPr>
          <a:xfrm rot="1800000">
            <a:off x="8583316" y="392385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Oval 183"/>
          <p:cNvSpPr/>
          <p:nvPr/>
        </p:nvSpPr>
        <p:spPr>
          <a:xfrm rot="1800000">
            <a:off x="8073811" y="360539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5" name="Oval 184"/>
          <p:cNvSpPr/>
          <p:nvPr/>
        </p:nvSpPr>
        <p:spPr>
          <a:xfrm rot="1800000">
            <a:off x="7540867" y="397791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Oval 185"/>
          <p:cNvSpPr/>
          <p:nvPr/>
        </p:nvSpPr>
        <p:spPr>
          <a:xfrm rot="1800000">
            <a:off x="7296716" y="41893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val 186"/>
          <p:cNvSpPr/>
          <p:nvPr/>
        </p:nvSpPr>
        <p:spPr>
          <a:xfrm rot="1800000">
            <a:off x="8129225" y="451863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Oval 187"/>
          <p:cNvSpPr/>
          <p:nvPr/>
        </p:nvSpPr>
        <p:spPr>
          <a:xfrm rot="1800000">
            <a:off x="7940112" y="415968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Oval 188"/>
          <p:cNvSpPr/>
          <p:nvPr/>
        </p:nvSpPr>
        <p:spPr>
          <a:xfrm rot="900000">
            <a:off x="8458848" y="248811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Oval 189"/>
          <p:cNvSpPr/>
          <p:nvPr/>
        </p:nvSpPr>
        <p:spPr>
          <a:xfrm rot="900000">
            <a:off x="9139616" y="255466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Oval 190"/>
          <p:cNvSpPr/>
          <p:nvPr/>
        </p:nvSpPr>
        <p:spPr>
          <a:xfrm rot="900000">
            <a:off x="8974247" y="293209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Oval 191"/>
          <p:cNvSpPr/>
          <p:nvPr/>
        </p:nvSpPr>
        <p:spPr>
          <a:xfrm rot="900000">
            <a:off x="9474036" y="256406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Oval 192"/>
          <p:cNvSpPr/>
          <p:nvPr/>
        </p:nvSpPr>
        <p:spPr>
          <a:xfrm rot="900000">
            <a:off x="9543023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Oval 193"/>
          <p:cNvSpPr/>
          <p:nvPr/>
        </p:nvSpPr>
        <p:spPr>
          <a:xfrm rot="900000">
            <a:off x="8852254" y="250699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Oval 194"/>
          <p:cNvSpPr/>
          <p:nvPr/>
        </p:nvSpPr>
        <p:spPr>
          <a:xfrm rot="900000">
            <a:off x="8548792" y="294642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Oval 195"/>
          <p:cNvSpPr/>
          <p:nvPr/>
        </p:nvSpPr>
        <p:spPr>
          <a:xfrm rot="900000">
            <a:off x="9113104" y="344681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Oval 196"/>
          <p:cNvSpPr/>
          <p:nvPr/>
        </p:nvSpPr>
        <p:spPr>
          <a:xfrm rot="900000">
            <a:off x="9179943" y="300192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Oval 197"/>
          <p:cNvSpPr/>
          <p:nvPr/>
        </p:nvSpPr>
        <p:spPr>
          <a:xfrm rot="19800000">
            <a:off x="8909676" y="424775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Oval 198"/>
          <p:cNvSpPr/>
          <p:nvPr/>
        </p:nvSpPr>
        <p:spPr>
          <a:xfrm rot="19800000">
            <a:off x="9350848" y="368030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Oval 199"/>
          <p:cNvSpPr/>
          <p:nvPr/>
        </p:nvSpPr>
        <p:spPr>
          <a:xfrm rot="19800000">
            <a:off x="9676813" y="422089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Oval 200"/>
          <p:cNvSpPr/>
          <p:nvPr/>
        </p:nvSpPr>
        <p:spPr>
          <a:xfrm rot="19800000">
            <a:off x="8946230" y="457772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Oval 201"/>
          <p:cNvSpPr/>
          <p:nvPr/>
        </p:nvSpPr>
        <p:spPr>
          <a:xfrm rot="19800000">
            <a:off x="9526842" y="453364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Oval 202"/>
          <p:cNvSpPr/>
          <p:nvPr/>
        </p:nvSpPr>
        <p:spPr>
          <a:xfrm rot="19800000">
            <a:off x="9697537" y="32178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9188199" y="4295434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827814" y="329053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8213713" y="232947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7094594" y="2337278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7094595" y="4922871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 rot="16200000">
            <a:off x="5466850" y="3336496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739704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996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73806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87551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840347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71270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42840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822269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81119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Oval 218"/>
          <p:cNvSpPr/>
          <p:nvPr/>
        </p:nvSpPr>
        <p:spPr>
          <a:xfrm rot="19800000">
            <a:off x="775652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Oval 219"/>
          <p:cNvSpPr/>
          <p:nvPr/>
        </p:nvSpPr>
        <p:spPr>
          <a:xfrm rot="19800000">
            <a:off x="83564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Oval 220"/>
          <p:cNvSpPr/>
          <p:nvPr/>
        </p:nvSpPr>
        <p:spPr>
          <a:xfrm rot="19800000">
            <a:off x="80975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Oval 221"/>
          <p:cNvSpPr/>
          <p:nvPr/>
        </p:nvSpPr>
        <p:spPr>
          <a:xfrm rot="19800000">
            <a:off x="91146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Oval 222"/>
          <p:cNvSpPr/>
          <p:nvPr/>
        </p:nvSpPr>
        <p:spPr>
          <a:xfrm rot="19800000">
            <a:off x="876295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Oval 223"/>
          <p:cNvSpPr/>
          <p:nvPr/>
        </p:nvSpPr>
        <p:spPr>
          <a:xfrm rot="19800000">
            <a:off x="807218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Oval 224"/>
          <p:cNvSpPr/>
          <p:nvPr/>
        </p:nvSpPr>
        <p:spPr>
          <a:xfrm rot="19800000">
            <a:off x="778789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Oval 225"/>
          <p:cNvSpPr/>
          <p:nvPr/>
        </p:nvSpPr>
        <p:spPr>
          <a:xfrm rot="19800000">
            <a:off x="858218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Oval 226"/>
          <p:cNvSpPr/>
          <p:nvPr/>
        </p:nvSpPr>
        <p:spPr>
          <a:xfrm rot="19800000">
            <a:off x="847143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Oval 227"/>
          <p:cNvSpPr/>
          <p:nvPr/>
        </p:nvSpPr>
        <p:spPr>
          <a:xfrm rot="1800000">
            <a:off x="7263293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Oval 228"/>
          <p:cNvSpPr/>
          <p:nvPr/>
        </p:nvSpPr>
        <p:spPr>
          <a:xfrm rot="1800000">
            <a:off x="78631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Oval 229"/>
          <p:cNvSpPr/>
          <p:nvPr/>
        </p:nvSpPr>
        <p:spPr>
          <a:xfrm rot="1800000">
            <a:off x="760432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Oval 230"/>
          <p:cNvSpPr/>
          <p:nvPr/>
        </p:nvSpPr>
        <p:spPr>
          <a:xfrm rot="1800000">
            <a:off x="862140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Oval 231"/>
          <p:cNvSpPr/>
          <p:nvPr/>
        </p:nvSpPr>
        <p:spPr>
          <a:xfrm rot="1800000">
            <a:off x="82697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Oval 232"/>
          <p:cNvSpPr/>
          <p:nvPr/>
        </p:nvSpPr>
        <p:spPr>
          <a:xfrm rot="1800000">
            <a:off x="75789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Oval 233"/>
          <p:cNvSpPr/>
          <p:nvPr/>
        </p:nvSpPr>
        <p:spPr>
          <a:xfrm rot="1800000">
            <a:off x="729466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Oval 234"/>
          <p:cNvSpPr/>
          <p:nvPr/>
        </p:nvSpPr>
        <p:spPr>
          <a:xfrm rot="1800000">
            <a:off x="80889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Oval 235"/>
          <p:cNvSpPr/>
          <p:nvPr/>
        </p:nvSpPr>
        <p:spPr>
          <a:xfrm rot="1800000">
            <a:off x="797820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Oval 236"/>
          <p:cNvSpPr/>
          <p:nvPr/>
        </p:nvSpPr>
        <p:spPr>
          <a:xfrm rot="900000">
            <a:off x="857468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Oval 237"/>
          <p:cNvSpPr/>
          <p:nvPr/>
        </p:nvSpPr>
        <p:spPr>
          <a:xfrm rot="900000">
            <a:off x="917457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Oval 238"/>
          <p:cNvSpPr/>
          <p:nvPr/>
        </p:nvSpPr>
        <p:spPr>
          <a:xfrm rot="900000">
            <a:off x="891570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Oval 239"/>
          <p:cNvSpPr/>
          <p:nvPr/>
        </p:nvSpPr>
        <p:spPr>
          <a:xfrm rot="900000">
            <a:off x="99327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Oval 240"/>
          <p:cNvSpPr/>
          <p:nvPr/>
        </p:nvSpPr>
        <p:spPr>
          <a:xfrm rot="900000">
            <a:off x="958111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Oval 241"/>
          <p:cNvSpPr/>
          <p:nvPr/>
        </p:nvSpPr>
        <p:spPr>
          <a:xfrm rot="900000">
            <a:off x="889034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Oval 242"/>
          <p:cNvSpPr/>
          <p:nvPr/>
        </p:nvSpPr>
        <p:spPr>
          <a:xfrm rot="900000">
            <a:off x="86060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Oval 243"/>
          <p:cNvSpPr/>
          <p:nvPr/>
        </p:nvSpPr>
        <p:spPr>
          <a:xfrm rot="900000">
            <a:off x="940033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Oval 244"/>
          <p:cNvSpPr/>
          <p:nvPr/>
        </p:nvSpPr>
        <p:spPr>
          <a:xfrm rot="900000">
            <a:off x="928958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Oval 245"/>
          <p:cNvSpPr/>
          <p:nvPr/>
        </p:nvSpPr>
        <p:spPr>
          <a:xfrm rot="19800000">
            <a:off x="894776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Oval 246"/>
          <p:cNvSpPr/>
          <p:nvPr/>
        </p:nvSpPr>
        <p:spPr>
          <a:xfrm rot="19800000">
            <a:off x="938893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Oval 247"/>
          <p:cNvSpPr/>
          <p:nvPr/>
        </p:nvSpPr>
        <p:spPr>
          <a:xfrm rot="19800000">
            <a:off x="948994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Oval 248"/>
          <p:cNvSpPr/>
          <p:nvPr/>
        </p:nvSpPr>
        <p:spPr>
          <a:xfrm rot="19800000">
            <a:off x="928208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Oval 249"/>
          <p:cNvSpPr/>
          <p:nvPr/>
        </p:nvSpPr>
        <p:spPr>
          <a:xfrm rot="19800000">
            <a:off x="9765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Oval 250"/>
          <p:cNvSpPr/>
          <p:nvPr/>
        </p:nvSpPr>
        <p:spPr>
          <a:xfrm rot="19800000">
            <a:off x="973871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9222969" y="4821952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8977469" y="4821952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8251802" y="4821952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Down Arrow 209"/>
          <p:cNvSpPr/>
          <p:nvPr/>
        </p:nvSpPr>
        <p:spPr>
          <a:xfrm>
            <a:off x="8448697" y="3123738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13754" y="5237856"/>
            <a:ext cx="2416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Durand 2011]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6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 et al 12]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[Subr and </a:t>
            </a:r>
            <a:r>
              <a:rPr lang="en-US" kern="0" dirty="0" err="1">
                <a:solidFill>
                  <a:schemeClr val="tx1">
                    <a:lumMod val="95000"/>
                  </a:schemeClr>
                </a:solidFill>
              </a:rPr>
              <a:t>Kautz</a:t>
            </a: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 2013]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Pilleboue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2015]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937264" y="1937190"/>
            <a:ext cx="51443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Assessing MSE, bias, variance and convergence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of Monte Carlo estimators as a function of the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Fourier spectrum of the sampling function.</a:t>
            </a:r>
          </a:p>
          <a:p>
            <a:endParaRPr lang="en-US" sz="2000" kern="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3373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Freq. analysis of MC sampling: This course!</a:t>
            </a:r>
          </a:p>
        </p:txBody>
      </p:sp>
      <p:sp>
        <p:nvSpPr>
          <p:cNvPr id="162" name="Oval 161"/>
          <p:cNvSpPr/>
          <p:nvPr/>
        </p:nvSpPr>
        <p:spPr>
          <a:xfrm>
            <a:off x="7358952" y="25613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958850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699981" y="31399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717063" y="26694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365384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7674614" y="272350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390319" y="32480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8184610" y="343432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8073859" y="29052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170"/>
          <p:cNvSpPr/>
          <p:nvPr/>
        </p:nvSpPr>
        <p:spPr>
          <a:xfrm rot="19800000">
            <a:off x="7718439" y="36667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171"/>
          <p:cNvSpPr/>
          <p:nvPr/>
        </p:nvSpPr>
        <p:spPr>
          <a:xfrm rot="19800000">
            <a:off x="8318337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Oval 172"/>
          <p:cNvSpPr/>
          <p:nvPr/>
        </p:nvSpPr>
        <p:spPr>
          <a:xfrm rot="19800000">
            <a:off x="8059468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Oval 173"/>
          <p:cNvSpPr/>
          <p:nvPr/>
        </p:nvSpPr>
        <p:spPr>
          <a:xfrm rot="19800000">
            <a:off x="9076550" y="37748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val 174"/>
          <p:cNvSpPr/>
          <p:nvPr/>
        </p:nvSpPr>
        <p:spPr>
          <a:xfrm rot="19800000">
            <a:off x="8724871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Oval 175"/>
          <p:cNvSpPr/>
          <p:nvPr/>
        </p:nvSpPr>
        <p:spPr>
          <a:xfrm rot="19800000">
            <a:off x="8034101" y="382890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Oval 176"/>
          <p:cNvSpPr/>
          <p:nvPr/>
        </p:nvSpPr>
        <p:spPr>
          <a:xfrm rot="19800000">
            <a:off x="7749806" y="43534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Oval 177"/>
          <p:cNvSpPr/>
          <p:nvPr/>
        </p:nvSpPr>
        <p:spPr>
          <a:xfrm rot="19800000">
            <a:off x="8544097" y="453972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Oval 178"/>
          <p:cNvSpPr/>
          <p:nvPr/>
        </p:nvSpPr>
        <p:spPr>
          <a:xfrm rot="19800000">
            <a:off x="8433346" y="401068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Oval 179"/>
          <p:cNvSpPr/>
          <p:nvPr/>
        </p:nvSpPr>
        <p:spPr>
          <a:xfrm rot="1800000">
            <a:off x="7225205" y="381574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Oval 180"/>
          <p:cNvSpPr/>
          <p:nvPr/>
        </p:nvSpPr>
        <p:spPr>
          <a:xfrm rot="1800000">
            <a:off x="7825103" y="37616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Oval 181"/>
          <p:cNvSpPr/>
          <p:nvPr/>
        </p:nvSpPr>
        <p:spPr>
          <a:xfrm rot="1800000">
            <a:off x="7566234" y="439434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Oval 182"/>
          <p:cNvSpPr/>
          <p:nvPr/>
        </p:nvSpPr>
        <p:spPr>
          <a:xfrm rot="1800000">
            <a:off x="8583316" y="392385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Oval 183"/>
          <p:cNvSpPr/>
          <p:nvPr/>
        </p:nvSpPr>
        <p:spPr>
          <a:xfrm rot="1800000">
            <a:off x="8231637" y="37616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5" name="Oval 184"/>
          <p:cNvSpPr/>
          <p:nvPr/>
        </p:nvSpPr>
        <p:spPr>
          <a:xfrm rot="1800000">
            <a:off x="7540867" y="397791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Oval 185"/>
          <p:cNvSpPr/>
          <p:nvPr/>
        </p:nvSpPr>
        <p:spPr>
          <a:xfrm rot="1800000">
            <a:off x="7256572" y="450245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val 186"/>
          <p:cNvSpPr/>
          <p:nvPr/>
        </p:nvSpPr>
        <p:spPr>
          <a:xfrm rot="1800000">
            <a:off x="8050863" y="468872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Oval 187"/>
          <p:cNvSpPr/>
          <p:nvPr/>
        </p:nvSpPr>
        <p:spPr>
          <a:xfrm rot="1800000">
            <a:off x="7940112" y="415968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Oval 188"/>
          <p:cNvSpPr/>
          <p:nvPr/>
        </p:nvSpPr>
        <p:spPr>
          <a:xfrm rot="900000">
            <a:off x="8536591" y="234482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Oval 189"/>
          <p:cNvSpPr/>
          <p:nvPr/>
        </p:nvSpPr>
        <p:spPr>
          <a:xfrm rot="900000">
            <a:off x="9136490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Oval 190"/>
          <p:cNvSpPr/>
          <p:nvPr/>
        </p:nvSpPr>
        <p:spPr>
          <a:xfrm rot="900000">
            <a:off x="8877620" y="292342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Oval 191"/>
          <p:cNvSpPr/>
          <p:nvPr/>
        </p:nvSpPr>
        <p:spPr>
          <a:xfrm rot="900000">
            <a:off x="9894703" y="245293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Oval 192"/>
          <p:cNvSpPr/>
          <p:nvPr/>
        </p:nvSpPr>
        <p:spPr>
          <a:xfrm rot="900000">
            <a:off x="9543023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Oval 193"/>
          <p:cNvSpPr/>
          <p:nvPr/>
        </p:nvSpPr>
        <p:spPr>
          <a:xfrm rot="900000">
            <a:off x="8852254" y="250699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Oval 194"/>
          <p:cNvSpPr/>
          <p:nvPr/>
        </p:nvSpPr>
        <p:spPr>
          <a:xfrm rot="900000">
            <a:off x="8567959" y="303153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Oval 195"/>
          <p:cNvSpPr/>
          <p:nvPr/>
        </p:nvSpPr>
        <p:spPr>
          <a:xfrm rot="900000">
            <a:off x="9362249" y="32178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Oval 196"/>
          <p:cNvSpPr/>
          <p:nvPr/>
        </p:nvSpPr>
        <p:spPr>
          <a:xfrm rot="900000">
            <a:off x="9251498" y="268876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Oval 197"/>
          <p:cNvSpPr/>
          <p:nvPr/>
        </p:nvSpPr>
        <p:spPr>
          <a:xfrm rot="19800000">
            <a:off x="8909676" y="424775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Oval 198"/>
          <p:cNvSpPr/>
          <p:nvPr/>
        </p:nvSpPr>
        <p:spPr>
          <a:xfrm rot="19800000">
            <a:off x="9350848" y="368030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Oval 199"/>
          <p:cNvSpPr/>
          <p:nvPr/>
        </p:nvSpPr>
        <p:spPr>
          <a:xfrm rot="19800000">
            <a:off x="9451857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Oval 200"/>
          <p:cNvSpPr/>
          <p:nvPr/>
        </p:nvSpPr>
        <p:spPr>
          <a:xfrm rot="19800000">
            <a:off x="9243993" y="444569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Oval 201"/>
          <p:cNvSpPr/>
          <p:nvPr/>
        </p:nvSpPr>
        <p:spPr>
          <a:xfrm rot="19800000">
            <a:off x="9727850" y="43880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Oval 202"/>
          <p:cNvSpPr/>
          <p:nvPr/>
        </p:nvSpPr>
        <p:spPr>
          <a:xfrm rot="19800000">
            <a:off x="9700624" y="355956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9184880" y="4095608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939381" y="329006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8213713" y="232947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7094594" y="2337278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7094595" y="4922871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 rot="16200000">
            <a:off x="5466850" y="3336496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739704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996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73806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87551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840347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71270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42840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822269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81119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Oval 218"/>
          <p:cNvSpPr/>
          <p:nvPr/>
        </p:nvSpPr>
        <p:spPr>
          <a:xfrm rot="19800000">
            <a:off x="775652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Oval 219"/>
          <p:cNvSpPr/>
          <p:nvPr/>
        </p:nvSpPr>
        <p:spPr>
          <a:xfrm rot="19800000">
            <a:off x="83564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Oval 220"/>
          <p:cNvSpPr/>
          <p:nvPr/>
        </p:nvSpPr>
        <p:spPr>
          <a:xfrm rot="19800000">
            <a:off x="80975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Oval 221"/>
          <p:cNvSpPr/>
          <p:nvPr/>
        </p:nvSpPr>
        <p:spPr>
          <a:xfrm rot="19800000">
            <a:off x="91146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Oval 222"/>
          <p:cNvSpPr/>
          <p:nvPr/>
        </p:nvSpPr>
        <p:spPr>
          <a:xfrm rot="19800000">
            <a:off x="876295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Oval 223"/>
          <p:cNvSpPr/>
          <p:nvPr/>
        </p:nvSpPr>
        <p:spPr>
          <a:xfrm rot="19800000">
            <a:off x="807218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Oval 224"/>
          <p:cNvSpPr/>
          <p:nvPr/>
        </p:nvSpPr>
        <p:spPr>
          <a:xfrm rot="19800000">
            <a:off x="778789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Oval 225"/>
          <p:cNvSpPr/>
          <p:nvPr/>
        </p:nvSpPr>
        <p:spPr>
          <a:xfrm rot="19800000">
            <a:off x="858218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Oval 226"/>
          <p:cNvSpPr/>
          <p:nvPr/>
        </p:nvSpPr>
        <p:spPr>
          <a:xfrm rot="19800000">
            <a:off x="847143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Oval 227"/>
          <p:cNvSpPr/>
          <p:nvPr/>
        </p:nvSpPr>
        <p:spPr>
          <a:xfrm rot="1800000">
            <a:off x="7263293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Oval 228"/>
          <p:cNvSpPr/>
          <p:nvPr/>
        </p:nvSpPr>
        <p:spPr>
          <a:xfrm rot="1800000">
            <a:off x="78631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Oval 229"/>
          <p:cNvSpPr/>
          <p:nvPr/>
        </p:nvSpPr>
        <p:spPr>
          <a:xfrm rot="1800000">
            <a:off x="760432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Oval 230"/>
          <p:cNvSpPr/>
          <p:nvPr/>
        </p:nvSpPr>
        <p:spPr>
          <a:xfrm rot="1800000">
            <a:off x="862140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Oval 231"/>
          <p:cNvSpPr/>
          <p:nvPr/>
        </p:nvSpPr>
        <p:spPr>
          <a:xfrm rot="1800000">
            <a:off x="82697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Oval 232"/>
          <p:cNvSpPr/>
          <p:nvPr/>
        </p:nvSpPr>
        <p:spPr>
          <a:xfrm rot="1800000">
            <a:off x="75789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Oval 233"/>
          <p:cNvSpPr/>
          <p:nvPr/>
        </p:nvSpPr>
        <p:spPr>
          <a:xfrm rot="1800000">
            <a:off x="729466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Oval 234"/>
          <p:cNvSpPr/>
          <p:nvPr/>
        </p:nvSpPr>
        <p:spPr>
          <a:xfrm rot="1800000">
            <a:off x="80889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Oval 235"/>
          <p:cNvSpPr/>
          <p:nvPr/>
        </p:nvSpPr>
        <p:spPr>
          <a:xfrm rot="1800000">
            <a:off x="797820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Oval 236"/>
          <p:cNvSpPr/>
          <p:nvPr/>
        </p:nvSpPr>
        <p:spPr>
          <a:xfrm rot="900000">
            <a:off x="857468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Oval 237"/>
          <p:cNvSpPr/>
          <p:nvPr/>
        </p:nvSpPr>
        <p:spPr>
          <a:xfrm rot="900000">
            <a:off x="917457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Oval 238"/>
          <p:cNvSpPr/>
          <p:nvPr/>
        </p:nvSpPr>
        <p:spPr>
          <a:xfrm rot="900000">
            <a:off x="891570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Oval 239"/>
          <p:cNvSpPr/>
          <p:nvPr/>
        </p:nvSpPr>
        <p:spPr>
          <a:xfrm rot="900000">
            <a:off x="99327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Oval 240"/>
          <p:cNvSpPr/>
          <p:nvPr/>
        </p:nvSpPr>
        <p:spPr>
          <a:xfrm rot="900000">
            <a:off x="958111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Oval 241"/>
          <p:cNvSpPr/>
          <p:nvPr/>
        </p:nvSpPr>
        <p:spPr>
          <a:xfrm rot="900000">
            <a:off x="889034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Oval 242"/>
          <p:cNvSpPr/>
          <p:nvPr/>
        </p:nvSpPr>
        <p:spPr>
          <a:xfrm rot="900000">
            <a:off x="86060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Oval 243"/>
          <p:cNvSpPr/>
          <p:nvPr/>
        </p:nvSpPr>
        <p:spPr>
          <a:xfrm rot="900000">
            <a:off x="940033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Oval 244"/>
          <p:cNvSpPr/>
          <p:nvPr/>
        </p:nvSpPr>
        <p:spPr>
          <a:xfrm rot="900000">
            <a:off x="928958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Oval 245"/>
          <p:cNvSpPr/>
          <p:nvPr/>
        </p:nvSpPr>
        <p:spPr>
          <a:xfrm rot="19800000">
            <a:off x="894776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Oval 246"/>
          <p:cNvSpPr/>
          <p:nvPr/>
        </p:nvSpPr>
        <p:spPr>
          <a:xfrm rot="19800000">
            <a:off x="938893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Oval 247"/>
          <p:cNvSpPr/>
          <p:nvPr/>
        </p:nvSpPr>
        <p:spPr>
          <a:xfrm rot="19800000">
            <a:off x="948994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Oval 248"/>
          <p:cNvSpPr/>
          <p:nvPr/>
        </p:nvSpPr>
        <p:spPr>
          <a:xfrm rot="19800000">
            <a:off x="928208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Oval 249"/>
          <p:cNvSpPr/>
          <p:nvPr/>
        </p:nvSpPr>
        <p:spPr>
          <a:xfrm rot="19800000">
            <a:off x="9765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Oval 250"/>
          <p:cNvSpPr/>
          <p:nvPr/>
        </p:nvSpPr>
        <p:spPr>
          <a:xfrm rot="19800000">
            <a:off x="973871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9222969" y="4821952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8977469" y="4821952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8251802" y="4821952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Down Arrow 209"/>
          <p:cNvSpPr/>
          <p:nvPr/>
        </p:nvSpPr>
        <p:spPr>
          <a:xfrm>
            <a:off x="8448697" y="3123738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8952175" y="4049568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local variation/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anisotropy?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13754" y="5237856"/>
            <a:ext cx="2416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Durand 2011]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6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 et al 12]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[Subr and </a:t>
            </a:r>
            <a:r>
              <a:rPr lang="en-US" kern="0" dirty="0" err="1">
                <a:solidFill>
                  <a:schemeClr val="tx1">
                    <a:lumMod val="95000"/>
                  </a:schemeClr>
                </a:solidFill>
              </a:rPr>
              <a:t>Kautz</a:t>
            </a: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 2013]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Pilleboue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2015]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937264" y="1937190"/>
            <a:ext cx="51443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Assessing MSE, bias, variance and convergence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of Monte Carlo estimators as a function of the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Fourier spectrum of the sampling function.</a:t>
            </a:r>
          </a:p>
          <a:p>
            <a:endParaRPr lang="en-US" sz="2000" kern="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21064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Freq. analysis of MC sampling: This course!</a:t>
            </a:r>
          </a:p>
        </p:txBody>
      </p:sp>
      <p:sp>
        <p:nvSpPr>
          <p:cNvPr id="162" name="Oval 161"/>
          <p:cNvSpPr/>
          <p:nvPr/>
        </p:nvSpPr>
        <p:spPr>
          <a:xfrm>
            <a:off x="7358952" y="25613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958850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8004587" y="317278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741180" y="279388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326374" y="283851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7739702" y="268782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390319" y="32480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8184610" y="343432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8073859" y="29052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170"/>
          <p:cNvSpPr/>
          <p:nvPr/>
        </p:nvSpPr>
        <p:spPr>
          <a:xfrm rot="19800000">
            <a:off x="7742892" y="342680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171"/>
          <p:cNvSpPr/>
          <p:nvPr/>
        </p:nvSpPr>
        <p:spPr>
          <a:xfrm rot="19800000">
            <a:off x="8286290" y="377838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Oval 172"/>
          <p:cNvSpPr/>
          <p:nvPr/>
        </p:nvSpPr>
        <p:spPr>
          <a:xfrm rot="19800000">
            <a:off x="8059468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Oval 173"/>
          <p:cNvSpPr/>
          <p:nvPr/>
        </p:nvSpPr>
        <p:spPr>
          <a:xfrm rot="19800000">
            <a:off x="8899263" y="381989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val 174"/>
          <p:cNvSpPr/>
          <p:nvPr/>
        </p:nvSpPr>
        <p:spPr>
          <a:xfrm rot="19800000">
            <a:off x="8724871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Oval 175"/>
          <p:cNvSpPr/>
          <p:nvPr/>
        </p:nvSpPr>
        <p:spPr>
          <a:xfrm rot="19800000">
            <a:off x="8034101" y="382890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Oval 176"/>
          <p:cNvSpPr/>
          <p:nvPr/>
        </p:nvSpPr>
        <p:spPr>
          <a:xfrm rot="19800000">
            <a:off x="7749806" y="43534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Oval 177"/>
          <p:cNvSpPr/>
          <p:nvPr/>
        </p:nvSpPr>
        <p:spPr>
          <a:xfrm rot="19800000">
            <a:off x="8544097" y="453972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Oval 178"/>
          <p:cNvSpPr/>
          <p:nvPr/>
        </p:nvSpPr>
        <p:spPr>
          <a:xfrm rot="19800000">
            <a:off x="8433346" y="401068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Oval 179"/>
          <p:cNvSpPr/>
          <p:nvPr/>
        </p:nvSpPr>
        <p:spPr>
          <a:xfrm rot="1800000">
            <a:off x="7372048" y="36509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Oval 180"/>
          <p:cNvSpPr/>
          <p:nvPr/>
        </p:nvSpPr>
        <p:spPr>
          <a:xfrm rot="1800000">
            <a:off x="7698399" y="375440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Oval 181"/>
          <p:cNvSpPr/>
          <p:nvPr/>
        </p:nvSpPr>
        <p:spPr>
          <a:xfrm rot="1800000">
            <a:off x="7404374" y="443575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Oval 182"/>
          <p:cNvSpPr/>
          <p:nvPr/>
        </p:nvSpPr>
        <p:spPr>
          <a:xfrm rot="1800000">
            <a:off x="8583316" y="392385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Oval 183"/>
          <p:cNvSpPr/>
          <p:nvPr/>
        </p:nvSpPr>
        <p:spPr>
          <a:xfrm rot="1800000">
            <a:off x="8073811" y="360539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5" name="Oval 184"/>
          <p:cNvSpPr/>
          <p:nvPr/>
        </p:nvSpPr>
        <p:spPr>
          <a:xfrm rot="1800000">
            <a:off x="7540867" y="397791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Oval 185"/>
          <p:cNvSpPr/>
          <p:nvPr/>
        </p:nvSpPr>
        <p:spPr>
          <a:xfrm rot="1800000">
            <a:off x="7296716" y="41893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val 186"/>
          <p:cNvSpPr/>
          <p:nvPr/>
        </p:nvSpPr>
        <p:spPr>
          <a:xfrm rot="1800000">
            <a:off x="8129225" y="451863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Oval 187"/>
          <p:cNvSpPr/>
          <p:nvPr/>
        </p:nvSpPr>
        <p:spPr>
          <a:xfrm rot="1800000">
            <a:off x="7940112" y="415968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Oval 188"/>
          <p:cNvSpPr/>
          <p:nvPr/>
        </p:nvSpPr>
        <p:spPr>
          <a:xfrm rot="900000">
            <a:off x="8458848" y="248811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Oval 189"/>
          <p:cNvSpPr/>
          <p:nvPr/>
        </p:nvSpPr>
        <p:spPr>
          <a:xfrm rot="900000">
            <a:off x="9139616" y="255466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Oval 190"/>
          <p:cNvSpPr/>
          <p:nvPr/>
        </p:nvSpPr>
        <p:spPr>
          <a:xfrm rot="900000">
            <a:off x="8974247" y="293209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Oval 191"/>
          <p:cNvSpPr/>
          <p:nvPr/>
        </p:nvSpPr>
        <p:spPr>
          <a:xfrm rot="900000">
            <a:off x="9474036" y="256406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Oval 192"/>
          <p:cNvSpPr/>
          <p:nvPr/>
        </p:nvSpPr>
        <p:spPr>
          <a:xfrm rot="900000">
            <a:off x="9543023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Oval 193"/>
          <p:cNvSpPr/>
          <p:nvPr/>
        </p:nvSpPr>
        <p:spPr>
          <a:xfrm rot="900000">
            <a:off x="8852254" y="250699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Oval 194"/>
          <p:cNvSpPr/>
          <p:nvPr/>
        </p:nvSpPr>
        <p:spPr>
          <a:xfrm rot="900000">
            <a:off x="8548792" y="294642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Oval 195"/>
          <p:cNvSpPr/>
          <p:nvPr/>
        </p:nvSpPr>
        <p:spPr>
          <a:xfrm rot="900000">
            <a:off x="9113104" y="344681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Oval 196"/>
          <p:cNvSpPr/>
          <p:nvPr/>
        </p:nvSpPr>
        <p:spPr>
          <a:xfrm rot="900000">
            <a:off x="9179943" y="300192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Oval 197"/>
          <p:cNvSpPr/>
          <p:nvPr/>
        </p:nvSpPr>
        <p:spPr>
          <a:xfrm rot="19800000">
            <a:off x="8909676" y="424775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Oval 198"/>
          <p:cNvSpPr/>
          <p:nvPr/>
        </p:nvSpPr>
        <p:spPr>
          <a:xfrm rot="19800000">
            <a:off x="9350848" y="368030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Oval 199"/>
          <p:cNvSpPr/>
          <p:nvPr/>
        </p:nvSpPr>
        <p:spPr>
          <a:xfrm rot="19800000">
            <a:off x="9676813" y="422089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Oval 200"/>
          <p:cNvSpPr/>
          <p:nvPr/>
        </p:nvSpPr>
        <p:spPr>
          <a:xfrm rot="19800000">
            <a:off x="8946230" y="457772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Oval 201"/>
          <p:cNvSpPr/>
          <p:nvPr/>
        </p:nvSpPr>
        <p:spPr>
          <a:xfrm rot="19800000">
            <a:off x="9526842" y="453364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Oval 202"/>
          <p:cNvSpPr/>
          <p:nvPr/>
        </p:nvSpPr>
        <p:spPr>
          <a:xfrm rot="19800000">
            <a:off x="9697537" y="32178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9188199" y="4295434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827814" y="329053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8213713" y="232947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7094594" y="2337278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7094595" y="4922871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 rot="16200000">
            <a:off x="5466850" y="3336496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739704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996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73806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87551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840347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71270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42840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822269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81119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Oval 218"/>
          <p:cNvSpPr/>
          <p:nvPr/>
        </p:nvSpPr>
        <p:spPr>
          <a:xfrm rot="19800000">
            <a:off x="775652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Oval 219"/>
          <p:cNvSpPr/>
          <p:nvPr/>
        </p:nvSpPr>
        <p:spPr>
          <a:xfrm rot="19800000">
            <a:off x="83564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Oval 220"/>
          <p:cNvSpPr/>
          <p:nvPr/>
        </p:nvSpPr>
        <p:spPr>
          <a:xfrm rot="19800000">
            <a:off x="80975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Oval 221"/>
          <p:cNvSpPr/>
          <p:nvPr/>
        </p:nvSpPr>
        <p:spPr>
          <a:xfrm rot="19800000">
            <a:off x="91146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Oval 222"/>
          <p:cNvSpPr/>
          <p:nvPr/>
        </p:nvSpPr>
        <p:spPr>
          <a:xfrm rot="19800000">
            <a:off x="876295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Oval 223"/>
          <p:cNvSpPr/>
          <p:nvPr/>
        </p:nvSpPr>
        <p:spPr>
          <a:xfrm rot="19800000">
            <a:off x="807218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Oval 224"/>
          <p:cNvSpPr/>
          <p:nvPr/>
        </p:nvSpPr>
        <p:spPr>
          <a:xfrm rot="19800000">
            <a:off x="778789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Oval 225"/>
          <p:cNvSpPr/>
          <p:nvPr/>
        </p:nvSpPr>
        <p:spPr>
          <a:xfrm rot="19800000">
            <a:off x="858218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Oval 226"/>
          <p:cNvSpPr/>
          <p:nvPr/>
        </p:nvSpPr>
        <p:spPr>
          <a:xfrm rot="19800000">
            <a:off x="847143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Oval 227"/>
          <p:cNvSpPr/>
          <p:nvPr/>
        </p:nvSpPr>
        <p:spPr>
          <a:xfrm rot="1800000">
            <a:off x="7263293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Oval 228"/>
          <p:cNvSpPr/>
          <p:nvPr/>
        </p:nvSpPr>
        <p:spPr>
          <a:xfrm rot="1800000">
            <a:off x="78631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Oval 229"/>
          <p:cNvSpPr/>
          <p:nvPr/>
        </p:nvSpPr>
        <p:spPr>
          <a:xfrm rot="1800000">
            <a:off x="760432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Oval 230"/>
          <p:cNvSpPr/>
          <p:nvPr/>
        </p:nvSpPr>
        <p:spPr>
          <a:xfrm rot="1800000">
            <a:off x="862140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Oval 231"/>
          <p:cNvSpPr/>
          <p:nvPr/>
        </p:nvSpPr>
        <p:spPr>
          <a:xfrm rot="1800000">
            <a:off x="82697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Oval 232"/>
          <p:cNvSpPr/>
          <p:nvPr/>
        </p:nvSpPr>
        <p:spPr>
          <a:xfrm rot="1800000">
            <a:off x="75789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Oval 233"/>
          <p:cNvSpPr/>
          <p:nvPr/>
        </p:nvSpPr>
        <p:spPr>
          <a:xfrm rot="1800000">
            <a:off x="729466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Oval 234"/>
          <p:cNvSpPr/>
          <p:nvPr/>
        </p:nvSpPr>
        <p:spPr>
          <a:xfrm rot="1800000">
            <a:off x="80889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Oval 235"/>
          <p:cNvSpPr/>
          <p:nvPr/>
        </p:nvSpPr>
        <p:spPr>
          <a:xfrm rot="1800000">
            <a:off x="797820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Oval 236"/>
          <p:cNvSpPr/>
          <p:nvPr/>
        </p:nvSpPr>
        <p:spPr>
          <a:xfrm rot="900000">
            <a:off x="857468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Oval 237"/>
          <p:cNvSpPr/>
          <p:nvPr/>
        </p:nvSpPr>
        <p:spPr>
          <a:xfrm rot="900000">
            <a:off x="917457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Oval 238"/>
          <p:cNvSpPr/>
          <p:nvPr/>
        </p:nvSpPr>
        <p:spPr>
          <a:xfrm rot="900000">
            <a:off x="891570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Oval 239"/>
          <p:cNvSpPr/>
          <p:nvPr/>
        </p:nvSpPr>
        <p:spPr>
          <a:xfrm rot="900000">
            <a:off x="99327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Oval 240"/>
          <p:cNvSpPr/>
          <p:nvPr/>
        </p:nvSpPr>
        <p:spPr>
          <a:xfrm rot="900000">
            <a:off x="958111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Oval 241"/>
          <p:cNvSpPr/>
          <p:nvPr/>
        </p:nvSpPr>
        <p:spPr>
          <a:xfrm rot="900000">
            <a:off x="889034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Oval 242"/>
          <p:cNvSpPr/>
          <p:nvPr/>
        </p:nvSpPr>
        <p:spPr>
          <a:xfrm rot="900000">
            <a:off x="86060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Oval 243"/>
          <p:cNvSpPr/>
          <p:nvPr/>
        </p:nvSpPr>
        <p:spPr>
          <a:xfrm rot="900000">
            <a:off x="940033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Oval 244"/>
          <p:cNvSpPr/>
          <p:nvPr/>
        </p:nvSpPr>
        <p:spPr>
          <a:xfrm rot="900000">
            <a:off x="928958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Oval 245"/>
          <p:cNvSpPr/>
          <p:nvPr/>
        </p:nvSpPr>
        <p:spPr>
          <a:xfrm rot="19800000">
            <a:off x="894776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Oval 246"/>
          <p:cNvSpPr/>
          <p:nvPr/>
        </p:nvSpPr>
        <p:spPr>
          <a:xfrm rot="19800000">
            <a:off x="938893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Oval 247"/>
          <p:cNvSpPr/>
          <p:nvPr/>
        </p:nvSpPr>
        <p:spPr>
          <a:xfrm rot="19800000">
            <a:off x="948994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Oval 248"/>
          <p:cNvSpPr/>
          <p:nvPr/>
        </p:nvSpPr>
        <p:spPr>
          <a:xfrm rot="19800000">
            <a:off x="928208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Oval 249"/>
          <p:cNvSpPr/>
          <p:nvPr/>
        </p:nvSpPr>
        <p:spPr>
          <a:xfrm rot="19800000">
            <a:off x="9765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Oval 250"/>
          <p:cNvSpPr/>
          <p:nvPr/>
        </p:nvSpPr>
        <p:spPr>
          <a:xfrm rot="19800000">
            <a:off x="973871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9222969" y="4821952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8977469" y="4821952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8251802" y="4821952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Down Arrow 209"/>
          <p:cNvSpPr/>
          <p:nvPr/>
        </p:nvSpPr>
        <p:spPr>
          <a:xfrm>
            <a:off x="8448697" y="3123738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13754" y="5237856"/>
            <a:ext cx="2416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Durand 2011]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6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 et al 12]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[Subr and </a:t>
            </a:r>
            <a:r>
              <a:rPr lang="en-US" kern="0" dirty="0" err="1">
                <a:solidFill>
                  <a:schemeClr val="tx1">
                    <a:lumMod val="95000"/>
                  </a:schemeClr>
                </a:solidFill>
              </a:rPr>
              <a:t>Kautz</a:t>
            </a: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 2013]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Pilleboue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2015]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37264" y="1937190"/>
            <a:ext cx="51443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Assessing MSE, bias, variance and convergence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of Monte Carlo estimators as a function of the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Fourier spectrum of the sampling function.</a:t>
            </a:r>
          </a:p>
          <a:p>
            <a:endParaRPr lang="en-US" sz="2000" kern="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75951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Freq. analysis of MC sampling: This course!</a:t>
            </a:r>
          </a:p>
        </p:txBody>
      </p:sp>
      <p:sp>
        <p:nvSpPr>
          <p:cNvPr id="162" name="Oval 161"/>
          <p:cNvSpPr/>
          <p:nvPr/>
        </p:nvSpPr>
        <p:spPr>
          <a:xfrm>
            <a:off x="7358952" y="25613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958850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699981" y="3139936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717063" y="26694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365384" y="250727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7674614" y="272350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390319" y="324805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8184610" y="343432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8073859" y="29052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170"/>
          <p:cNvSpPr/>
          <p:nvPr/>
        </p:nvSpPr>
        <p:spPr>
          <a:xfrm rot="19800000">
            <a:off x="7718439" y="36667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171"/>
          <p:cNvSpPr/>
          <p:nvPr/>
        </p:nvSpPr>
        <p:spPr>
          <a:xfrm rot="19800000">
            <a:off x="8318337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Oval 172"/>
          <p:cNvSpPr/>
          <p:nvPr/>
        </p:nvSpPr>
        <p:spPr>
          <a:xfrm rot="19800000">
            <a:off x="8059468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Oval 173"/>
          <p:cNvSpPr/>
          <p:nvPr/>
        </p:nvSpPr>
        <p:spPr>
          <a:xfrm rot="19800000">
            <a:off x="9076550" y="37748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val 174"/>
          <p:cNvSpPr/>
          <p:nvPr/>
        </p:nvSpPr>
        <p:spPr>
          <a:xfrm rot="19800000">
            <a:off x="8724871" y="3612677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Oval 175"/>
          <p:cNvSpPr/>
          <p:nvPr/>
        </p:nvSpPr>
        <p:spPr>
          <a:xfrm rot="19800000">
            <a:off x="8034101" y="382890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7" name="Oval 176"/>
          <p:cNvSpPr/>
          <p:nvPr/>
        </p:nvSpPr>
        <p:spPr>
          <a:xfrm rot="19800000">
            <a:off x="7749806" y="435344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8" name="Oval 177"/>
          <p:cNvSpPr/>
          <p:nvPr/>
        </p:nvSpPr>
        <p:spPr>
          <a:xfrm rot="19800000">
            <a:off x="8544097" y="453972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9" name="Oval 178"/>
          <p:cNvSpPr/>
          <p:nvPr/>
        </p:nvSpPr>
        <p:spPr>
          <a:xfrm rot="19800000">
            <a:off x="8433346" y="401068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Oval 179"/>
          <p:cNvSpPr/>
          <p:nvPr/>
        </p:nvSpPr>
        <p:spPr>
          <a:xfrm rot="1800000">
            <a:off x="7225205" y="381574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Oval 180"/>
          <p:cNvSpPr/>
          <p:nvPr/>
        </p:nvSpPr>
        <p:spPr>
          <a:xfrm rot="1800000">
            <a:off x="7825103" y="37616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2" name="Oval 181"/>
          <p:cNvSpPr/>
          <p:nvPr/>
        </p:nvSpPr>
        <p:spPr>
          <a:xfrm rot="1800000">
            <a:off x="7566234" y="439434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3" name="Oval 182"/>
          <p:cNvSpPr/>
          <p:nvPr/>
        </p:nvSpPr>
        <p:spPr>
          <a:xfrm rot="1800000">
            <a:off x="8583316" y="392385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4" name="Oval 183"/>
          <p:cNvSpPr/>
          <p:nvPr/>
        </p:nvSpPr>
        <p:spPr>
          <a:xfrm rot="1800000">
            <a:off x="8231637" y="376168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5" name="Oval 184"/>
          <p:cNvSpPr/>
          <p:nvPr/>
        </p:nvSpPr>
        <p:spPr>
          <a:xfrm rot="1800000">
            <a:off x="7540867" y="397791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Oval 185"/>
          <p:cNvSpPr/>
          <p:nvPr/>
        </p:nvSpPr>
        <p:spPr>
          <a:xfrm rot="1800000">
            <a:off x="7256572" y="450245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val 186"/>
          <p:cNvSpPr/>
          <p:nvPr/>
        </p:nvSpPr>
        <p:spPr>
          <a:xfrm rot="1800000">
            <a:off x="8050863" y="468872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Oval 187"/>
          <p:cNvSpPr/>
          <p:nvPr/>
        </p:nvSpPr>
        <p:spPr>
          <a:xfrm rot="1800000">
            <a:off x="7940112" y="415968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Oval 188"/>
          <p:cNvSpPr/>
          <p:nvPr/>
        </p:nvSpPr>
        <p:spPr>
          <a:xfrm rot="900000">
            <a:off x="8536591" y="234482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Oval 189"/>
          <p:cNvSpPr/>
          <p:nvPr/>
        </p:nvSpPr>
        <p:spPr>
          <a:xfrm rot="900000">
            <a:off x="9136490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Oval 190"/>
          <p:cNvSpPr/>
          <p:nvPr/>
        </p:nvSpPr>
        <p:spPr>
          <a:xfrm rot="900000">
            <a:off x="8877620" y="292342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Oval 191"/>
          <p:cNvSpPr/>
          <p:nvPr/>
        </p:nvSpPr>
        <p:spPr>
          <a:xfrm rot="900000">
            <a:off x="9894703" y="245293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Oval 192"/>
          <p:cNvSpPr/>
          <p:nvPr/>
        </p:nvSpPr>
        <p:spPr>
          <a:xfrm rot="900000">
            <a:off x="9543023" y="22907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Oval 193"/>
          <p:cNvSpPr/>
          <p:nvPr/>
        </p:nvSpPr>
        <p:spPr>
          <a:xfrm rot="900000">
            <a:off x="8852254" y="250699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Oval 194"/>
          <p:cNvSpPr/>
          <p:nvPr/>
        </p:nvSpPr>
        <p:spPr>
          <a:xfrm rot="900000">
            <a:off x="8567959" y="3031535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Oval 195"/>
          <p:cNvSpPr/>
          <p:nvPr/>
        </p:nvSpPr>
        <p:spPr>
          <a:xfrm rot="900000">
            <a:off x="9362249" y="3217808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Oval 196"/>
          <p:cNvSpPr/>
          <p:nvPr/>
        </p:nvSpPr>
        <p:spPr>
          <a:xfrm rot="900000">
            <a:off x="9251498" y="2688769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Oval 197"/>
          <p:cNvSpPr/>
          <p:nvPr/>
        </p:nvSpPr>
        <p:spPr>
          <a:xfrm rot="19800000">
            <a:off x="8909676" y="4247753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Oval 198"/>
          <p:cNvSpPr/>
          <p:nvPr/>
        </p:nvSpPr>
        <p:spPr>
          <a:xfrm rot="19800000">
            <a:off x="9350848" y="3680300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Oval 199"/>
          <p:cNvSpPr/>
          <p:nvPr/>
        </p:nvSpPr>
        <p:spPr>
          <a:xfrm rot="19800000">
            <a:off x="9451857" y="424533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Oval 200"/>
          <p:cNvSpPr/>
          <p:nvPr/>
        </p:nvSpPr>
        <p:spPr>
          <a:xfrm rot="19800000">
            <a:off x="9243993" y="4445691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Oval 201"/>
          <p:cNvSpPr/>
          <p:nvPr/>
        </p:nvSpPr>
        <p:spPr>
          <a:xfrm rot="19800000">
            <a:off x="9727850" y="4388064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Oval 202"/>
          <p:cNvSpPr/>
          <p:nvPr/>
        </p:nvSpPr>
        <p:spPr>
          <a:xfrm rot="19800000">
            <a:off x="9700624" y="3559562"/>
            <a:ext cx="110751" cy="108114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9184880" y="4095608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8939381" y="329006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8213713" y="2329477"/>
            <a:ext cx="113599" cy="113599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7094594" y="2337278"/>
            <a:ext cx="0" cy="258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7094595" y="4922871"/>
            <a:ext cx="317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 rot="16200000">
            <a:off x="5466850" y="3336496"/>
            <a:ext cx="27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n-dimensional path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space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739704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996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73806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87551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840347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71270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42840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822269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81119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Oval 218"/>
          <p:cNvSpPr/>
          <p:nvPr/>
        </p:nvSpPr>
        <p:spPr>
          <a:xfrm rot="19800000">
            <a:off x="775652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Oval 219"/>
          <p:cNvSpPr/>
          <p:nvPr/>
        </p:nvSpPr>
        <p:spPr>
          <a:xfrm rot="19800000">
            <a:off x="83564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Oval 220"/>
          <p:cNvSpPr/>
          <p:nvPr/>
        </p:nvSpPr>
        <p:spPr>
          <a:xfrm rot="19800000">
            <a:off x="80975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2" name="Oval 221"/>
          <p:cNvSpPr/>
          <p:nvPr/>
        </p:nvSpPr>
        <p:spPr>
          <a:xfrm rot="19800000">
            <a:off x="91146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3" name="Oval 222"/>
          <p:cNvSpPr/>
          <p:nvPr/>
        </p:nvSpPr>
        <p:spPr>
          <a:xfrm rot="19800000">
            <a:off x="876295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Oval 223"/>
          <p:cNvSpPr/>
          <p:nvPr/>
        </p:nvSpPr>
        <p:spPr>
          <a:xfrm rot="19800000">
            <a:off x="8072189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Oval 224"/>
          <p:cNvSpPr/>
          <p:nvPr/>
        </p:nvSpPr>
        <p:spPr>
          <a:xfrm rot="19800000">
            <a:off x="778789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Oval 225"/>
          <p:cNvSpPr/>
          <p:nvPr/>
        </p:nvSpPr>
        <p:spPr>
          <a:xfrm rot="19800000">
            <a:off x="858218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Oval 226"/>
          <p:cNvSpPr/>
          <p:nvPr/>
        </p:nvSpPr>
        <p:spPr>
          <a:xfrm rot="19800000">
            <a:off x="847143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Oval 227"/>
          <p:cNvSpPr/>
          <p:nvPr/>
        </p:nvSpPr>
        <p:spPr>
          <a:xfrm rot="1800000">
            <a:off x="7263293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Oval 228"/>
          <p:cNvSpPr/>
          <p:nvPr/>
        </p:nvSpPr>
        <p:spPr>
          <a:xfrm rot="1800000">
            <a:off x="78631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Oval 229"/>
          <p:cNvSpPr/>
          <p:nvPr/>
        </p:nvSpPr>
        <p:spPr>
          <a:xfrm rot="1800000">
            <a:off x="760432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Oval 230"/>
          <p:cNvSpPr/>
          <p:nvPr/>
        </p:nvSpPr>
        <p:spPr>
          <a:xfrm rot="1800000">
            <a:off x="862140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Oval 231"/>
          <p:cNvSpPr/>
          <p:nvPr/>
        </p:nvSpPr>
        <p:spPr>
          <a:xfrm rot="1800000">
            <a:off x="826972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3" name="Oval 232"/>
          <p:cNvSpPr/>
          <p:nvPr/>
        </p:nvSpPr>
        <p:spPr>
          <a:xfrm rot="1800000">
            <a:off x="757895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Oval 233"/>
          <p:cNvSpPr/>
          <p:nvPr/>
        </p:nvSpPr>
        <p:spPr>
          <a:xfrm rot="1800000">
            <a:off x="729466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Oval 234"/>
          <p:cNvSpPr/>
          <p:nvPr/>
        </p:nvSpPr>
        <p:spPr>
          <a:xfrm rot="1800000">
            <a:off x="808895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Oval 235"/>
          <p:cNvSpPr/>
          <p:nvPr/>
        </p:nvSpPr>
        <p:spPr>
          <a:xfrm rot="1800000">
            <a:off x="797820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Oval 236"/>
          <p:cNvSpPr/>
          <p:nvPr/>
        </p:nvSpPr>
        <p:spPr>
          <a:xfrm rot="900000">
            <a:off x="8574680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Oval 237"/>
          <p:cNvSpPr/>
          <p:nvPr/>
        </p:nvSpPr>
        <p:spPr>
          <a:xfrm rot="900000">
            <a:off x="917457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Oval 238"/>
          <p:cNvSpPr/>
          <p:nvPr/>
        </p:nvSpPr>
        <p:spPr>
          <a:xfrm rot="900000">
            <a:off x="891570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Oval 239"/>
          <p:cNvSpPr/>
          <p:nvPr/>
        </p:nvSpPr>
        <p:spPr>
          <a:xfrm rot="900000">
            <a:off x="993279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Oval 240"/>
          <p:cNvSpPr/>
          <p:nvPr/>
        </p:nvSpPr>
        <p:spPr>
          <a:xfrm rot="900000">
            <a:off x="958111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2" name="Oval 241"/>
          <p:cNvSpPr/>
          <p:nvPr/>
        </p:nvSpPr>
        <p:spPr>
          <a:xfrm rot="900000">
            <a:off x="889034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Oval 242"/>
          <p:cNvSpPr/>
          <p:nvPr/>
        </p:nvSpPr>
        <p:spPr>
          <a:xfrm rot="900000">
            <a:off x="860604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4" name="Oval 243"/>
          <p:cNvSpPr/>
          <p:nvPr/>
        </p:nvSpPr>
        <p:spPr>
          <a:xfrm rot="900000">
            <a:off x="9400337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Oval 244"/>
          <p:cNvSpPr/>
          <p:nvPr/>
        </p:nvSpPr>
        <p:spPr>
          <a:xfrm rot="900000">
            <a:off x="928958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Oval 245"/>
          <p:cNvSpPr/>
          <p:nvPr/>
        </p:nvSpPr>
        <p:spPr>
          <a:xfrm rot="19800000">
            <a:off x="8947764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Oval 246"/>
          <p:cNvSpPr/>
          <p:nvPr/>
        </p:nvSpPr>
        <p:spPr>
          <a:xfrm rot="19800000">
            <a:off x="9388936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8" name="Oval 247"/>
          <p:cNvSpPr/>
          <p:nvPr/>
        </p:nvSpPr>
        <p:spPr>
          <a:xfrm rot="19800000">
            <a:off x="9489945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9" name="Oval 248"/>
          <p:cNvSpPr/>
          <p:nvPr/>
        </p:nvSpPr>
        <p:spPr>
          <a:xfrm rot="19800000">
            <a:off x="9282081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0" name="Oval 249"/>
          <p:cNvSpPr/>
          <p:nvPr/>
        </p:nvSpPr>
        <p:spPr>
          <a:xfrm rot="19800000">
            <a:off x="9765938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1" name="Oval 250"/>
          <p:cNvSpPr/>
          <p:nvPr/>
        </p:nvSpPr>
        <p:spPr>
          <a:xfrm rot="19800000">
            <a:off x="9738712" y="4821951"/>
            <a:ext cx="110751" cy="108114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9222969" y="4821952"/>
            <a:ext cx="113599" cy="11359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8977469" y="4821952"/>
            <a:ext cx="113599" cy="1135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8251802" y="4821952"/>
            <a:ext cx="113599" cy="1135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6" name="Down Arrow 209"/>
          <p:cNvSpPr/>
          <p:nvPr/>
        </p:nvSpPr>
        <p:spPr>
          <a:xfrm>
            <a:off x="8448697" y="3123738"/>
            <a:ext cx="369636" cy="1619046"/>
          </a:xfrm>
          <a:prstGeom prst="down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8952175" y="4049568"/>
            <a:ext cx="158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local variation/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anisotropy?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3754" y="5237856"/>
            <a:ext cx="2416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Durand 2011]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65000"/>
                  </a:schemeClr>
                </a:solidFill>
              </a:rPr>
              <a:t>Ramamoorthy</a:t>
            </a:r>
            <a:r>
              <a:rPr lang="en-US" kern="0" dirty="0">
                <a:solidFill>
                  <a:schemeClr val="tx1">
                    <a:lumMod val="65000"/>
                  </a:schemeClr>
                </a:solidFill>
              </a:rPr>
              <a:t> et al 12]</a:t>
            </a:r>
          </a:p>
          <a:p>
            <a:pPr lvl="0" defTabSz="914400"/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[Subr and </a:t>
            </a:r>
            <a:r>
              <a:rPr lang="en-US" kern="0" dirty="0" err="1">
                <a:solidFill>
                  <a:schemeClr val="tx1">
                    <a:lumMod val="95000"/>
                  </a:schemeClr>
                </a:solidFill>
              </a:rPr>
              <a:t>Kautz</a:t>
            </a: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 2013]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tx1">
                    <a:lumMod val="95000"/>
                  </a:schemeClr>
                </a:solidFill>
              </a:rPr>
              <a:t>[</a:t>
            </a:r>
            <a:r>
              <a:rPr lang="en-US" kern="0" dirty="0" err="1">
                <a:solidFill>
                  <a:schemeClr val="tx1">
                    <a:lumMod val="75000"/>
                  </a:schemeClr>
                </a:solidFill>
              </a:rPr>
              <a:t>Pilleboue</a:t>
            </a:r>
            <a:r>
              <a:rPr lang="en-US" kern="0" dirty="0">
                <a:solidFill>
                  <a:schemeClr val="tx1">
                    <a:lumMod val="75000"/>
                  </a:schemeClr>
                </a:solidFill>
              </a:rPr>
              <a:t> et al 2015]</a:t>
            </a:r>
            <a:r>
              <a:rPr lang="en-US" kern="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37264" y="1937190"/>
            <a:ext cx="51443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Assessing MSE, bias, variance and convergence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of Monte Carlo estimators as a function of the </a:t>
            </a:r>
          </a:p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Fourier spectrum of the sampling function.</a:t>
            </a:r>
          </a:p>
          <a:p>
            <a:endParaRPr lang="en-US" sz="2000" kern="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0280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Bird’s-eye view of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86503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Rewrite MC estimator in terms of sampling function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 descr="http://latex2png.com/output/latex_11a18654c5af5076227f43a8481c3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59" y="2180485"/>
            <a:ext cx="3688586" cy="10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latex2png.com/output/latex_c4f0be51bcef4fd25573899f9e6ca77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39" y="2306770"/>
            <a:ext cx="2621888" cy="7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58295" y="2485293"/>
            <a:ext cx="906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where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675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physics of light is challenging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00571" y="1755671"/>
            <a:ext cx="2677974" cy="1891516"/>
            <a:chOff x="1143000" y="1600200"/>
            <a:chExt cx="6778625" cy="47879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1143000" y="1600200"/>
              <a:ext cx="3200400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4724400" y="1600200"/>
              <a:ext cx="3197225" cy="233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87625" y="3733800"/>
              <a:ext cx="3965575" cy="265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8849" y="1657460"/>
            <a:ext cx="1930509" cy="153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7958319" y="1594896"/>
            <a:ext cx="2551660" cy="1658422"/>
            <a:chOff x="6000760" y="1285866"/>
            <a:chExt cx="2857790" cy="1857388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000760" y="1285866"/>
              <a:ext cx="1452624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7429520" y="2174838"/>
              <a:ext cx="1289712" cy="968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6215074" y="2291364"/>
              <a:ext cx="1134722" cy="851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500958" y="1285866"/>
              <a:ext cx="1357592" cy="1088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71700" y="3690672"/>
            <a:ext cx="3438279" cy="253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46353" y="3968534"/>
            <a:ext cx="3340623" cy="223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107601" y="3298158"/>
            <a:ext cx="982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lenses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6027" y="3122384"/>
            <a:ext cx="1155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defocus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1305" y="5511021"/>
            <a:ext cx="13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materials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1464" y="3959848"/>
            <a:ext cx="159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light, media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5058" y="3178841"/>
            <a:ext cx="1875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exposure time</a:t>
            </a: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61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Bird’s-eye view of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86503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Rewrite MC estimator in terms of sampling function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Fourier transform preserves inner products, so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 descr="http://latex2png.com/output/latex_11a18654c5af5076227f43a8481c3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59" y="2180485"/>
            <a:ext cx="3688586" cy="10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latex2png.com/output/latex_c4f0be51bcef4fd25573899f9e6ca77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39" y="2306770"/>
            <a:ext cx="2621888" cy="7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58295" y="2485293"/>
            <a:ext cx="906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where </a:t>
            </a:r>
            <a:endParaRPr lang="en-GB" sz="2000" dirty="0"/>
          </a:p>
        </p:txBody>
      </p:sp>
      <p:pic>
        <p:nvPicPr>
          <p:cNvPr id="9222" name="Picture 6" descr="http://latex2png.com/output/latex_a61e5baf50440b243adb2c9071ca4f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59" y="3732518"/>
            <a:ext cx="4608334" cy="103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64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Bird’s-eye view of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86503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Rewrite MC estimator in terms of sampling function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Fourier transform preserves inner products, so</a:t>
            </a: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Analyse MSE error, bias and convergence in terms of 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 descr="http://latex2png.com/output/latex_11a18654c5af5076227f43a8481c3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59" y="2180485"/>
            <a:ext cx="3688586" cy="10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latex2png.com/output/latex_c4f0be51bcef4fd25573899f9e6ca77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39" y="2306770"/>
            <a:ext cx="2621888" cy="7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58295" y="2485293"/>
            <a:ext cx="906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</a:schemeClr>
                </a:solidFill>
              </a:rPr>
              <a:t>where </a:t>
            </a:r>
            <a:endParaRPr lang="en-GB" sz="2000" dirty="0"/>
          </a:p>
        </p:txBody>
      </p:sp>
      <p:pic>
        <p:nvPicPr>
          <p:cNvPr id="9222" name="Picture 6" descr="http://latex2png.com/output/latex_a61e5baf50440b243adb2c9071ca4f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59" y="3732518"/>
            <a:ext cx="4608334" cy="103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latex2png.com/output/latex_5cc03e6f3dbfba230b20eee7ca61478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70" y="4838153"/>
            <a:ext cx="667890" cy="4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86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Closing slide … </a:t>
            </a:r>
            <a:r>
              <a:rPr lang="en-GB" dirty="0" err="1"/>
              <a:t>tbd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82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7</a:t>
            </a:fld>
            <a:endParaRPr lang="en-GB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503651" y="1856792"/>
            <a:ext cx="1495692" cy="138056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Image ?</a:t>
            </a:r>
            <a:endParaRPr lang="fr-FR" sz="2000">
              <a:solidFill>
                <a:srgbClr val="000000"/>
              </a:solidFill>
            </a:endParaRPr>
          </a:p>
        </p:txBody>
      </p:sp>
      <p:pic>
        <p:nvPicPr>
          <p:cNvPr id="21" name="Picture 6" descr="chandelier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79269" y="1559586"/>
            <a:ext cx="1380638" cy="1840757"/>
          </a:xfrm>
          <a:prstGeom prst="rect">
            <a:avLst/>
          </a:prstGeom>
          <a:noFill/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5333" r="1334"/>
          <a:stretch>
            <a:fillRect/>
          </a:stretch>
        </p:blipFill>
        <p:spPr bwMode="auto">
          <a:xfrm>
            <a:off x="3750991" y="2662123"/>
            <a:ext cx="4736357" cy="326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356548">
            <a:off x="8813135" y="1407549"/>
            <a:ext cx="790991" cy="80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2816184" y="1925654"/>
            <a:ext cx="6207542" cy="3504796"/>
            <a:chOff x="2816184" y="1925654"/>
            <a:chExt cx="6207542" cy="3504796"/>
          </a:xfrm>
        </p:grpSpPr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4323364" y="4785012"/>
              <a:ext cx="1220098" cy="6454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816184" y="1925654"/>
              <a:ext cx="6207542" cy="3504796"/>
              <a:chOff x="2816184" y="1925654"/>
              <a:chExt cx="6207542" cy="3504796"/>
            </a:xfrm>
          </p:grpSpPr>
          <p:grpSp>
            <p:nvGrpSpPr>
              <p:cNvPr id="24" name="Group 9"/>
              <p:cNvGrpSpPr>
                <a:grpSpLocks/>
              </p:cNvGrpSpPr>
              <p:nvPr/>
            </p:nvGrpSpPr>
            <p:grpSpPr bwMode="auto">
              <a:xfrm>
                <a:off x="3031909" y="2073751"/>
                <a:ext cx="5991817" cy="3073874"/>
                <a:chOff x="1056" y="1112"/>
                <a:chExt cx="4006" cy="2056"/>
              </a:xfrm>
            </p:grpSpPr>
            <p:sp>
              <p:nvSpPr>
                <p:cNvPr id="32" name="Line 10"/>
                <p:cNvSpPr>
                  <a:spLocks noChangeShapeType="1"/>
                </p:cNvSpPr>
                <p:nvPr/>
              </p:nvSpPr>
              <p:spPr bwMode="auto">
                <a:xfrm>
                  <a:off x="1056" y="1536"/>
                  <a:ext cx="3024" cy="1632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080" y="1112"/>
                  <a:ext cx="982" cy="2056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25" name="Group 12"/>
              <p:cNvGrpSpPr>
                <a:grpSpLocks/>
              </p:cNvGrpSpPr>
              <p:nvPr/>
            </p:nvGrpSpPr>
            <p:grpSpPr bwMode="auto">
              <a:xfrm>
                <a:off x="3391450" y="1925654"/>
                <a:ext cx="5536564" cy="2073896"/>
                <a:chOff x="1296" y="1013"/>
                <a:chExt cx="3702" cy="1387"/>
              </a:xfrm>
            </p:grpSpPr>
            <p:sp>
              <p:nvSpPr>
                <p:cNvPr id="30" name="Line 13"/>
                <p:cNvSpPr>
                  <a:spLocks noChangeShapeType="1"/>
                </p:cNvSpPr>
                <p:nvPr/>
              </p:nvSpPr>
              <p:spPr bwMode="auto">
                <a:xfrm>
                  <a:off x="1296" y="1584"/>
                  <a:ext cx="1776" cy="816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072" y="1013"/>
                  <a:ext cx="1926" cy="1387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7" name="Line 16"/>
              <p:cNvSpPr>
                <a:spLocks noChangeShapeType="1"/>
              </p:cNvSpPr>
              <p:nvPr/>
            </p:nvSpPr>
            <p:spPr bwMode="auto">
              <a:xfrm>
                <a:off x="2816184" y="2705266"/>
                <a:ext cx="1507180" cy="2079746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 flipV="1">
                <a:off x="5543463" y="2003196"/>
                <a:ext cx="3424351" cy="3427254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stealth" w="lg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749428" y="1490091"/>
            <a:ext cx="1529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virtual </a:t>
            </a:r>
          </a:p>
          <a:p>
            <a:pPr algn="r"/>
            <a:r>
              <a:rPr lang="en-US" sz="2000" dirty="0"/>
              <a:t>light emitter</a:t>
            </a:r>
            <a:endParaRPr lang="en-GB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9701301" y="1365865"/>
            <a:ext cx="97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virtual </a:t>
            </a:r>
          </a:p>
          <a:p>
            <a:r>
              <a:rPr lang="en-US" sz="2000" dirty="0"/>
              <a:t>camera</a:t>
            </a:r>
            <a:endParaRPr lang="en-GB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4140373" y="2278443"/>
            <a:ext cx="388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virtual scene: geometry + materials</a:t>
            </a:r>
            <a:endParaRPr lang="en-GB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62350" y="3377259"/>
            <a:ext cx="190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exitant</a:t>
            </a:r>
            <a:r>
              <a:rPr lang="en-US" sz="2000" dirty="0">
                <a:solidFill>
                  <a:srgbClr val="FFFF00"/>
                </a:solidFill>
              </a:rPr>
              <a:t> radiance</a:t>
            </a:r>
            <a:r>
              <a:rPr lang="en-GB" sz="2000" dirty="0">
                <a:solidFill>
                  <a:srgbClr val="FFFF00"/>
                </a:solidFill>
              </a:rPr>
              <a:t> 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8598236" y="2351323"/>
            <a:ext cx="2598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FF00"/>
                </a:solidFill>
              </a:rPr>
              <a:t>estimate incident radiance at all pixels</a:t>
            </a:r>
          </a:p>
          <a:p>
            <a:pPr algn="r"/>
            <a:r>
              <a:rPr lang="en-US" sz="2000" dirty="0">
                <a:solidFill>
                  <a:srgbClr val="FFFF00"/>
                </a:solidFill>
              </a:rPr>
              <a:t>on the virtual sensor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96705" y="3684869"/>
            <a:ext cx="742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W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m</a:t>
            </a:r>
            <a:r>
              <a:rPr lang="en-US" sz="2000" baseline="30000" dirty="0">
                <a:solidFill>
                  <a:srgbClr val="FFFF00"/>
                </a:solidFill>
              </a:rPr>
              <a:t>2</a:t>
            </a:r>
            <a:r>
              <a:rPr lang="en-US" sz="2000" dirty="0">
                <a:solidFill>
                  <a:srgbClr val="FFFF00"/>
                </a:solidFill>
              </a:rPr>
              <a:t> Sr</a:t>
            </a:r>
            <a:endParaRPr lang="en-GB" sz="2000" dirty="0">
              <a:solidFill>
                <a:srgbClr val="FFFF00"/>
              </a:solidFill>
            </a:endParaRPr>
          </a:p>
        </p:txBody>
      </p:sp>
      <p:cxnSp>
        <p:nvCxnSpPr>
          <p:cNvPr id="7" name="Straight Connector 6"/>
          <p:cNvCxnSpPr>
            <a:stCxn id="44" idx="1"/>
            <a:endCxn id="44" idx="3"/>
          </p:cNvCxnSpPr>
          <p:nvPr/>
        </p:nvCxnSpPr>
        <p:spPr>
          <a:xfrm>
            <a:off x="2496705" y="4038812"/>
            <a:ext cx="74251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0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Each reflection is modelled by an integration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8</a:t>
            </a:fld>
            <a:endParaRPr lang="en-GB"/>
          </a:p>
        </p:txBody>
      </p:sp>
      <p:pic>
        <p:nvPicPr>
          <p:cNvPr id="44" name="Picture 29" descr="g67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973" y="4722434"/>
            <a:ext cx="4982902" cy="1069898"/>
          </a:xfrm>
          <a:prstGeom prst="rect">
            <a:avLst/>
          </a:prstGeom>
          <a:noFill/>
        </p:spPr>
      </p:pic>
      <p:pic>
        <p:nvPicPr>
          <p:cNvPr id="39" name="Picture 24" descr="path483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9694" y="3104419"/>
            <a:ext cx="397601" cy="226679"/>
          </a:xfrm>
          <a:prstGeom prst="rect">
            <a:avLst/>
          </a:prstGeom>
          <a:noFill/>
        </p:spPr>
      </p:pic>
      <p:pic>
        <p:nvPicPr>
          <p:cNvPr id="40" name="Picture 25" descr="g5063"/>
          <p:cNvPicPr>
            <a:picLocks noChangeAspect="1" noChangeArrowheads="1"/>
          </p:cNvPicPr>
          <p:nvPr/>
        </p:nvPicPr>
        <p:blipFill>
          <a:blip r:embed="rId4" cstate="screen"/>
          <a:srcRect b="-8767"/>
          <a:stretch>
            <a:fillRect/>
          </a:stretch>
        </p:blipFill>
        <p:spPr bwMode="auto">
          <a:xfrm>
            <a:off x="8205779" y="2477741"/>
            <a:ext cx="455203" cy="377363"/>
          </a:xfrm>
          <a:prstGeom prst="rect">
            <a:avLst/>
          </a:prstGeom>
          <a:noFill/>
        </p:spPr>
      </p:pic>
      <p:pic>
        <p:nvPicPr>
          <p:cNvPr id="41" name="Picture 26" descr="g5063"/>
          <p:cNvPicPr>
            <a:picLocks noChangeAspect="1" noChangeArrowheads="1"/>
          </p:cNvPicPr>
          <p:nvPr/>
        </p:nvPicPr>
        <p:blipFill>
          <a:blip r:embed="rId5" cstate="screen"/>
          <a:srcRect b="-8767"/>
          <a:stretch>
            <a:fillRect/>
          </a:stretch>
        </p:blipFill>
        <p:spPr bwMode="auto">
          <a:xfrm>
            <a:off x="3383280" y="2973233"/>
            <a:ext cx="404625" cy="377363"/>
          </a:xfrm>
          <a:prstGeom prst="rect">
            <a:avLst/>
          </a:prstGeom>
          <a:noFill/>
        </p:spPr>
      </p:pic>
      <p:pic>
        <p:nvPicPr>
          <p:cNvPr id="42" name="Picture 27" descr="g5063"/>
          <p:cNvPicPr>
            <a:picLocks noChangeAspect="1" noChangeArrowheads="1"/>
          </p:cNvPicPr>
          <p:nvPr/>
        </p:nvPicPr>
        <p:blipFill>
          <a:blip r:embed="rId6" cstate="screen"/>
          <a:srcRect b="-8767"/>
          <a:stretch>
            <a:fillRect/>
          </a:stretch>
        </p:blipFill>
        <p:spPr bwMode="auto">
          <a:xfrm>
            <a:off x="5761523" y="2403710"/>
            <a:ext cx="494542" cy="377363"/>
          </a:xfrm>
          <a:prstGeom prst="rect">
            <a:avLst/>
          </a:prstGeom>
          <a:noFill/>
        </p:spPr>
      </p:pic>
      <p:pic>
        <p:nvPicPr>
          <p:cNvPr id="43" name="Picture 28" descr="g5063"/>
          <p:cNvPicPr>
            <a:picLocks noChangeAspect="1" noChangeArrowheads="1"/>
          </p:cNvPicPr>
          <p:nvPr/>
        </p:nvPicPr>
        <p:blipFill>
          <a:blip r:embed="rId7" cstate="screen"/>
          <a:srcRect b="-22342"/>
          <a:stretch>
            <a:fillRect/>
          </a:stretch>
        </p:blipFill>
        <p:spPr bwMode="auto">
          <a:xfrm>
            <a:off x="4744308" y="3216767"/>
            <a:ext cx="404625" cy="424533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8">
            <a:lum bright="-30000" contrast="-42000"/>
          </a:blip>
          <a:srcRect/>
          <a:stretch>
            <a:fillRect/>
          </a:stretch>
        </p:blipFill>
        <p:spPr bwMode="auto">
          <a:xfrm flipH="1">
            <a:off x="3383280" y="3774913"/>
            <a:ext cx="5300850" cy="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0" descr="rect54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035439" y="2164593"/>
            <a:ext cx="4648691" cy="2812841"/>
          </a:xfrm>
          <a:prstGeom prst="rect">
            <a:avLst/>
          </a:prstGeom>
          <a:noFill/>
        </p:spPr>
      </p:pic>
      <p:sp>
        <p:nvSpPr>
          <p:cNvPr id="36" name="Oval 21"/>
          <p:cNvSpPr>
            <a:spLocks noChangeArrowheads="1"/>
          </p:cNvSpPr>
          <p:nvPr/>
        </p:nvSpPr>
        <p:spPr bwMode="auto">
          <a:xfrm flipH="1">
            <a:off x="5952734" y="4041600"/>
            <a:ext cx="143266" cy="13361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3813079" y="3307267"/>
            <a:ext cx="2044724" cy="721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 flipH="1">
            <a:off x="4672676" y="3574493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4744309" y="2305166"/>
            <a:ext cx="1210655" cy="1630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 flipH="1">
            <a:off x="5163661" y="2906426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 flipH="1">
            <a:off x="6105337" y="2238360"/>
            <a:ext cx="644697" cy="169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Oval 35"/>
          <p:cNvSpPr>
            <a:spLocks noChangeArrowheads="1"/>
          </p:cNvSpPr>
          <p:nvPr/>
        </p:nvSpPr>
        <p:spPr bwMode="auto">
          <a:xfrm flipH="1">
            <a:off x="6442610" y="2772813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99890" y="4931742"/>
            <a:ext cx="115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radiance: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 flipH="1">
            <a:off x="5092028" y="5370014"/>
            <a:ext cx="143266" cy="133614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92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014F-B254-430C-8246-BEE23660095E}" type="slidenum">
              <a:rPr lang="en-GB" smtClean="0"/>
              <a:t>9</a:t>
            </a:fld>
            <a:endParaRPr lang="en-GB"/>
          </a:p>
        </p:txBody>
      </p:sp>
      <p:pic>
        <p:nvPicPr>
          <p:cNvPr id="44" name="Picture 29" descr="g67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5973" y="4722434"/>
            <a:ext cx="4982902" cy="1069898"/>
          </a:xfrm>
          <a:prstGeom prst="rect">
            <a:avLst/>
          </a:prstGeom>
          <a:noFill/>
        </p:spPr>
      </p:pic>
      <p:pic>
        <p:nvPicPr>
          <p:cNvPr id="39" name="Picture 24" descr="path483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9694" y="3104419"/>
            <a:ext cx="397601" cy="226679"/>
          </a:xfrm>
          <a:prstGeom prst="rect">
            <a:avLst/>
          </a:prstGeom>
          <a:noFill/>
        </p:spPr>
      </p:pic>
      <p:pic>
        <p:nvPicPr>
          <p:cNvPr id="40" name="Picture 25" descr="g5063"/>
          <p:cNvPicPr>
            <a:picLocks noChangeAspect="1" noChangeArrowheads="1"/>
          </p:cNvPicPr>
          <p:nvPr/>
        </p:nvPicPr>
        <p:blipFill>
          <a:blip r:embed="rId4" cstate="screen"/>
          <a:srcRect b="-8767"/>
          <a:stretch>
            <a:fillRect/>
          </a:stretch>
        </p:blipFill>
        <p:spPr bwMode="auto">
          <a:xfrm>
            <a:off x="8205779" y="2477741"/>
            <a:ext cx="455203" cy="377363"/>
          </a:xfrm>
          <a:prstGeom prst="rect">
            <a:avLst/>
          </a:prstGeom>
          <a:noFill/>
        </p:spPr>
      </p:pic>
      <p:pic>
        <p:nvPicPr>
          <p:cNvPr id="41" name="Picture 26" descr="g5063"/>
          <p:cNvPicPr>
            <a:picLocks noChangeAspect="1" noChangeArrowheads="1"/>
          </p:cNvPicPr>
          <p:nvPr/>
        </p:nvPicPr>
        <p:blipFill>
          <a:blip r:embed="rId5" cstate="screen"/>
          <a:srcRect b="-8767"/>
          <a:stretch>
            <a:fillRect/>
          </a:stretch>
        </p:blipFill>
        <p:spPr bwMode="auto">
          <a:xfrm>
            <a:off x="3383280" y="2973233"/>
            <a:ext cx="404625" cy="377363"/>
          </a:xfrm>
          <a:prstGeom prst="rect">
            <a:avLst/>
          </a:prstGeom>
          <a:noFill/>
        </p:spPr>
      </p:pic>
      <p:pic>
        <p:nvPicPr>
          <p:cNvPr id="42" name="Picture 27" descr="g5063"/>
          <p:cNvPicPr>
            <a:picLocks noChangeAspect="1" noChangeArrowheads="1"/>
          </p:cNvPicPr>
          <p:nvPr/>
        </p:nvPicPr>
        <p:blipFill>
          <a:blip r:embed="rId6" cstate="screen"/>
          <a:srcRect b="-8767"/>
          <a:stretch>
            <a:fillRect/>
          </a:stretch>
        </p:blipFill>
        <p:spPr bwMode="auto">
          <a:xfrm>
            <a:off x="5761523" y="2403710"/>
            <a:ext cx="494542" cy="377363"/>
          </a:xfrm>
          <a:prstGeom prst="rect">
            <a:avLst/>
          </a:prstGeom>
          <a:noFill/>
        </p:spPr>
      </p:pic>
      <p:pic>
        <p:nvPicPr>
          <p:cNvPr id="43" name="Picture 28" descr="g5063"/>
          <p:cNvPicPr>
            <a:picLocks noChangeAspect="1" noChangeArrowheads="1"/>
          </p:cNvPicPr>
          <p:nvPr/>
        </p:nvPicPr>
        <p:blipFill>
          <a:blip r:embed="rId7" cstate="screen"/>
          <a:srcRect b="-22342"/>
          <a:stretch>
            <a:fillRect/>
          </a:stretch>
        </p:blipFill>
        <p:spPr bwMode="auto">
          <a:xfrm>
            <a:off x="4744308" y="3216767"/>
            <a:ext cx="404625" cy="424533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8">
            <a:lum bright="-30000" contrast="-42000"/>
          </a:blip>
          <a:srcRect/>
          <a:stretch>
            <a:fillRect/>
          </a:stretch>
        </p:blipFill>
        <p:spPr bwMode="auto">
          <a:xfrm flipH="1">
            <a:off x="3383280" y="3774913"/>
            <a:ext cx="5300850" cy="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0" descr="rect54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035439" y="2164593"/>
            <a:ext cx="4648691" cy="2812841"/>
          </a:xfrm>
          <a:prstGeom prst="rect">
            <a:avLst/>
          </a:prstGeom>
          <a:noFill/>
        </p:spPr>
      </p:pic>
      <p:sp>
        <p:nvSpPr>
          <p:cNvPr id="36" name="Oval 21"/>
          <p:cNvSpPr>
            <a:spLocks noChangeArrowheads="1"/>
          </p:cNvSpPr>
          <p:nvPr/>
        </p:nvSpPr>
        <p:spPr bwMode="auto">
          <a:xfrm flipH="1">
            <a:off x="5952734" y="4041600"/>
            <a:ext cx="143266" cy="13361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3813079" y="3307267"/>
            <a:ext cx="2044724" cy="721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 flipH="1">
            <a:off x="5934735" y="4034002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4744309" y="2305166"/>
            <a:ext cx="1210655" cy="1630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 flipH="1">
            <a:off x="5937161" y="4034002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 flipH="1">
            <a:off x="6105337" y="2238360"/>
            <a:ext cx="644697" cy="169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" name="Oval 35"/>
          <p:cNvSpPr>
            <a:spLocks noChangeArrowheads="1"/>
          </p:cNvSpPr>
          <p:nvPr/>
        </p:nvSpPr>
        <p:spPr bwMode="auto">
          <a:xfrm flipH="1">
            <a:off x="5952734" y="4046747"/>
            <a:ext cx="143266" cy="133614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99890" y="4931742"/>
            <a:ext cx="115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radiance: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0483"/>
            <a:ext cx="10515600" cy="1325563"/>
          </a:xfrm>
        </p:spPr>
        <p:txBody>
          <a:bodyPr/>
          <a:lstStyle/>
          <a:p>
            <a:r>
              <a:rPr lang="en-GB" dirty="0"/>
              <a:t>Each reflection is modelled by an integration</a:t>
            </a:r>
          </a:p>
        </p:txBody>
      </p:sp>
    </p:spTree>
    <p:extLst>
      <p:ext uri="{BB962C8B-B14F-4D97-AF65-F5344CB8AC3E}">
        <p14:creationId xmlns:p14="http://schemas.microsoft.com/office/powerpoint/2010/main" val="67438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3603</TotalTime>
  <Words>2515</Words>
  <Application>Microsoft Office PowerPoint</Application>
  <PresentationFormat>Widescreen</PresentationFormat>
  <Paragraphs>548</Paragraphs>
  <Slides>62</Slides>
  <Notes>33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2_Office Theme</vt:lpstr>
      <vt:lpstr>3_Office Theme</vt:lpstr>
      <vt:lpstr>FOURIER ANALYSIS  OF NUMERICAL INTEGRATION IN MONTE CARLO RENDERING</vt:lpstr>
      <vt:lpstr>This course …</vt:lpstr>
      <vt:lpstr>Rendering = geometry + radiometry</vt:lpstr>
      <vt:lpstr>Rendering = geometry + radiometry</vt:lpstr>
      <vt:lpstr>Radiometric fidelity improves photorealism</vt:lpstr>
      <vt:lpstr>Simulating the physics of light is challenging</vt:lpstr>
      <vt:lpstr>Light transport</vt:lpstr>
      <vt:lpstr>Each reflection is modelled by an integration</vt:lpstr>
      <vt:lpstr>Each reflection is modelled by an integration</vt:lpstr>
      <vt:lpstr>Each reflection is modelled by an integration</vt:lpstr>
      <vt:lpstr>Light transport: recursive integral equation</vt:lpstr>
      <vt:lpstr>L is a sum of high-dimensional integrals</vt:lpstr>
      <vt:lpstr>Reconstruction and integration in rendering</vt:lpstr>
      <vt:lpstr>Reconstruction: estimate image samples</vt:lpstr>
      <vt:lpstr>Naïve method: sample image at grid locations</vt:lpstr>
      <vt:lpstr>Naïve method: when sampling is increased</vt:lpstr>
      <vt:lpstr>Antialiasing: assuming `square’ pixels</vt:lpstr>
      <vt:lpstr>Antialiasing is costly due to multi-sampling</vt:lpstr>
      <vt:lpstr>Antialiasing using general reconstruction filter</vt:lpstr>
      <vt:lpstr>Rendering: Reconstructing integrals</vt:lpstr>
      <vt:lpstr>Function-space view: Sampling in path space</vt:lpstr>
      <vt:lpstr>Sample locations shown in path-pixel space</vt:lpstr>
      <vt:lpstr>Rendering = integration + reconstruction</vt:lpstr>
      <vt:lpstr>Rendering = integration + reconstruction</vt:lpstr>
      <vt:lpstr>Abstracting away the application…</vt:lpstr>
      <vt:lpstr>the sampling function</vt:lpstr>
      <vt:lpstr>sampling func. decides integration quality</vt:lpstr>
      <vt:lpstr>strategies to improve estimators</vt:lpstr>
      <vt:lpstr>insight into impact: Fourier domain</vt:lpstr>
      <vt:lpstr>Fourier analysis: origin and intuition</vt:lpstr>
      <vt:lpstr>Fourier analysis: origin and intuition</vt:lpstr>
      <vt:lpstr>The continuous Fourier transform</vt:lpstr>
      <vt:lpstr>The Fourier transform: `frequency’ domain</vt:lpstr>
      <vt:lpstr>Fourier series approximation of square wave</vt:lpstr>
      <vt:lpstr>Fourier series: replace integral with sum</vt:lpstr>
      <vt:lpstr>Computing the Fourier spectrum of the sampling function</vt:lpstr>
      <vt:lpstr>sampling function = sum of Dirac deltas</vt:lpstr>
      <vt:lpstr>In the Fourier domain …</vt:lpstr>
      <vt:lpstr>Review: in the Fourier domain …</vt:lpstr>
      <vt:lpstr>amplitude spectrum is not flat</vt:lpstr>
      <vt:lpstr>sample contributions at a given frequency</vt:lpstr>
      <vt:lpstr>the sampling spectrum at a given frequency</vt:lpstr>
      <vt:lpstr>the sampling spectrum at a given frequency</vt:lpstr>
      <vt:lpstr>expected sampling spectrum and variance</vt:lpstr>
      <vt:lpstr>Abstracting sampling strategy using spectra</vt:lpstr>
      <vt:lpstr>stochastic sampling &amp; instances of spectra</vt:lpstr>
      <vt:lpstr>assessing estimators using sampling spectra</vt:lpstr>
      <vt:lpstr>accuracy (bias) and precision (variance)</vt:lpstr>
      <vt:lpstr>Variance and bias</vt:lpstr>
      <vt:lpstr>Monte Carlo integration: summary and error</vt:lpstr>
      <vt:lpstr>Local variation is useful for adaptive sampling</vt:lpstr>
      <vt:lpstr>Return to integration and reconstruction</vt:lpstr>
      <vt:lpstr>Frequency analysis of lightfields in rendering</vt:lpstr>
      <vt:lpstr>Freq. analysis of MC sampling: This course!</vt:lpstr>
      <vt:lpstr>Freq. analysis of MC sampling: This course!</vt:lpstr>
      <vt:lpstr>Freq. analysis of MC sampling: This course!</vt:lpstr>
      <vt:lpstr>Freq. analysis of MC sampling: This course!</vt:lpstr>
      <vt:lpstr>Freq. analysis of MC sampling: This course!</vt:lpstr>
      <vt:lpstr>Bird’s-eye view of analysis</vt:lpstr>
      <vt:lpstr>Bird’s-eye view of analysis</vt:lpstr>
      <vt:lpstr>Bird’s-eye view of analysis</vt:lpstr>
      <vt:lpstr>Closing slide … tbd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ANALYSIS OF NUMERICAL INTEGRATION IN MONTE CARLO RENDERING</dc:title>
  <dc:creator>Subr, Kartic</dc:creator>
  <cp:lastModifiedBy>Subr, Kartic</cp:lastModifiedBy>
  <cp:revision>137</cp:revision>
  <dcterms:created xsi:type="dcterms:W3CDTF">2016-07-20T08:33:23Z</dcterms:created>
  <dcterms:modified xsi:type="dcterms:W3CDTF">2016-07-25T10:04:52Z</dcterms:modified>
</cp:coreProperties>
</file>